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slides/slide9.xml" ContentType="application/vnd.openxmlformats-officedocument.presentationml.slide+xml"/>
  <Override PartName="/ppt/viewProps.xml" ContentType="application/vnd.openxmlformats-officedocument.presentationml.viewProp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slideLayouts/slideLayout25.xml" ContentType="application/vnd.openxmlformats-officedocument.presentationml.slideLayout+xml"/>
  <Default Extension="emf" ContentType="image/x-emf"/>
  <Override PartName="/ppt/diagrams/quickStyle1.xml" ContentType="application/vnd.openxmlformats-officedocument.drawingml.diagramStyle+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Default Extension="vml" ContentType="application/vnd.openxmlformats-officedocument.vmlDrawing"/>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charts/chart1.xml" ContentType="application/vnd.openxmlformats-officedocument.drawingml.char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5460" r:id="rId1"/>
    <p:sldMasterId id="2147485486" r:id="rId2"/>
  </p:sldMasterIdLst>
  <p:notesMasterIdLst>
    <p:notesMasterId r:id="rId60"/>
  </p:notesMasterIdLst>
  <p:handoutMasterIdLst>
    <p:handoutMasterId r:id="rId61"/>
  </p:handoutMasterIdLst>
  <p:sldIdLst>
    <p:sldId id="434" r:id="rId3"/>
    <p:sldId id="651" r:id="rId4"/>
    <p:sldId id="682" r:id="rId5"/>
    <p:sldId id="683" r:id="rId6"/>
    <p:sldId id="684" r:id="rId7"/>
    <p:sldId id="685" r:id="rId8"/>
    <p:sldId id="686" r:id="rId9"/>
    <p:sldId id="687" r:id="rId10"/>
    <p:sldId id="688" r:id="rId11"/>
    <p:sldId id="689" r:id="rId12"/>
    <p:sldId id="690" r:id="rId13"/>
    <p:sldId id="691" r:id="rId14"/>
    <p:sldId id="692" r:id="rId15"/>
    <p:sldId id="693" r:id="rId16"/>
    <p:sldId id="694" r:id="rId17"/>
    <p:sldId id="695" r:id="rId18"/>
    <p:sldId id="696" r:id="rId19"/>
    <p:sldId id="697" r:id="rId20"/>
    <p:sldId id="698" r:id="rId21"/>
    <p:sldId id="699" r:id="rId22"/>
    <p:sldId id="700" r:id="rId23"/>
    <p:sldId id="701" r:id="rId24"/>
    <p:sldId id="702" r:id="rId25"/>
    <p:sldId id="732" r:id="rId26"/>
    <p:sldId id="733" r:id="rId27"/>
    <p:sldId id="653" r:id="rId28"/>
    <p:sldId id="723" r:id="rId29"/>
    <p:sldId id="724" r:id="rId30"/>
    <p:sldId id="727" r:id="rId31"/>
    <p:sldId id="728" r:id="rId32"/>
    <p:sldId id="725" r:id="rId33"/>
    <p:sldId id="726" r:id="rId34"/>
    <p:sldId id="654" r:id="rId35"/>
    <p:sldId id="704" r:id="rId36"/>
    <p:sldId id="706" r:id="rId37"/>
    <p:sldId id="731" r:id="rId38"/>
    <p:sldId id="707" r:id="rId39"/>
    <p:sldId id="708" r:id="rId40"/>
    <p:sldId id="729" r:id="rId41"/>
    <p:sldId id="730" r:id="rId42"/>
    <p:sldId id="709" r:id="rId43"/>
    <p:sldId id="710" r:id="rId44"/>
    <p:sldId id="711" r:id="rId45"/>
    <p:sldId id="712" r:id="rId46"/>
    <p:sldId id="713" r:id="rId47"/>
    <p:sldId id="714" r:id="rId48"/>
    <p:sldId id="715" r:id="rId49"/>
    <p:sldId id="716" r:id="rId50"/>
    <p:sldId id="717" r:id="rId51"/>
    <p:sldId id="718" r:id="rId52"/>
    <p:sldId id="719" r:id="rId53"/>
    <p:sldId id="720" r:id="rId54"/>
    <p:sldId id="722" r:id="rId55"/>
    <p:sldId id="655" r:id="rId56"/>
    <p:sldId id="680" r:id="rId57"/>
    <p:sldId id="670" r:id="rId58"/>
    <p:sldId id="447" r:id="rId5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6971" algn="l" rtl="0" fontAlgn="base">
      <a:spcBef>
        <a:spcPct val="0"/>
      </a:spcBef>
      <a:spcAft>
        <a:spcPct val="0"/>
      </a:spcAft>
      <a:defRPr kern="1200">
        <a:solidFill>
          <a:schemeClr val="tx1"/>
        </a:solidFill>
        <a:latin typeface="Arial" pitchFamily="34" charset="0"/>
        <a:ea typeface="宋体" pitchFamily="2" charset="-122"/>
        <a:cs typeface="+mn-cs"/>
      </a:defRPr>
    </a:lvl2pPr>
    <a:lvl3pPr marL="913943" algn="l" rtl="0" fontAlgn="base">
      <a:spcBef>
        <a:spcPct val="0"/>
      </a:spcBef>
      <a:spcAft>
        <a:spcPct val="0"/>
      </a:spcAft>
      <a:defRPr kern="1200">
        <a:solidFill>
          <a:schemeClr val="tx1"/>
        </a:solidFill>
        <a:latin typeface="Arial" pitchFamily="34" charset="0"/>
        <a:ea typeface="宋体" pitchFamily="2" charset="-122"/>
        <a:cs typeface="+mn-cs"/>
      </a:defRPr>
    </a:lvl3pPr>
    <a:lvl4pPr marL="1370915" algn="l" rtl="0" fontAlgn="base">
      <a:spcBef>
        <a:spcPct val="0"/>
      </a:spcBef>
      <a:spcAft>
        <a:spcPct val="0"/>
      </a:spcAft>
      <a:defRPr kern="1200">
        <a:solidFill>
          <a:schemeClr val="tx1"/>
        </a:solidFill>
        <a:latin typeface="Arial" pitchFamily="34" charset="0"/>
        <a:ea typeface="宋体" pitchFamily="2" charset="-122"/>
        <a:cs typeface="+mn-cs"/>
      </a:defRPr>
    </a:lvl4pPr>
    <a:lvl5pPr marL="1827886" algn="l" rtl="0" fontAlgn="base">
      <a:spcBef>
        <a:spcPct val="0"/>
      </a:spcBef>
      <a:spcAft>
        <a:spcPct val="0"/>
      </a:spcAft>
      <a:defRPr kern="1200">
        <a:solidFill>
          <a:schemeClr val="tx1"/>
        </a:solidFill>
        <a:latin typeface="Arial" pitchFamily="34" charset="0"/>
        <a:ea typeface="宋体" pitchFamily="2" charset="-122"/>
        <a:cs typeface="+mn-cs"/>
      </a:defRPr>
    </a:lvl5pPr>
    <a:lvl6pPr marL="2284857" algn="l" defTabSz="913943" rtl="0" eaLnBrk="1" latinLnBrk="0" hangingPunct="1">
      <a:defRPr kern="1200">
        <a:solidFill>
          <a:schemeClr val="tx1"/>
        </a:solidFill>
        <a:latin typeface="Arial" pitchFamily="34" charset="0"/>
        <a:ea typeface="宋体" pitchFamily="2" charset="-122"/>
        <a:cs typeface="+mn-cs"/>
      </a:defRPr>
    </a:lvl6pPr>
    <a:lvl7pPr marL="2741830" algn="l" defTabSz="913943" rtl="0" eaLnBrk="1" latinLnBrk="0" hangingPunct="1">
      <a:defRPr kern="1200">
        <a:solidFill>
          <a:schemeClr val="tx1"/>
        </a:solidFill>
        <a:latin typeface="Arial" pitchFamily="34" charset="0"/>
        <a:ea typeface="宋体" pitchFamily="2" charset="-122"/>
        <a:cs typeface="+mn-cs"/>
      </a:defRPr>
    </a:lvl7pPr>
    <a:lvl8pPr marL="3198800" algn="l" defTabSz="913943" rtl="0" eaLnBrk="1" latinLnBrk="0" hangingPunct="1">
      <a:defRPr kern="1200">
        <a:solidFill>
          <a:schemeClr val="tx1"/>
        </a:solidFill>
        <a:latin typeface="Arial" pitchFamily="34" charset="0"/>
        <a:ea typeface="宋体" pitchFamily="2" charset="-122"/>
        <a:cs typeface="+mn-cs"/>
      </a:defRPr>
    </a:lvl8pPr>
    <a:lvl9pPr marL="3655771" algn="l" defTabSz="913943"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AF00"/>
    <a:srgbClr val="FF5050"/>
    <a:srgbClr val="E20000"/>
    <a:srgbClr val="FF3300"/>
    <a:srgbClr val="272F34"/>
    <a:srgbClr val="8B9398"/>
    <a:srgbClr val="636262"/>
    <a:srgbClr val="7F7F7F"/>
    <a:srgbClr val="404040"/>
    <a:srgbClr val="59595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19" autoAdjust="0"/>
    <p:restoredTop sz="91176" autoAdjust="0"/>
  </p:normalViewPr>
  <p:slideViewPr>
    <p:cSldViewPr>
      <p:cViewPr varScale="1">
        <p:scale>
          <a:sx n="82" d="100"/>
          <a:sy n="82" d="100"/>
        </p:scale>
        <p:origin x="-65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008"/>
    </p:cViewPr>
  </p:sorterViewPr>
  <p:notesViewPr>
    <p:cSldViewPr>
      <p:cViewPr varScale="1">
        <p:scale>
          <a:sx n="65" d="100"/>
          <a:sy n="65" d="100"/>
        </p:scale>
        <p:origin x="-2928" y="-12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charts/_rels/chart1.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lrMapOvr bg1="lt1" tx1="dk1" bg2="lt2" tx2="dk2" accent1="accent1" accent2="accent2" accent3="accent3" accent4="accent4" accent5="accent5" accent6="accent6" hlink="hlink" folHlink="folHlink"/>
  <c:chart>
    <c:title>
      <c:tx>
        <c:rich>
          <a:bodyPr/>
          <a:lstStyle/>
          <a:p>
            <a:pPr>
              <a:defRPr/>
            </a:pPr>
            <a:r>
              <a:rPr lang="zh-CN" altLang="en-US" sz="1400"/>
              <a:t>数据来源：</a:t>
            </a:r>
            <a:r>
              <a:rPr lang="en-US" altLang="zh-CN" sz="1400"/>
              <a:t>CCW</a:t>
            </a:r>
            <a:r>
              <a:rPr lang="en-US" altLang="zh-CN" sz="1400" baseline="0"/>
              <a:t> Research</a:t>
            </a:r>
            <a:r>
              <a:rPr lang="zh-CN" altLang="en-US" sz="1400" baseline="0"/>
              <a:t>，</a:t>
            </a:r>
            <a:r>
              <a:rPr lang="en-US" altLang="zh-CN" sz="1400" baseline="0"/>
              <a:t>2010/04</a:t>
            </a:r>
            <a:endParaRPr lang="en-US" altLang="en-US" sz="1400"/>
          </a:p>
        </c:rich>
      </c:tx>
      <c:layout>
        <c:manualLayout>
          <c:xMode val="edge"/>
          <c:yMode val="edge"/>
          <c:x val="0.50744979919678712"/>
          <c:y val="0.86546849054582464"/>
        </c:manualLayout>
      </c:layout>
    </c:title>
    <c:view3D>
      <c:rotX val="30"/>
      <c:perspective val="30"/>
    </c:view3D>
    <c:plotArea>
      <c:layout>
        <c:manualLayout>
          <c:layoutTarget val="inner"/>
          <c:xMode val="edge"/>
          <c:yMode val="edge"/>
          <c:x val="4.0441176470587543E-2"/>
          <c:y val="0.144880174291939"/>
          <c:w val="0.83186274509803926"/>
          <c:h val="0.67657952069716865"/>
        </c:manualLayout>
      </c:layout>
      <c:pie3DChart>
        <c:varyColors val="1"/>
        <c:ser>
          <c:idx val="0"/>
          <c:order val="0"/>
          <c:explosion val="9"/>
          <c:dPt>
            <c:idx val="0"/>
            <c:spPr>
              <a:solidFill>
                <a:srgbClr val="9966FF"/>
              </a:solidFill>
            </c:spPr>
          </c:dPt>
          <c:dPt>
            <c:idx val="1"/>
            <c:spPr>
              <a:solidFill>
                <a:srgbClr val="99CCFF"/>
              </a:solidFill>
            </c:spPr>
          </c:dPt>
          <c:dPt>
            <c:idx val="2"/>
            <c:spPr>
              <a:solidFill>
                <a:srgbClr val="99FF99"/>
              </a:solidFill>
            </c:spPr>
          </c:dPt>
          <c:dPt>
            <c:idx val="3"/>
            <c:spPr>
              <a:solidFill>
                <a:srgbClr val="669900"/>
              </a:solidFill>
            </c:spPr>
          </c:dPt>
          <c:dPt>
            <c:idx val="4"/>
            <c:spPr>
              <a:solidFill>
                <a:srgbClr val="FF9933"/>
              </a:solidFill>
            </c:spPr>
          </c:dPt>
          <c:dPt>
            <c:idx val="5"/>
            <c:spPr>
              <a:solidFill>
                <a:srgbClr val="FF99CC"/>
              </a:solidFill>
            </c:spPr>
          </c:dPt>
          <c:dLbls>
            <c:dLbl>
              <c:idx val="0"/>
              <c:layout>
                <c:manualLayout>
                  <c:x val="-3.7149271782204306E-2"/>
                  <c:y val="-8.6719245878578904E-2"/>
                </c:manualLayout>
              </c:layout>
              <c:tx>
                <c:rich>
                  <a:bodyPr/>
                  <a:lstStyle/>
                  <a:p>
                    <a:pPr>
                      <a:defRPr sz="1800"/>
                    </a:pPr>
                    <a:r>
                      <a:rPr lang="zh-CN" altLang="en-US" sz="1800" b="1" dirty="0">
                        <a:solidFill>
                          <a:srgbClr val="0000CC"/>
                        </a:solidFill>
                        <a:latin typeface="微软雅黑" pitchFamily="34" charset="-122"/>
                        <a:ea typeface="微软雅黑" pitchFamily="34" charset="-122"/>
                      </a:rPr>
                      <a:t>普</a:t>
                    </a:r>
                    <a:r>
                      <a:rPr lang="zh-CN" altLang="en-US" sz="1800" b="1" dirty="0" smtClean="0">
                        <a:solidFill>
                          <a:srgbClr val="0000CC"/>
                        </a:solidFill>
                        <a:latin typeface="微软雅黑" pitchFamily="34" charset="-122"/>
                        <a:ea typeface="微软雅黑" pitchFamily="34" charset="-122"/>
                      </a:rPr>
                      <a:t>元</a:t>
                    </a:r>
                    <a:r>
                      <a:rPr lang="zh-CN" altLang="en-US" sz="1800" b="1" dirty="0">
                        <a:solidFill>
                          <a:srgbClr val="0000CC"/>
                        </a:solidFill>
                        <a:latin typeface="微软雅黑" pitchFamily="34" charset="-122"/>
                        <a:ea typeface="微软雅黑" pitchFamily="34" charset="-122"/>
                      </a:rPr>
                      <a:t>
</a:t>
                    </a:r>
                    <a:r>
                      <a:rPr lang="en-US" altLang="zh-CN" sz="1800" b="1" dirty="0" smtClean="0">
                        <a:solidFill>
                          <a:srgbClr val="0000CC"/>
                        </a:solidFill>
                        <a:latin typeface="微软雅黑" pitchFamily="34" charset="-122"/>
                        <a:ea typeface="微软雅黑" pitchFamily="34" charset="-122"/>
                      </a:rPr>
                      <a:t>39.7%</a:t>
                    </a:r>
                    <a:endParaRPr lang="zh-CN" altLang="en-US" sz="1800" b="1" dirty="0">
                      <a:solidFill>
                        <a:srgbClr val="0000CC"/>
                      </a:solidFill>
                      <a:latin typeface="微软雅黑" pitchFamily="34" charset="-122"/>
                      <a:ea typeface="微软雅黑" pitchFamily="34" charset="-122"/>
                    </a:endParaRPr>
                  </a:p>
                </c:rich>
              </c:tx>
              <c:spPr/>
              <c:showCatName val="1"/>
              <c:showPercent val="1"/>
            </c:dLbl>
            <c:dLbl>
              <c:idx val="1"/>
              <c:layout>
                <c:manualLayout>
                  <c:x val="-9.416357881735371E-2"/>
                  <c:y val="-4.5303466968590117E-3"/>
                </c:manualLayout>
              </c:layout>
              <c:tx>
                <c:rich>
                  <a:bodyPr/>
                  <a:lstStyle/>
                  <a:p>
                    <a:r>
                      <a:rPr lang="zh-CN" altLang="en-US" sz="1600" dirty="0"/>
                      <a:t>东方</a:t>
                    </a:r>
                    <a:r>
                      <a:rPr lang="zh-CN" altLang="en-US" sz="1600" dirty="0" smtClean="0"/>
                      <a:t>通</a:t>
                    </a:r>
                    <a:r>
                      <a:rPr lang="zh-CN" altLang="en-US" sz="1600" dirty="0"/>
                      <a:t>
</a:t>
                    </a:r>
                    <a:r>
                      <a:rPr lang="en-US" altLang="zh-CN" sz="1600" dirty="0" smtClean="0"/>
                      <a:t>20.1%</a:t>
                    </a:r>
                    <a:endParaRPr lang="zh-CN" altLang="en-US" sz="1600" dirty="0"/>
                  </a:p>
                </c:rich>
              </c:tx>
              <c:showCatName val="1"/>
              <c:showPercent val="1"/>
            </c:dLbl>
            <c:dLbl>
              <c:idx val="2"/>
              <c:layout>
                <c:manualLayout>
                  <c:x val="2.5954660079254852E-3"/>
                  <c:y val="-6.9813699758119935E-2"/>
                </c:manualLayout>
              </c:layout>
              <c:tx>
                <c:rich>
                  <a:bodyPr/>
                  <a:lstStyle/>
                  <a:p>
                    <a:r>
                      <a:rPr lang="zh-CN" altLang="en-US" sz="1600" dirty="0"/>
                      <a:t>金蝶
</a:t>
                    </a:r>
                    <a:r>
                      <a:rPr lang="en-US" altLang="zh-CN" sz="1600" dirty="0" smtClean="0"/>
                      <a:t>17.5%</a:t>
                    </a:r>
                    <a:endParaRPr lang="zh-CN" altLang="en-US" sz="1600" dirty="0"/>
                  </a:p>
                </c:rich>
              </c:tx>
              <c:showCatName val="1"/>
              <c:showPercent val="1"/>
            </c:dLbl>
            <c:dLbl>
              <c:idx val="3"/>
              <c:layout/>
              <c:tx>
                <c:rich>
                  <a:bodyPr/>
                  <a:lstStyle/>
                  <a:p>
                    <a:r>
                      <a:rPr lang="zh-CN" altLang="en-US" sz="1600" dirty="0"/>
                      <a:t>浪潮</a:t>
                    </a:r>
                    <a:r>
                      <a:rPr lang="zh-CN" altLang="en-US" sz="1600"/>
                      <a:t>
</a:t>
                    </a:r>
                    <a:r>
                      <a:rPr lang="en-US" altLang="zh-CN" sz="1600" smtClean="0"/>
                      <a:t>5.3%</a:t>
                    </a:r>
                    <a:endParaRPr lang="zh-CN" altLang="en-US" sz="1600" dirty="0"/>
                  </a:p>
                </c:rich>
              </c:tx>
              <c:showCatName val="1"/>
              <c:showPercent val="1"/>
            </c:dLbl>
            <c:dLbl>
              <c:idx val="4"/>
              <c:layout/>
              <c:tx>
                <c:rich>
                  <a:bodyPr/>
                  <a:lstStyle/>
                  <a:p>
                    <a:r>
                      <a:rPr lang="zh-CN" altLang="en-US" sz="1600" dirty="0"/>
                      <a:t>西安协同</a:t>
                    </a:r>
                    <a:r>
                      <a:rPr lang="zh-CN" altLang="en-US" sz="1600"/>
                      <a:t>
</a:t>
                    </a:r>
                    <a:r>
                      <a:rPr lang="en-US" altLang="zh-CN" sz="1600" smtClean="0"/>
                      <a:t>4.2%</a:t>
                    </a:r>
                    <a:endParaRPr lang="en-US" altLang="zh-CN" sz="1600" dirty="0"/>
                  </a:p>
                </c:rich>
              </c:tx>
              <c:showCatName val="1"/>
              <c:showPercent val="1"/>
            </c:dLbl>
            <c:dLbl>
              <c:idx val="5"/>
              <c:layout>
                <c:manualLayout>
                  <c:x val="2.7856389274870337E-2"/>
                  <c:y val="2.1239900159538992E-2"/>
                </c:manualLayout>
              </c:layout>
              <c:tx>
                <c:rich>
                  <a:bodyPr/>
                  <a:lstStyle/>
                  <a:p>
                    <a:r>
                      <a:rPr lang="zh-CN" altLang="en-US" sz="1600" dirty="0" smtClean="0"/>
                      <a:t>其他</a:t>
                    </a:r>
                    <a:r>
                      <a:rPr lang="zh-CN" altLang="en-US" sz="1600" dirty="0"/>
                      <a:t>
</a:t>
                    </a:r>
                    <a:r>
                      <a:rPr lang="en-US" altLang="zh-CN" sz="1600" dirty="0" smtClean="0"/>
                      <a:t>13.2%</a:t>
                    </a:r>
                    <a:endParaRPr lang="zh-CN" altLang="en-US" sz="1600" dirty="0"/>
                  </a:p>
                </c:rich>
              </c:tx>
              <c:showCatName val="1"/>
              <c:showPercent val="1"/>
            </c:dLbl>
            <c:txPr>
              <a:bodyPr/>
              <a:lstStyle/>
              <a:p>
                <a:pPr>
                  <a:defRPr sz="1600"/>
                </a:pPr>
                <a:endParaRPr lang="zh-CN"/>
              </a:p>
            </c:txPr>
            <c:showCatName val="1"/>
            <c:showPercent val="1"/>
          </c:dLbls>
          <c:cat>
            <c:strRef>
              <c:f>Sheet1!$A$1:$A$6</c:f>
              <c:strCache>
                <c:ptCount val="6"/>
                <c:pt idx="0">
                  <c:v>普元</c:v>
                </c:pt>
                <c:pt idx="1">
                  <c:v>东方通</c:v>
                </c:pt>
                <c:pt idx="2">
                  <c:v>金蝶</c:v>
                </c:pt>
                <c:pt idx="3">
                  <c:v>浪潮</c:v>
                </c:pt>
                <c:pt idx="4">
                  <c:v>西安协同</c:v>
                </c:pt>
                <c:pt idx="5">
                  <c:v>其他</c:v>
                </c:pt>
              </c:strCache>
            </c:strRef>
          </c:cat>
          <c:val>
            <c:numRef>
              <c:f>Sheet1!$B$1:$B$6</c:f>
              <c:numCache>
                <c:formatCode>General</c:formatCode>
                <c:ptCount val="6"/>
                <c:pt idx="0">
                  <c:v>0.75000000000000655</c:v>
                </c:pt>
                <c:pt idx="1">
                  <c:v>0.38000000000000345</c:v>
                </c:pt>
                <c:pt idx="2">
                  <c:v>0.3300000000000039</c:v>
                </c:pt>
                <c:pt idx="3">
                  <c:v>0.1</c:v>
                </c:pt>
                <c:pt idx="4">
                  <c:v>8.0000000000000224E-2</c:v>
                </c:pt>
                <c:pt idx="5">
                  <c:v>0.25</c:v>
                </c:pt>
              </c:numCache>
            </c:numRef>
          </c:val>
        </c:ser>
        <c:ser>
          <c:idx val="1"/>
          <c:order val="1"/>
          <c:explosion val="25"/>
          <c:dLbls>
            <c:showCatName val="1"/>
            <c:showPercent val="1"/>
          </c:dLbls>
          <c:cat>
            <c:strRef>
              <c:f>Sheet1!$A$1:$A$6</c:f>
              <c:strCache>
                <c:ptCount val="6"/>
                <c:pt idx="0">
                  <c:v>普元</c:v>
                </c:pt>
                <c:pt idx="1">
                  <c:v>东方通</c:v>
                </c:pt>
                <c:pt idx="2">
                  <c:v>金蝶</c:v>
                </c:pt>
                <c:pt idx="3">
                  <c:v>浪潮</c:v>
                </c:pt>
                <c:pt idx="4">
                  <c:v>西安协同</c:v>
                </c:pt>
                <c:pt idx="5">
                  <c:v>其他</c:v>
                </c:pt>
              </c:strCache>
            </c:strRef>
          </c:cat>
          <c:val>
            <c:numRef>
              <c:f>Sheet1!$C$1:$C$6</c:f>
              <c:numCache>
                <c:formatCode>0.00%</c:formatCode>
                <c:ptCount val="6"/>
                <c:pt idx="0">
                  <c:v>0.39700000000000413</c:v>
                </c:pt>
                <c:pt idx="1">
                  <c:v>0.20100000000000001</c:v>
                </c:pt>
                <c:pt idx="2">
                  <c:v>0.17500000000000004</c:v>
                </c:pt>
                <c:pt idx="3">
                  <c:v>5.3000000000000033E-2</c:v>
                </c:pt>
                <c:pt idx="4">
                  <c:v>4.2000000000000114E-2</c:v>
                </c:pt>
                <c:pt idx="5">
                  <c:v>0.13200000000000001</c:v>
                </c:pt>
              </c:numCache>
            </c:numRef>
          </c:val>
        </c:ser>
        <c:dLbls>
          <c:showCatName val="1"/>
          <c:showPercent val="1"/>
        </c:dLbls>
      </c:pie3DChart>
    </c:plotArea>
    <c:plotVisOnly val="1"/>
    <c:dispBlanksAs val="zero"/>
  </c:chart>
  <c:externalData r:id="rId2"/>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8569A3-E5F7-47BB-A6A8-57F201E1A87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zh-CN" altLang="en-US"/>
        </a:p>
      </dgm:t>
    </dgm:pt>
    <dgm:pt modelId="{2C0E4A01-DE48-4566-A478-348AD6032BE4}">
      <dgm:prSet custT="1"/>
      <dgm:spPr>
        <a:solidFill>
          <a:srgbClr val="FFC000"/>
        </a:solidFill>
        <a:ln w="3175">
          <a:solidFill>
            <a:schemeClr val="tx1"/>
          </a:solidFill>
        </a:ln>
      </dgm:spPr>
      <dgm:t>
        <a:bodyPr/>
        <a:lstStyle/>
        <a:p>
          <a:pPr rtl="0"/>
          <a:r>
            <a:rPr lang="zh-CN" altLang="en-US" sz="1500" dirty="0" smtClean="0">
              <a:solidFill>
                <a:schemeClr val="tx1"/>
              </a:solidFill>
              <a:latin typeface="Franklin Gothic Book" pitchFamily="34" charset="0"/>
            </a:rPr>
            <a:t>业务申请及受理阶段</a:t>
          </a:r>
          <a:endParaRPr lang="zh-CN" altLang="en-US" sz="1500" dirty="0">
            <a:solidFill>
              <a:schemeClr val="tx1"/>
            </a:solidFill>
            <a:latin typeface="宋体" pitchFamily="2" charset="-122"/>
            <a:ea typeface="宋体" pitchFamily="2" charset="-122"/>
          </a:endParaRPr>
        </a:p>
      </dgm:t>
    </dgm:pt>
    <dgm:pt modelId="{D85257E2-846D-41F6-A885-DD3F0EC03C49}" type="parTrans" cxnId="{03671296-AAD2-4C9A-8331-567C75301965}">
      <dgm:prSet/>
      <dgm:spPr/>
      <dgm:t>
        <a:bodyPr/>
        <a:lstStyle/>
        <a:p>
          <a:endParaRPr lang="zh-CN" altLang="en-US"/>
        </a:p>
      </dgm:t>
    </dgm:pt>
    <dgm:pt modelId="{A4DD5C0A-22CD-4D5E-8364-D413E9B00064}" type="sibTrans" cxnId="{03671296-AAD2-4C9A-8331-567C75301965}">
      <dgm:prSet/>
      <dgm:spPr/>
      <dgm:t>
        <a:bodyPr/>
        <a:lstStyle/>
        <a:p>
          <a:endParaRPr lang="zh-CN" altLang="en-US"/>
        </a:p>
      </dgm:t>
    </dgm:pt>
    <dgm:pt modelId="{15379D76-50FE-4A00-8B68-293541CDC18C}">
      <dgm:prSet custT="1"/>
      <dgm:spPr>
        <a:solidFill>
          <a:srgbClr val="FFC000"/>
        </a:solidFill>
        <a:ln w="3175">
          <a:solidFill>
            <a:schemeClr val="tx1"/>
          </a:solidFill>
        </a:ln>
      </dgm:spPr>
      <dgm:t>
        <a:bodyPr/>
        <a:lstStyle/>
        <a:p>
          <a:pPr rtl="0"/>
          <a:r>
            <a:rPr lang="zh-CN" altLang="en-US" sz="1500" dirty="0" smtClean="0">
              <a:solidFill>
                <a:schemeClr val="tx1"/>
              </a:solidFill>
            </a:rPr>
            <a:t>业务审批阶段</a:t>
          </a:r>
          <a:endParaRPr lang="zh-CN" altLang="en-US" sz="1500" dirty="0">
            <a:solidFill>
              <a:schemeClr val="tx1"/>
            </a:solidFill>
            <a:latin typeface="宋体" pitchFamily="2" charset="-122"/>
            <a:ea typeface="宋体" pitchFamily="2" charset="-122"/>
          </a:endParaRPr>
        </a:p>
      </dgm:t>
    </dgm:pt>
    <dgm:pt modelId="{26D4738C-BFDE-4738-8469-0F60FB2EAF16}" type="parTrans" cxnId="{A114FE8B-2379-403D-BED3-4F6024324987}">
      <dgm:prSet/>
      <dgm:spPr/>
      <dgm:t>
        <a:bodyPr/>
        <a:lstStyle/>
        <a:p>
          <a:endParaRPr lang="zh-CN" altLang="en-US"/>
        </a:p>
      </dgm:t>
    </dgm:pt>
    <dgm:pt modelId="{011B3548-10CB-4322-9D13-29DD864254B9}" type="sibTrans" cxnId="{A114FE8B-2379-403D-BED3-4F6024324987}">
      <dgm:prSet/>
      <dgm:spPr/>
      <dgm:t>
        <a:bodyPr/>
        <a:lstStyle/>
        <a:p>
          <a:endParaRPr lang="zh-CN" altLang="en-US"/>
        </a:p>
      </dgm:t>
    </dgm:pt>
    <dgm:pt modelId="{B1901F6E-CCAD-476F-A3F4-E48CF5899AA9}">
      <dgm:prSet custT="1"/>
      <dgm:spPr>
        <a:solidFill>
          <a:srgbClr val="FFC000"/>
        </a:solidFill>
        <a:ln w="3175">
          <a:solidFill>
            <a:schemeClr val="tx1"/>
          </a:solidFill>
        </a:ln>
      </dgm:spPr>
      <dgm:t>
        <a:bodyPr/>
        <a:lstStyle/>
        <a:p>
          <a:pPr rtl="0"/>
          <a:r>
            <a:rPr lang="zh-CN" altLang="en-US" sz="1500" dirty="0" smtClean="0">
              <a:solidFill>
                <a:schemeClr val="tx1"/>
              </a:solidFill>
              <a:latin typeface="Franklin Gothic Book" pitchFamily="34" charset="0"/>
            </a:rPr>
            <a:t>额度占用及业务办理阶段</a:t>
          </a:r>
          <a:endParaRPr lang="zh-CN" altLang="en-US" sz="1500" dirty="0">
            <a:solidFill>
              <a:schemeClr val="tx1"/>
            </a:solidFill>
            <a:latin typeface="宋体" pitchFamily="2" charset="-122"/>
            <a:ea typeface="宋体" pitchFamily="2" charset="-122"/>
          </a:endParaRPr>
        </a:p>
      </dgm:t>
    </dgm:pt>
    <dgm:pt modelId="{C0A5143A-C1E9-4E2A-8A53-9B294938F0F9}" type="parTrans" cxnId="{A66EAD7B-68E0-4064-83B9-2C98728886C8}">
      <dgm:prSet/>
      <dgm:spPr/>
      <dgm:t>
        <a:bodyPr/>
        <a:lstStyle/>
        <a:p>
          <a:endParaRPr lang="zh-CN" altLang="en-US"/>
        </a:p>
      </dgm:t>
    </dgm:pt>
    <dgm:pt modelId="{3D778A63-9FF7-422C-B549-033859DA37AC}" type="sibTrans" cxnId="{A66EAD7B-68E0-4064-83B9-2C98728886C8}">
      <dgm:prSet/>
      <dgm:spPr/>
      <dgm:t>
        <a:bodyPr/>
        <a:lstStyle/>
        <a:p>
          <a:endParaRPr lang="zh-CN" altLang="en-US"/>
        </a:p>
      </dgm:t>
    </dgm:pt>
    <dgm:pt modelId="{A430484B-0BD2-486B-8567-3828B0E9A834}">
      <dgm:prSet custT="1"/>
      <dgm:spPr>
        <a:solidFill>
          <a:srgbClr val="FFC000"/>
        </a:solidFill>
        <a:ln w="3175">
          <a:solidFill>
            <a:schemeClr val="tx1"/>
          </a:solidFill>
        </a:ln>
      </dgm:spPr>
      <dgm:t>
        <a:bodyPr/>
        <a:lstStyle/>
        <a:p>
          <a:pPr rtl="0"/>
          <a:r>
            <a:rPr lang="zh-CN" altLang="en-US" sz="1500" dirty="0" smtClean="0">
              <a:solidFill>
                <a:schemeClr val="tx1"/>
              </a:solidFill>
              <a:latin typeface="Franklin Gothic Book" pitchFamily="34" charset="0"/>
            </a:rPr>
            <a:t>存续期管理</a:t>
          </a:r>
          <a:endParaRPr lang="zh-CN" altLang="en-US" sz="1500" dirty="0">
            <a:solidFill>
              <a:schemeClr val="tx1"/>
            </a:solidFill>
            <a:latin typeface="宋体" pitchFamily="2" charset="-122"/>
            <a:ea typeface="宋体" pitchFamily="2" charset="-122"/>
          </a:endParaRPr>
        </a:p>
      </dgm:t>
    </dgm:pt>
    <dgm:pt modelId="{E12E3F7A-1F1A-4333-911D-A35B38F06ACB}" type="parTrans" cxnId="{17685103-5215-4865-9D1C-16C99A3FFE96}">
      <dgm:prSet/>
      <dgm:spPr/>
      <dgm:t>
        <a:bodyPr/>
        <a:lstStyle/>
        <a:p>
          <a:endParaRPr lang="zh-CN" altLang="en-US"/>
        </a:p>
      </dgm:t>
    </dgm:pt>
    <dgm:pt modelId="{C7D1F826-3141-4548-9118-C2A4FCDDE46A}" type="sibTrans" cxnId="{17685103-5215-4865-9D1C-16C99A3FFE96}">
      <dgm:prSet/>
      <dgm:spPr/>
      <dgm:t>
        <a:bodyPr/>
        <a:lstStyle/>
        <a:p>
          <a:endParaRPr lang="zh-CN" altLang="en-US"/>
        </a:p>
      </dgm:t>
    </dgm:pt>
    <dgm:pt modelId="{5135E107-DC91-4B81-BFB4-1BFF13121A1A}" type="pres">
      <dgm:prSet presAssocID="{A48569A3-E5F7-47BB-A6A8-57F201E1A873}" presName="Name0" presStyleCnt="0">
        <dgm:presLayoutVars>
          <dgm:dir/>
          <dgm:animLvl val="lvl"/>
          <dgm:resizeHandles val="exact"/>
        </dgm:presLayoutVars>
      </dgm:prSet>
      <dgm:spPr/>
      <dgm:t>
        <a:bodyPr/>
        <a:lstStyle/>
        <a:p>
          <a:endParaRPr lang="zh-CN" altLang="en-US"/>
        </a:p>
      </dgm:t>
    </dgm:pt>
    <dgm:pt modelId="{BD247F76-F72B-44F3-95C4-0EA2F225FA3D}" type="pres">
      <dgm:prSet presAssocID="{2C0E4A01-DE48-4566-A478-348AD6032BE4}" presName="parTxOnly" presStyleLbl="node1" presStyleIdx="0" presStyleCnt="4" custScaleX="85461">
        <dgm:presLayoutVars>
          <dgm:chMax val="0"/>
          <dgm:chPref val="0"/>
          <dgm:bulletEnabled val="1"/>
        </dgm:presLayoutVars>
      </dgm:prSet>
      <dgm:spPr/>
      <dgm:t>
        <a:bodyPr/>
        <a:lstStyle/>
        <a:p>
          <a:endParaRPr lang="zh-CN" altLang="en-US"/>
        </a:p>
      </dgm:t>
    </dgm:pt>
    <dgm:pt modelId="{629E82E0-1FC4-43C3-8D3E-C1D6836056C4}" type="pres">
      <dgm:prSet presAssocID="{A4DD5C0A-22CD-4D5E-8364-D413E9B00064}" presName="parTxOnlySpace" presStyleCnt="0"/>
      <dgm:spPr/>
    </dgm:pt>
    <dgm:pt modelId="{A5A08DF2-C2D9-4FF4-A09B-7DEE03C3A10C}" type="pres">
      <dgm:prSet presAssocID="{15379D76-50FE-4A00-8B68-293541CDC18C}" presName="parTxOnly" presStyleLbl="node1" presStyleIdx="1" presStyleCnt="4" custScaleX="67668">
        <dgm:presLayoutVars>
          <dgm:chMax val="0"/>
          <dgm:chPref val="0"/>
          <dgm:bulletEnabled val="1"/>
        </dgm:presLayoutVars>
      </dgm:prSet>
      <dgm:spPr/>
      <dgm:t>
        <a:bodyPr/>
        <a:lstStyle/>
        <a:p>
          <a:endParaRPr lang="zh-CN" altLang="en-US"/>
        </a:p>
      </dgm:t>
    </dgm:pt>
    <dgm:pt modelId="{B86635DA-40E3-409F-B4B2-ECA34358B050}" type="pres">
      <dgm:prSet presAssocID="{011B3548-10CB-4322-9D13-29DD864254B9}" presName="parTxOnlySpace" presStyleCnt="0"/>
      <dgm:spPr/>
    </dgm:pt>
    <dgm:pt modelId="{451696F3-57A5-454D-BC34-49DD81D91C22}" type="pres">
      <dgm:prSet presAssocID="{B1901F6E-CCAD-476F-A3F4-E48CF5899AA9}" presName="parTxOnly" presStyleLbl="node1" presStyleIdx="2" presStyleCnt="4">
        <dgm:presLayoutVars>
          <dgm:chMax val="0"/>
          <dgm:chPref val="0"/>
          <dgm:bulletEnabled val="1"/>
        </dgm:presLayoutVars>
      </dgm:prSet>
      <dgm:spPr/>
      <dgm:t>
        <a:bodyPr/>
        <a:lstStyle/>
        <a:p>
          <a:endParaRPr lang="zh-CN" altLang="en-US"/>
        </a:p>
      </dgm:t>
    </dgm:pt>
    <dgm:pt modelId="{DA7A11E5-C55F-43B6-A995-8B25FD0C05A8}" type="pres">
      <dgm:prSet presAssocID="{3D778A63-9FF7-422C-B549-033859DA37AC}" presName="parTxOnlySpace" presStyleCnt="0"/>
      <dgm:spPr/>
    </dgm:pt>
    <dgm:pt modelId="{957AC494-0EEF-41FC-96E1-A63155868829}" type="pres">
      <dgm:prSet presAssocID="{A430484B-0BD2-486B-8567-3828B0E9A834}" presName="parTxOnly" presStyleLbl="node1" presStyleIdx="3" presStyleCnt="4" custScaleX="69252">
        <dgm:presLayoutVars>
          <dgm:chMax val="0"/>
          <dgm:chPref val="0"/>
          <dgm:bulletEnabled val="1"/>
        </dgm:presLayoutVars>
      </dgm:prSet>
      <dgm:spPr/>
      <dgm:t>
        <a:bodyPr/>
        <a:lstStyle/>
        <a:p>
          <a:endParaRPr lang="zh-CN" altLang="en-US"/>
        </a:p>
      </dgm:t>
    </dgm:pt>
  </dgm:ptLst>
  <dgm:cxnLst>
    <dgm:cxn modelId="{A114FE8B-2379-403D-BED3-4F6024324987}" srcId="{A48569A3-E5F7-47BB-A6A8-57F201E1A873}" destId="{15379D76-50FE-4A00-8B68-293541CDC18C}" srcOrd="1" destOrd="0" parTransId="{26D4738C-BFDE-4738-8469-0F60FB2EAF16}" sibTransId="{011B3548-10CB-4322-9D13-29DD864254B9}"/>
    <dgm:cxn modelId="{44335A96-F204-46E2-9503-25F8F5B7A431}" type="presOf" srcId="{15379D76-50FE-4A00-8B68-293541CDC18C}" destId="{A5A08DF2-C2D9-4FF4-A09B-7DEE03C3A10C}" srcOrd="0" destOrd="0" presId="urn:microsoft.com/office/officeart/2005/8/layout/chevron1"/>
    <dgm:cxn modelId="{62A71658-9203-49EE-B7CA-40CAACA58085}" type="presOf" srcId="{A48569A3-E5F7-47BB-A6A8-57F201E1A873}" destId="{5135E107-DC91-4B81-BFB4-1BFF13121A1A}" srcOrd="0" destOrd="0" presId="urn:microsoft.com/office/officeart/2005/8/layout/chevron1"/>
    <dgm:cxn modelId="{AD4661A3-E0B5-4804-9C72-B066BD0707A0}" type="presOf" srcId="{B1901F6E-CCAD-476F-A3F4-E48CF5899AA9}" destId="{451696F3-57A5-454D-BC34-49DD81D91C22}" srcOrd="0" destOrd="0" presId="urn:microsoft.com/office/officeart/2005/8/layout/chevron1"/>
    <dgm:cxn modelId="{17685103-5215-4865-9D1C-16C99A3FFE96}" srcId="{A48569A3-E5F7-47BB-A6A8-57F201E1A873}" destId="{A430484B-0BD2-486B-8567-3828B0E9A834}" srcOrd="3" destOrd="0" parTransId="{E12E3F7A-1F1A-4333-911D-A35B38F06ACB}" sibTransId="{C7D1F826-3141-4548-9118-C2A4FCDDE46A}"/>
    <dgm:cxn modelId="{03671296-AAD2-4C9A-8331-567C75301965}" srcId="{A48569A3-E5F7-47BB-A6A8-57F201E1A873}" destId="{2C0E4A01-DE48-4566-A478-348AD6032BE4}" srcOrd="0" destOrd="0" parTransId="{D85257E2-846D-41F6-A885-DD3F0EC03C49}" sibTransId="{A4DD5C0A-22CD-4D5E-8364-D413E9B00064}"/>
    <dgm:cxn modelId="{A66EAD7B-68E0-4064-83B9-2C98728886C8}" srcId="{A48569A3-E5F7-47BB-A6A8-57F201E1A873}" destId="{B1901F6E-CCAD-476F-A3F4-E48CF5899AA9}" srcOrd="2" destOrd="0" parTransId="{C0A5143A-C1E9-4E2A-8A53-9B294938F0F9}" sibTransId="{3D778A63-9FF7-422C-B549-033859DA37AC}"/>
    <dgm:cxn modelId="{66E18B43-9E81-4169-9577-9F7D1BB2A197}" type="presOf" srcId="{A430484B-0BD2-486B-8567-3828B0E9A834}" destId="{957AC494-0EEF-41FC-96E1-A63155868829}" srcOrd="0" destOrd="0" presId="urn:microsoft.com/office/officeart/2005/8/layout/chevron1"/>
    <dgm:cxn modelId="{7762F3D3-C9CF-460F-9B80-30E035909E67}" type="presOf" srcId="{2C0E4A01-DE48-4566-A478-348AD6032BE4}" destId="{BD247F76-F72B-44F3-95C4-0EA2F225FA3D}" srcOrd="0" destOrd="0" presId="urn:microsoft.com/office/officeart/2005/8/layout/chevron1"/>
    <dgm:cxn modelId="{CBAA98CA-F37D-4FCD-B8AA-1A71B2BE03A4}" type="presParOf" srcId="{5135E107-DC91-4B81-BFB4-1BFF13121A1A}" destId="{BD247F76-F72B-44F3-95C4-0EA2F225FA3D}" srcOrd="0" destOrd="0" presId="urn:microsoft.com/office/officeart/2005/8/layout/chevron1"/>
    <dgm:cxn modelId="{754FC080-5068-4E17-903A-0684466CBC60}" type="presParOf" srcId="{5135E107-DC91-4B81-BFB4-1BFF13121A1A}" destId="{629E82E0-1FC4-43C3-8D3E-C1D6836056C4}" srcOrd="1" destOrd="0" presId="urn:microsoft.com/office/officeart/2005/8/layout/chevron1"/>
    <dgm:cxn modelId="{8AAA5300-7308-4502-8F36-B75DB9914AF0}" type="presParOf" srcId="{5135E107-DC91-4B81-BFB4-1BFF13121A1A}" destId="{A5A08DF2-C2D9-4FF4-A09B-7DEE03C3A10C}" srcOrd="2" destOrd="0" presId="urn:microsoft.com/office/officeart/2005/8/layout/chevron1"/>
    <dgm:cxn modelId="{7A0186DF-F3A8-41BE-A466-24272520CF82}" type="presParOf" srcId="{5135E107-DC91-4B81-BFB4-1BFF13121A1A}" destId="{B86635DA-40E3-409F-B4B2-ECA34358B050}" srcOrd="3" destOrd="0" presId="urn:microsoft.com/office/officeart/2005/8/layout/chevron1"/>
    <dgm:cxn modelId="{F0B5604E-BAB5-498A-AF94-AB0630CFDE02}" type="presParOf" srcId="{5135E107-DC91-4B81-BFB4-1BFF13121A1A}" destId="{451696F3-57A5-454D-BC34-49DD81D91C22}" srcOrd="4" destOrd="0" presId="urn:microsoft.com/office/officeart/2005/8/layout/chevron1"/>
    <dgm:cxn modelId="{A95CDD99-DCE6-49FE-9562-26DFD9FF3055}" type="presParOf" srcId="{5135E107-DC91-4B81-BFB4-1BFF13121A1A}" destId="{DA7A11E5-C55F-43B6-A995-8B25FD0C05A8}" srcOrd="5" destOrd="0" presId="urn:microsoft.com/office/officeart/2005/8/layout/chevron1"/>
    <dgm:cxn modelId="{0FB4F964-80E8-42C6-BCE6-C7F01359FD38}" type="presParOf" srcId="{5135E107-DC91-4B81-BFB4-1BFF13121A1A}" destId="{957AC494-0EEF-41FC-96E1-A63155868829}" srcOrd="6" destOrd="0" presId="urn:microsoft.com/office/officeart/2005/8/layout/chevron1"/>
  </dgm:cxnLst>
  <dgm:bg/>
  <dgm:whole>
    <a:ln>
      <a:noFill/>
    </a:ln>
  </dgm:whole>
</dgm:dataModel>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charset="0"/>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0" hangingPunct="0">
              <a:defRPr sz="1200">
                <a:latin typeface="Arial" charset="0"/>
                <a:ea typeface="+mn-ea"/>
              </a:defRPr>
            </a:lvl1pPr>
          </a:lstStyle>
          <a:p>
            <a:pPr>
              <a:defRPr/>
            </a:pPr>
            <a:fld id="{927C2328-94C7-4F09-AE0F-94A013818BF8}" type="datetimeFigureOut">
              <a:rPr lang="zh-CN" altLang="en-US"/>
              <a:pPr>
                <a:defRPr/>
              </a:pPr>
              <a:t>2013-10-10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charset="0"/>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0" hangingPunct="0">
              <a:defRPr sz="1200">
                <a:latin typeface="Arial" charset="0"/>
                <a:ea typeface="+mn-ea"/>
              </a:defRPr>
            </a:lvl1pPr>
          </a:lstStyle>
          <a:p>
            <a:pPr>
              <a:defRPr/>
            </a:pPr>
            <a:fld id="{A64191CE-7B88-4BEE-B5DC-082341113D45}" type="slidenum">
              <a:rPr lang="zh-CN" altLang="en-US"/>
              <a:pPr>
                <a:defRPr/>
              </a:pPr>
              <a:t>‹#›</a:t>
            </a:fld>
            <a:endParaRPr lang="zh-CN" altLang="en-US"/>
          </a:p>
        </p:txBody>
      </p:sp>
    </p:spTree>
    <p:extLst>
      <p:ext uri="{BB962C8B-B14F-4D97-AF65-F5344CB8AC3E}">
        <p14:creationId xmlns="" xmlns:p14="http://schemas.microsoft.com/office/powerpoint/2010/main" val="3188354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charset="0"/>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defRPr sz="1200">
                <a:latin typeface="Arial" charset="0"/>
                <a:ea typeface="+mn-ea"/>
              </a:defRPr>
            </a:lvl1pPr>
          </a:lstStyle>
          <a:p>
            <a:pPr>
              <a:defRPr/>
            </a:pPr>
            <a:fld id="{69557E7B-47E5-482B-A550-268912E130DA}" type="datetimeFigureOut">
              <a:rPr lang="zh-CN" altLang="en-US"/>
              <a:pPr>
                <a:defRPr/>
              </a:pPr>
              <a:t>2013-10-10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charset="0"/>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0" hangingPunct="0">
              <a:defRPr sz="1200">
                <a:latin typeface="Arial" charset="0"/>
                <a:ea typeface="+mn-ea"/>
              </a:defRPr>
            </a:lvl1pPr>
          </a:lstStyle>
          <a:p>
            <a:pPr>
              <a:defRPr/>
            </a:pPr>
            <a:fld id="{83858C2A-C5CE-4673-BE6D-642D01612E5E}" type="slidenum">
              <a:rPr lang="zh-CN" altLang="en-US"/>
              <a:pPr>
                <a:defRPr/>
              </a:pPr>
              <a:t>‹#›</a:t>
            </a:fld>
            <a:endParaRPr lang="zh-CN" altLang="en-US"/>
          </a:p>
        </p:txBody>
      </p:sp>
    </p:spTree>
    <p:extLst>
      <p:ext uri="{BB962C8B-B14F-4D97-AF65-F5344CB8AC3E}">
        <p14:creationId xmlns="" xmlns:p14="http://schemas.microsoft.com/office/powerpoint/2010/main" val="38041143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6971" algn="l" rtl="0" eaLnBrk="0" fontAlgn="base" hangingPunct="0">
      <a:spcBef>
        <a:spcPct val="30000"/>
      </a:spcBef>
      <a:spcAft>
        <a:spcPct val="0"/>
      </a:spcAft>
      <a:defRPr sz="1200" kern="1200">
        <a:solidFill>
          <a:schemeClr val="tx1"/>
        </a:solidFill>
        <a:latin typeface="+mn-lt"/>
        <a:ea typeface="+mn-ea"/>
        <a:cs typeface="+mn-cs"/>
      </a:defRPr>
    </a:lvl2pPr>
    <a:lvl3pPr marL="913943" algn="l" rtl="0" eaLnBrk="0" fontAlgn="base" hangingPunct="0">
      <a:spcBef>
        <a:spcPct val="30000"/>
      </a:spcBef>
      <a:spcAft>
        <a:spcPct val="0"/>
      </a:spcAft>
      <a:defRPr sz="1200" kern="1200">
        <a:solidFill>
          <a:schemeClr val="tx1"/>
        </a:solidFill>
        <a:latin typeface="+mn-lt"/>
        <a:ea typeface="+mn-ea"/>
        <a:cs typeface="+mn-cs"/>
      </a:defRPr>
    </a:lvl3pPr>
    <a:lvl4pPr marL="1370915" algn="l" rtl="0" eaLnBrk="0" fontAlgn="base" hangingPunct="0">
      <a:spcBef>
        <a:spcPct val="30000"/>
      </a:spcBef>
      <a:spcAft>
        <a:spcPct val="0"/>
      </a:spcAft>
      <a:defRPr sz="1200" kern="1200">
        <a:solidFill>
          <a:schemeClr val="tx1"/>
        </a:solidFill>
        <a:latin typeface="+mn-lt"/>
        <a:ea typeface="+mn-ea"/>
        <a:cs typeface="+mn-cs"/>
      </a:defRPr>
    </a:lvl4pPr>
    <a:lvl5pPr marL="1827886" algn="l" rtl="0" eaLnBrk="0" fontAlgn="base" hangingPunct="0">
      <a:spcBef>
        <a:spcPct val="30000"/>
      </a:spcBef>
      <a:spcAft>
        <a:spcPct val="0"/>
      </a:spcAft>
      <a:defRPr sz="1200" kern="1200">
        <a:solidFill>
          <a:schemeClr val="tx1"/>
        </a:solidFill>
        <a:latin typeface="+mn-lt"/>
        <a:ea typeface="+mn-ea"/>
        <a:cs typeface="+mn-cs"/>
      </a:defRPr>
    </a:lvl5pPr>
    <a:lvl6pPr marL="2284857" algn="l" defTabSz="913943" rtl="0" eaLnBrk="1" latinLnBrk="0" hangingPunct="1">
      <a:defRPr sz="1200" kern="1200">
        <a:solidFill>
          <a:schemeClr val="tx1"/>
        </a:solidFill>
        <a:latin typeface="+mn-lt"/>
        <a:ea typeface="+mn-ea"/>
        <a:cs typeface="+mn-cs"/>
      </a:defRPr>
    </a:lvl6pPr>
    <a:lvl7pPr marL="2741830" algn="l" defTabSz="913943" rtl="0" eaLnBrk="1" latinLnBrk="0" hangingPunct="1">
      <a:defRPr sz="1200" kern="1200">
        <a:solidFill>
          <a:schemeClr val="tx1"/>
        </a:solidFill>
        <a:latin typeface="+mn-lt"/>
        <a:ea typeface="+mn-ea"/>
        <a:cs typeface="+mn-cs"/>
      </a:defRPr>
    </a:lvl7pPr>
    <a:lvl8pPr marL="3198800" algn="l" defTabSz="913943" rtl="0" eaLnBrk="1" latinLnBrk="0" hangingPunct="1">
      <a:defRPr sz="1200" kern="1200">
        <a:solidFill>
          <a:schemeClr val="tx1"/>
        </a:solidFill>
        <a:latin typeface="+mn-lt"/>
        <a:ea typeface="+mn-ea"/>
        <a:cs typeface="+mn-cs"/>
      </a:defRPr>
    </a:lvl8pPr>
    <a:lvl9pPr marL="3655771" algn="l" defTabSz="91394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686C1B8-8CBD-4BBB-BD4D-ACE2269FB443}" type="slidenum">
              <a:rPr lang="zh-CN" altLang="en-US" smtClean="0"/>
              <a:pPr/>
              <a:t>1</a:t>
            </a:fld>
            <a:endParaRPr lang="zh-CN" altLang="en-US"/>
          </a:p>
        </p:txBody>
      </p:sp>
    </p:spTree>
    <p:extLst>
      <p:ext uri="{BB962C8B-B14F-4D97-AF65-F5344CB8AC3E}">
        <p14:creationId xmlns="" xmlns:p14="http://schemas.microsoft.com/office/powerpoint/2010/main" val="3943116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6963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6144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388F6B1-3C0A-451E-A6DB-CEE5CF9212D9}" type="slidenum">
              <a:rPr lang="zh-CN" altLang="en-US" smtClean="0">
                <a:latin typeface="Arial" pitchFamily="34" charset="0"/>
              </a:rPr>
              <a:pPr>
                <a:defRPr/>
              </a:pPr>
              <a:t>21</a:t>
            </a:fld>
            <a:endParaRPr lang="zh-CN" alt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26</a:t>
            </a:fld>
            <a:endParaRPr lang="zh-CN" altLang="en-US"/>
          </a:p>
        </p:txBody>
      </p:sp>
    </p:spTree>
    <p:extLst>
      <p:ext uri="{BB962C8B-B14F-4D97-AF65-F5344CB8AC3E}">
        <p14:creationId xmlns="" xmlns:p14="http://schemas.microsoft.com/office/powerpoint/2010/main" val="1527948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33</a:t>
            </a:fld>
            <a:endParaRPr lang="zh-CN" altLang="en-US"/>
          </a:p>
        </p:txBody>
      </p:sp>
    </p:spTree>
    <p:extLst>
      <p:ext uri="{BB962C8B-B14F-4D97-AF65-F5344CB8AC3E}">
        <p14:creationId xmlns="" xmlns:p14="http://schemas.microsoft.com/office/powerpoint/2010/main" val="1181155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pPr marL="228600" indent="-228600">
              <a:buAutoNum type="arabicPeriod"/>
            </a:pPr>
            <a:endParaRPr lang="en-US" altLang="zh-CN" dirty="0" smtClean="0"/>
          </a:p>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80147264-AD5A-40B3-9CF5-9CE6C08A6BA8}" type="slidenum">
              <a:rPr lang="zh-CN" altLang="en-US" smtClean="0"/>
              <a:pPr/>
              <a:t>34</a:t>
            </a:fld>
            <a:endParaRPr lang="zh-CN" altLang="en-US"/>
          </a:p>
        </p:txBody>
      </p:sp>
    </p:spTree>
    <p:extLst>
      <p:ext uri="{BB962C8B-B14F-4D97-AF65-F5344CB8AC3E}">
        <p14:creationId xmlns="" xmlns:p14="http://schemas.microsoft.com/office/powerpoint/2010/main" val="2333700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1143000" y="685800"/>
            <a:ext cx="4572000" cy="3429000"/>
          </a:xfrm>
          <a:ln/>
        </p:spPr>
      </p:sp>
      <p:sp>
        <p:nvSpPr>
          <p:cNvPr id="4403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a:xfrm>
            <a:off x="685800" y="4343400"/>
            <a:ext cx="5486400" cy="4114800"/>
          </a:xfrm>
          <a:prstGeom prst="rect">
            <a:avLst/>
          </a:prstGeom>
        </p:spPr>
        <p:txBody>
          <a:bodyPr>
            <a:normAutofit/>
          </a:bodyPr>
          <a:lstStyle/>
          <a:p>
            <a:pPr marL="228600" indent="-228600">
              <a:buAutoNum type="arabicPeriod"/>
            </a:pPr>
            <a:r>
              <a:rPr lang="zh-CN" altLang="en-US" dirty="0" smtClean="0"/>
              <a:t>组件推广范围广</a:t>
            </a:r>
            <a:endParaRPr lang="en-US" altLang="zh-CN" dirty="0" smtClean="0"/>
          </a:p>
          <a:p>
            <a:pPr marL="228600" indent="-228600">
              <a:buAutoNum type="arabicPeriod"/>
            </a:pPr>
            <a:r>
              <a:rPr lang="zh-CN" altLang="en-US" dirty="0" smtClean="0"/>
              <a:t>组件复用率高</a:t>
            </a:r>
            <a:endParaRPr lang="en-US" altLang="zh-CN" dirty="0" smtClean="0"/>
          </a:p>
          <a:p>
            <a:pPr marL="228600" indent="-228600">
              <a:buAutoNum type="arabicPeriod"/>
            </a:pPr>
            <a:r>
              <a:rPr lang="zh-CN" altLang="en-US" dirty="0" smtClean="0"/>
              <a:t>节省工作量大</a:t>
            </a:r>
            <a:endParaRPr lang="en-US" altLang="zh-CN" dirty="0" smtClean="0"/>
          </a:p>
          <a:p>
            <a:pPr marL="228600" indent="-228600">
              <a:buAutoNum type="arabicPeriod"/>
            </a:pPr>
            <a:endParaRPr lang="en-US" altLang="zh-CN" dirty="0" smtClean="0"/>
          </a:p>
          <a:p>
            <a:pPr marL="228600" indent="-228600">
              <a:buAutoNum type="arabicPeriod"/>
            </a:pPr>
            <a:endParaRPr lang="en-US" altLang="zh-CN" dirty="0" smtClean="0"/>
          </a:p>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80147264-AD5A-40B3-9CF5-9CE6C08A6BA8}" type="slidenum">
              <a:rPr lang="zh-CN" altLang="en-US" smtClean="0"/>
              <a:pPr/>
              <a:t>38</a:t>
            </a:fld>
            <a:endParaRPr lang="zh-CN" altLang="en-US"/>
          </a:p>
        </p:txBody>
      </p:sp>
    </p:spTree>
    <p:extLst>
      <p:ext uri="{BB962C8B-B14F-4D97-AF65-F5344CB8AC3E}">
        <p14:creationId xmlns="" xmlns:p14="http://schemas.microsoft.com/office/powerpoint/2010/main" val="2939229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39</a:t>
            </a:fld>
            <a:endParaRPr lang="zh-CN" altLang="en-US"/>
          </a:p>
        </p:txBody>
      </p:sp>
    </p:spTree>
    <p:extLst>
      <p:ext uri="{BB962C8B-B14F-4D97-AF65-F5344CB8AC3E}">
        <p14:creationId xmlns="" xmlns:p14="http://schemas.microsoft.com/office/powerpoint/2010/main" val="47024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40</a:t>
            </a:fld>
            <a:endParaRPr lang="zh-CN" altLang="en-US"/>
          </a:p>
        </p:txBody>
      </p:sp>
    </p:spTree>
    <p:extLst>
      <p:ext uri="{BB962C8B-B14F-4D97-AF65-F5344CB8AC3E}">
        <p14:creationId xmlns="" xmlns:p14="http://schemas.microsoft.com/office/powerpoint/2010/main" val="129549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CB9DE73-AABC-47DE-AE7A-CE0B202FA371}" type="slidenum">
              <a:rPr lang="zh-CN" altLang="en-US" smtClean="0"/>
              <a:pPr/>
              <a:t>41</a:t>
            </a:fld>
            <a:endParaRPr lang="zh-CN" altLang="en-US"/>
          </a:p>
        </p:txBody>
      </p:sp>
    </p:spTree>
    <p:extLst>
      <p:ext uri="{BB962C8B-B14F-4D97-AF65-F5344CB8AC3E}">
        <p14:creationId xmlns="" xmlns:p14="http://schemas.microsoft.com/office/powerpoint/2010/main" val="3825818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42</a:t>
            </a:fld>
            <a:endParaRPr lang="zh-CN" altLang="en-US"/>
          </a:p>
        </p:txBody>
      </p:sp>
    </p:spTree>
    <p:extLst>
      <p:ext uri="{BB962C8B-B14F-4D97-AF65-F5344CB8AC3E}">
        <p14:creationId xmlns="" xmlns:p14="http://schemas.microsoft.com/office/powerpoint/2010/main" val="2904470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2</a:t>
            </a:fld>
            <a:endParaRPr lang="zh-CN" altLang="en-US"/>
          </a:p>
        </p:txBody>
      </p:sp>
    </p:spTree>
    <p:extLst>
      <p:ext uri="{BB962C8B-B14F-4D97-AF65-F5344CB8AC3E}">
        <p14:creationId xmlns="" xmlns:p14="http://schemas.microsoft.com/office/powerpoint/2010/main" val="270704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83858C2A-C5CE-4673-BE6D-642D01612E5E}" type="slidenum">
              <a:rPr lang="zh-CN" altLang="en-US" smtClean="0"/>
              <a:pPr>
                <a:defRPr/>
              </a:pPr>
              <a:t>44</a:t>
            </a:fld>
            <a:endParaRPr lang="zh-CN" altLang="en-US"/>
          </a:p>
        </p:txBody>
      </p:sp>
    </p:spTree>
    <p:extLst>
      <p:ext uri="{BB962C8B-B14F-4D97-AF65-F5344CB8AC3E}">
        <p14:creationId xmlns="" xmlns:p14="http://schemas.microsoft.com/office/powerpoint/2010/main" val="4074008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45</a:t>
            </a:fld>
            <a:endParaRPr lang="zh-CN" altLang="en-US"/>
          </a:p>
        </p:txBody>
      </p:sp>
    </p:spTree>
    <p:extLst>
      <p:ext uri="{BB962C8B-B14F-4D97-AF65-F5344CB8AC3E}">
        <p14:creationId xmlns="" xmlns:p14="http://schemas.microsoft.com/office/powerpoint/2010/main" val="3217113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46</a:t>
            </a:fld>
            <a:endParaRPr lang="zh-CN" altLang="en-US"/>
          </a:p>
        </p:txBody>
      </p:sp>
    </p:spTree>
    <p:extLst>
      <p:ext uri="{BB962C8B-B14F-4D97-AF65-F5344CB8AC3E}">
        <p14:creationId xmlns="" xmlns:p14="http://schemas.microsoft.com/office/powerpoint/2010/main" val="2381410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kumimoji="1" lang="en-US" altLang="en-US" dirty="0" smtClean="0"/>
              <a:t>演示</a:t>
            </a:r>
            <a:r>
              <a:rPr kumimoji="1" lang="zh-CN" altLang="en-US" dirty="0" smtClean="0"/>
              <a:t>日志分析工具、看巡检报告</a:t>
            </a:r>
            <a:endParaRPr kumimoji="1" lang="zh-CN" altLang="en-US" dirty="0"/>
          </a:p>
        </p:txBody>
      </p:sp>
      <p:sp>
        <p:nvSpPr>
          <p:cNvPr id="4" name="幻灯片编号占位符 3"/>
          <p:cNvSpPr>
            <a:spLocks noGrp="1"/>
          </p:cNvSpPr>
          <p:nvPr>
            <p:ph type="sldNum" sz="quarter" idx="10"/>
          </p:nvPr>
        </p:nvSpPr>
        <p:spPr/>
        <p:txBody>
          <a:bodyPr/>
          <a:lstStyle/>
          <a:p>
            <a:pPr>
              <a:defRPr/>
            </a:pPr>
            <a:fld id="{83858C2A-C5CE-4673-BE6D-642D01612E5E}" type="slidenum">
              <a:rPr lang="zh-CN" altLang="en-US" smtClean="0"/>
              <a:pPr>
                <a:defRPr/>
              </a:pPr>
              <a:t>49</a:t>
            </a:fld>
            <a:endParaRPr lang="zh-CN" altLang="en-US"/>
          </a:p>
        </p:txBody>
      </p:sp>
    </p:spTree>
    <p:extLst>
      <p:ext uri="{BB962C8B-B14F-4D97-AF65-F5344CB8AC3E}">
        <p14:creationId xmlns="" xmlns:p14="http://schemas.microsoft.com/office/powerpoint/2010/main" val="3780756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xfrm>
            <a:off x="1143000" y="685800"/>
            <a:ext cx="4572000" cy="3429000"/>
          </a:xfrm>
          <a:ln/>
        </p:spPr>
      </p:sp>
      <p:sp>
        <p:nvSpPr>
          <p:cNvPr id="53251"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53252" name="灯片编号占位符 3"/>
          <p:cNvSpPr>
            <a:spLocks noGrp="1"/>
          </p:cNvSpPr>
          <p:nvPr>
            <p:ph type="sldNum" sz="quarter" idx="5"/>
          </p:nvPr>
        </p:nvSpPr>
        <p:spPr>
          <a:noFill/>
        </p:spPr>
        <p:txBody>
          <a:bodyPr/>
          <a:lstStyle/>
          <a:p>
            <a:fld id="{73C9E0ED-0CB2-4E4E-A658-25583F5DEB07}" type="slidenum">
              <a:rPr lang="zh-CN" altLang="en-US" smtClean="0">
                <a:solidFill>
                  <a:srgbClr val="FFFFFF"/>
                </a:solidFill>
                <a:latin typeface="Arial" pitchFamily="34" charset="0"/>
              </a:rPr>
              <a:pPr/>
              <a:t>51</a:t>
            </a:fld>
            <a:endParaRPr lang="zh-CN" altLang="en-US" smtClean="0">
              <a:solidFill>
                <a:srgbClr val="FFFFFF"/>
              </a:solidFill>
              <a:latin typeface="Arial" pitchFamily="34" charset="0"/>
            </a:endParaRPr>
          </a:p>
        </p:txBody>
      </p:sp>
    </p:spTree>
    <p:extLst>
      <p:ext uri="{BB962C8B-B14F-4D97-AF65-F5344CB8AC3E}">
        <p14:creationId xmlns="" xmlns:p14="http://schemas.microsoft.com/office/powerpoint/2010/main" val="1188876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xfrm>
            <a:off x="1143000" y="685800"/>
            <a:ext cx="4572000" cy="3429000"/>
          </a:xfrm>
          <a:ln/>
        </p:spPr>
      </p:sp>
      <p:sp>
        <p:nvSpPr>
          <p:cNvPr id="39939" name="备注占位符 2"/>
          <p:cNvSpPr>
            <a:spLocks noGrp="1"/>
          </p:cNvSpPr>
          <p:nvPr>
            <p:ph type="body" idx="1"/>
          </p:nvPr>
        </p:nvSpPr>
        <p:spPr>
          <a:xfrm>
            <a:off x="685800" y="4343400"/>
            <a:ext cx="5486400" cy="4114800"/>
          </a:xfrm>
          <a:prstGeom prst="rect">
            <a:avLst/>
          </a:prstGeom>
          <a:noFill/>
          <a:ln/>
        </p:spPr>
        <p:txBody>
          <a:bodyPr/>
          <a:lstStyle/>
          <a:p>
            <a:endParaRPr lang="zh-CN" altLang="en-US" dirty="0" smtClean="0"/>
          </a:p>
        </p:txBody>
      </p:sp>
      <p:sp>
        <p:nvSpPr>
          <p:cNvPr id="39940" name="灯片编号占位符 3"/>
          <p:cNvSpPr>
            <a:spLocks noGrp="1"/>
          </p:cNvSpPr>
          <p:nvPr>
            <p:ph type="sldNum" sz="quarter" idx="5"/>
          </p:nvPr>
        </p:nvSpPr>
        <p:spPr>
          <a:noFill/>
        </p:spPr>
        <p:txBody>
          <a:bodyPr/>
          <a:lstStyle/>
          <a:p>
            <a:fld id="{B91E70F6-BE56-48CE-817B-CA5CB46C093E}" type="slidenum">
              <a:rPr lang="en-US" altLang="ko-KR" smtClean="0"/>
              <a:pPr/>
              <a:t>53</a:t>
            </a:fld>
            <a:endParaRPr lang="en-US" altLang="ko-KR" smtClean="0"/>
          </a:p>
        </p:txBody>
      </p:sp>
    </p:spTree>
    <p:extLst>
      <p:ext uri="{BB962C8B-B14F-4D97-AF65-F5344CB8AC3E}">
        <p14:creationId xmlns="" xmlns:p14="http://schemas.microsoft.com/office/powerpoint/2010/main" val="814205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54</a:t>
            </a:fld>
            <a:endParaRPr lang="zh-CN" altLang="en-US"/>
          </a:p>
        </p:txBody>
      </p:sp>
    </p:spTree>
    <p:extLst>
      <p:ext uri="{BB962C8B-B14F-4D97-AF65-F5344CB8AC3E}">
        <p14:creationId xmlns="" xmlns:p14="http://schemas.microsoft.com/office/powerpoint/2010/main" val="110328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55</a:t>
            </a:fld>
            <a:endParaRPr lang="zh-CN" altLang="en-US"/>
          </a:p>
        </p:txBody>
      </p:sp>
    </p:spTree>
    <p:extLst>
      <p:ext uri="{BB962C8B-B14F-4D97-AF65-F5344CB8AC3E}">
        <p14:creationId xmlns="" xmlns:p14="http://schemas.microsoft.com/office/powerpoint/2010/main" val="2412736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56</a:t>
            </a:fld>
            <a:endParaRPr lang="zh-CN" altLang="en-US"/>
          </a:p>
        </p:txBody>
      </p:sp>
    </p:spTree>
    <p:extLst>
      <p:ext uri="{BB962C8B-B14F-4D97-AF65-F5344CB8AC3E}">
        <p14:creationId xmlns="" xmlns:p14="http://schemas.microsoft.com/office/powerpoint/2010/main" val="82013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686C1B8-8CBD-4BBB-BD4D-ACE2269FB443}" type="slidenum">
              <a:rPr lang="zh-CN" altLang="en-US" smtClean="0"/>
              <a:pPr/>
              <a:t>57</a:t>
            </a:fld>
            <a:endParaRPr lang="zh-CN" altLang="en-US"/>
          </a:p>
        </p:txBody>
      </p:sp>
    </p:spTree>
    <p:extLst>
      <p:ext uri="{BB962C8B-B14F-4D97-AF65-F5344CB8AC3E}">
        <p14:creationId xmlns="" xmlns:p14="http://schemas.microsoft.com/office/powerpoint/2010/main" val="1271339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3</a:t>
            </a:fld>
            <a:endParaRPr lang="zh-CN" altLang="en-US"/>
          </a:p>
        </p:txBody>
      </p:sp>
    </p:spTree>
    <p:extLst>
      <p:ext uri="{BB962C8B-B14F-4D97-AF65-F5344CB8AC3E}">
        <p14:creationId xmlns:p14="http://schemas.microsoft.com/office/powerpoint/2010/main" xmlns="" val="2752417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6963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6144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388F6B1-3C0A-451E-A6DB-CEE5CF9212D9}" type="slidenum">
              <a:rPr lang="zh-CN" altLang="en-US" smtClean="0">
                <a:latin typeface="Arial" pitchFamily="34" charset="0"/>
              </a:rPr>
              <a:pPr>
                <a:defRPr/>
              </a:pPr>
              <a:t>15</a:t>
            </a:fld>
            <a:endParaRPr lang="zh-CN" alt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6963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6144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388F6B1-3C0A-451E-A6DB-CEE5CF9212D9}" type="slidenum">
              <a:rPr lang="zh-CN" altLang="en-US" smtClean="0">
                <a:latin typeface="Arial" pitchFamily="34" charset="0"/>
              </a:rPr>
              <a:pPr>
                <a:defRPr/>
              </a:pPr>
              <a:t>16</a:t>
            </a:fld>
            <a:endParaRPr lang="zh-CN" alt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6963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6144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388F6B1-3C0A-451E-A6DB-CEE5CF9212D9}" type="slidenum">
              <a:rPr lang="zh-CN" altLang="en-US" smtClean="0">
                <a:latin typeface="Arial" pitchFamily="34" charset="0"/>
              </a:rPr>
              <a:pPr>
                <a:defRPr/>
              </a:pPr>
              <a:t>17</a:t>
            </a:fld>
            <a:endParaRPr lang="zh-CN" alt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6963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6144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388F6B1-3C0A-451E-A6DB-CEE5CF9212D9}" type="slidenum">
              <a:rPr lang="zh-CN" altLang="en-US" smtClean="0">
                <a:latin typeface="Arial" pitchFamily="34" charset="0"/>
              </a:rPr>
              <a:pPr>
                <a:defRPr/>
              </a:pPr>
              <a:t>18</a:t>
            </a:fld>
            <a:endParaRPr lang="zh-CN" altLang="en-US"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6963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6144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388F6B1-3C0A-451E-A6DB-CEE5CF9212D9}" type="slidenum">
              <a:rPr lang="zh-CN" altLang="en-US" smtClean="0">
                <a:latin typeface="Arial" pitchFamily="34" charset="0"/>
              </a:rPr>
              <a:pPr>
                <a:defRPr/>
              </a:pPr>
              <a:t>19</a:t>
            </a:fld>
            <a:endParaRPr lang="zh-CN" alt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6963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6144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388F6B1-3C0A-451E-A6DB-CEE5CF9212D9}" type="slidenum">
              <a:rPr lang="zh-CN" altLang="en-US" smtClean="0">
                <a:latin typeface="Arial" pitchFamily="34" charset="0"/>
              </a:rPr>
              <a:pPr>
                <a:defRPr/>
              </a:pPr>
              <a:t>20</a:t>
            </a:fld>
            <a:endParaRPr lang="zh-CN" alt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22" descr="封面"/>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pic>
        <p:nvPicPr>
          <p:cNvPr id="8" name="Picture 19" descr="logo"/>
          <p:cNvPicPr>
            <a:picLocks noChangeAspect="1" noChangeArrowheads="1"/>
          </p:cNvPicPr>
          <p:nvPr/>
        </p:nvPicPr>
        <p:blipFill>
          <a:blip r:embed="rId3" cstate="print"/>
          <a:srcRect/>
          <a:stretch>
            <a:fillRect/>
          </a:stretch>
        </p:blipFill>
        <p:spPr bwMode="auto">
          <a:xfrm>
            <a:off x="7092953" y="6453188"/>
            <a:ext cx="1800225" cy="215900"/>
          </a:xfrm>
          <a:prstGeom prst="rect">
            <a:avLst/>
          </a:prstGeom>
          <a:noFill/>
        </p:spPr>
      </p:pic>
      <p:sp>
        <p:nvSpPr>
          <p:cNvPr id="2" name="标题 1"/>
          <p:cNvSpPr>
            <a:spLocks noGrp="1"/>
          </p:cNvSpPr>
          <p:nvPr>
            <p:ph type="ctrTitle"/>
          </p:nvPr>
        </p:nvSpPr>
        <p:spPr>
          <a:xfrm>
            <a:off x="4143372" y="2130432"/>
            <a:ext cx="4314828" cy="1470025"/>
          </a:xfrm>
        </p:spPr>
        <p:txBody>
          <a:bodyPr/>
          <a:lstStyle>
            <a:lvl1pPr>
              <a:defRPr sz="3600">
                <a:solidFill>
                  <a:schemeClr val="tx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4148135" y="3886204"/>
            <a:ext cx="3700466" cy="1752600"/>
          </a:xfrm>
        </p:spPr>
        <p:txBody>
          <a:bodyPr/>
          <a:lstStyle>
            <a:lvl1pPr marL="0" indent="0" algn="l">
              <a:buNone/>
              <a:defRPr/>
            </a:lvl1pPr>
            <a:lvl2pPr marL="456971" indent="0" algn="ctr">
              <a:buNone/>
              <a:defRPr/>
            </a:lvl2pPr>
            <a:lvl3pPr marL="913943" indent="0" algn="ctr">
              <a:buNone/>
              <a:defRPr/>
            </a:lvl3pPr>
            <a:lvl4pPr marL="1370915" indent="0" algn="ctr">
              <a:buNone/>
              <a:defRPr/>
            </a:lvl4pPr>
            <a:lvl5pPr marL="1827886" indent="0" algn="ctr">
              <a:buNone/>
              <a:defRPr/>
            </a:lvl5pPr>
            <a:lvl6pPr marL="2284857" indent="0" algn="ctr">
              <a:buNone/>
              <a:defRPr/>
            </a:lvl6pPr>
            <a:lvl7pPr marL="2741830" indent="0" algn="ctr">
              <a:buNone/>
              <a:defRPr/>
            </a:lvl7pPr>
            <a:lvl8pPr marL="3198800" indent="0" algn="ctr">
              <a:buNone/>
              <a:defRPr/>
            </a:lvl8pPr>
            <a:lvl9pPr marL="3655771"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2"/>
          </p:nvPr>
        </p:nvSpPr>
        <p:spPr>
          <a:xfrm>
            <a:off x="3733800" y="6248400"/>
            <a:ext cx="2133600" cy="476250"/>
          </a:xfrm>
        </p:spPr>
        <p:txBody>
          <a:bodyPr/>
          <a:lstStyle>
            <a:lvl1pPr algn="ctr">
              <a:defRPr/>
            </a:lvl1pPr>
          </a:lstStyle>
          <a:p>
            <a:fld id="{9A5AAD7A-F13C-4131-844C-224DED481B2D}" type="slidenum">
              <a:rPr lang="en-US" altLang="zh-CN" smtClean="0"/>
              <a:pPr/>
              <a:t>‹#›</a:t>
            </a:fld>
            <a:endParaRPr lang="en-US" altLang="zh-CN"/>
          </a:p>
        </p:txBody>
      </p:sp>
    </p:spTree>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3213" y="276230"/>
            <a:ext cx="8229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p>
            <a:pPr lvl="0"/>
            <a:r>
              <a:rPr lang="zh-CN" altLang="en-US" smtClean="0"/>
              <a:t>单击此处编辑母版标题样式</a:t>
            </a:r>
          </a:p>
        </p:txBody>
      </p:sp>
      <p:sp>
        <p:nvSpPr>
          <p:cNvPr id="8" name="Rectangle 6"/>
          <p:cNvSpPr>
            <a:spLocks noGrp="1" noChangeArrowheads="1"/>
          </p:cNvSpPr>
          <p:nvPr>
            <p:ph type="sldNum" sz="quarter" idx="4"/>
          </p:nvPr>
        </p:nvSpPr>
        <p:spPr bwMode="auto">
          <a:xfrm>
            <a:off x="7010400" y="6553200"/>
            <a:ext cx="2133600" cy="260350"/>
          </a:xfrm>
          <a:prstGeom prst="rect">
            <a:avLst/>
          </a:prstGeom>
          <a:noFill/>
          <a:ln w="9525">
            <a:noFill/>
            <a:miter lim="800000"/>
            <a:headEnd/>
            <a:tailEnd/>
          </a:ln>
          <a:effectLst/>
        </p:spPr>
        <p:txBody>
          <a:bodyPr vert="horz" wrap="square" lIns="91395" tIns="45697" rIns="91395" bIns="45697" numCol="1" anchor="b" anchorCtr="0" compatLnSpc="1">
            <a:prstTxWarp prst="textNoShape">
              <a:avLst/>
            </a:prstTxWarp>
          </a:bodyPr>
          <a:lstStyle>
            <a:lvl1pPr algn="r">
              <a:defRPr sz="1200" b="0" baseline="0"/>
            </a:lvl1pPr>
          </a:lstStyle>
          <a:p>
            <a:fld id="{6ADA428C-E881-4D3D-8851-5C8254E5F61C}" type="slidenum">
              <a:rPr lang="en-US" altLang="zh-CN" smtClean="0"/>
              <a:pPr/>
              <a:t>‹#›</a:t>
            </a:fld>
            <a:endParaRPr lang="en-US" altLang="zh-CN"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3213" y="276230"/>
            <a:ext cx="8229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p>
            <a:pPr lvl="0"/>
            <a:r>
              <a:rPr lang="zh-CN" altLang="en-US" smtClean="0"/>
              <a:t>单击此处编辑母版标题样式</a:t>
            </a:r>
          </a:p>
        </p:txBody>
      </p:sp>
      <p:sp>
        <p:nvSpPr>
          <p:cNvPr id="8" name="Rectangle 6"/>
          <p:cNvSpPr>
            <a:spLocks noGrp="1" noChangeArrowheads="1"/>
          </p:cNvSpPr>
          <p:nvPr>
            <p:ph type="sldNum" sz="quarter" idx="4"/>
          </p:nvPr>
        </p:nvSpPr>
        <p:spPr bwMode="auto">
          <a:xfrm>
            <a:off x="7010400" y="6553200"/>
            <a:ext cx="2133600" cy="260350"/>
          </a:xfrm>
          <a:prstGeom prst="rect">
            <a:avLst/>
          </a:prstGeom>
          <a:noFill/>
          <a:ln w="9525">
            <a:noFill/>
            <a:miter lim="800000"/>
            <a:headEnd/>
            <a:tailEnd/>
          </a:ln>
          <a:effectLst/>
        </p:spPr>
        <p:txBody>
          <a:bodyPr vert="horz" wrap="square" lIns="91395" tIns="45697" rIns="91395" bIns="45697" numCol="1" anchor="b" anchorCtr="0" compatLnSpc="1">
            <a:prstTxWarp prst="textNoShape">
              <a:avLst/>
            </a:prstTxWarp>
          </a:bodyPr>
          <a:lstStyle>
            <a:lvl1pPr algn="r">
              <a:defRPr sz="1200" b="0" baseline="0"/>
            </a:lvl1pPr>
          </a:lstStyle>
          <a:p>
            <a:fld id="{6ADA428C-E881-4D3D-8851-5C8254E5F61C}" type="slidenum">
              <a:rPr lang="en-US" altLang="zh-CN" smtClean="0"/>
              <a:pPr/>
              <a:t>‹#›</a:t>
            </a:fld>
            <a:endParaRPr lang="en-US" altLang="zh-CN" dirty="0"/>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3213" y="276230"/>
            <a:ext cx="8229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p>
            <a:pPr lvl="0"/>
            <a:r>
              <a:rPr lang="zh-CN" altLang="en-US" smtClean="0"/>
              <a:t>单击此处编辑母版标题样式</a:t>
            </a:r>
          </a:p>
        </p:txBody>
      </p:sp>
      <p:sp>
        <p:nvSpPr>
          <p:cNvPr id="8" name="Rectangle 6"/>
          <p:cNvSpPr>
            <a:spLocks noGrp="1" noChangeArrowheads="1"/>
          </p:cNvSpPr>
          <p:nvPr>
            <p:ph type="sldNum" sz="quarter" idx="4"/>
          </p:nvPr>
        </p:nvSpPr>
        <p:spPr bwMode="auto">
          <a:xfrm>
            <a:off x="7010400" y="6553200"/>
            <a:ext cx="2133600" cy="260350"/>
          </a:xfrm>
          <a:prstGeom prst="rect">
            <a:avLst/>
          </a:prstGeom>
          <a:noFill/>
          <a:ln w="9525">
            <a:noFill/>
            <a:miter lim="800000"/>
            <a:headEnd/>
            <a:tailEnd/>
          </a:ln>
          <a:effectLst/>
        </p:spPr>
        <p:txBody>
          <a:bodyPr vert="horz" wrap="square" lIns="91395" tIns="45697" rIns="91395" bIns="45697" numCol="1" anchor="b" anchorCtr="0" compatLnSpc="1">
            <a:prstTxWarp prst="textNoShape">
              <a:avLst/>
            </a:prstTxWarp>
          </a:bodyPr>
          <a:lstStyle>
            <a:lvl1pPr algn="r">
              <a:defRPr sz="1200" b="0" baseline="0"/>
            </a:lvl1pPr>
          </a:lstStyle>
          <a:p>
            <a:fld id="{6ADA428C-E881-4D3D-8851-5C8254E5F61C}" type="slidenum">
              <a:rPr lang="en-US" altLang="zh-CN" smtClean="0"/>
              <a:pPr/>
              <a:t>‹#›</a:t>
            </a:fld>
            <a:endParaRPr lang="en-US" altLang="zh-CN"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3213" y="276230"/>
            <a:ext cx="8229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p>
            <a:pPr lvl="0"/>
            <a:r>
              <a:rPr lang="zh-CN" altLang="en-US" smtClean="0"/>
              <a:t>单击此处编辑母版标题样式</a:t>
            </a:r>
          </a:p>
        </p:txBody>
      </p:sp>
      <p:sp>
        <p:nvSpPr>
          <p:cNvPr id="8" name="Rectangle 6"/>
          <p:cNvSpPr>
            <a:spLocks noGrp="1" noChangeArrowheads="1"/>
          </p:cNvSpPr>
          <p:nvPr>
            <p:ph type="sldNum" sz="quarter" idx="4"/>
          </p:nvPr>
        </p:nvSpPr>
        <p:spPr bwMode="auto">
          <a:xfrm>
            <a:off x="7010400" y="6553200"/>
            <a:ext cx="2133600" cy="260350"/>
          </a:xfrm>
          <a:prstGeom prst="rect">
            <a:avLst/>
          </a:prstGeom>
          <a:noFill/>
          <a:ln w="9525">
            <a:noFill/>
            <a:miter lim="800000"/>
            <a:headEnd/>
            <a:tailEnd/>
          </a:ln>
          <a:effectLst/>
        </p:spPr>
        <p:txBody>
          <a:bodyPr vert="horz" wrap="square" lIns="91395" tIns="45697" rIns="91395" bIns="45697" numCol="1" anchor="b" anchorCtr="0" compatLnSpc="1">
            <a:prstTxWarp prst="textNoShape">
              <a:avLst/>
            </a:prstTxWarp>
          </a:bodyPr>
          <a:lstStyle>
            <a:lvl1pPr algn="r">
              <a:defRPr sz="1200" b="0" baseline="0"/>
            </a:lvl1pPr>
          </a:lstStyle>
          <a:p>
            <a:fld id="{6ADA428C-E881-4D3D-8851-5C8254E5F61C}" type="slidenum">
              <a:rPr lang="en-US" altLang="zh-CN" smtClean="0"/>
              <a:pPr/>
              <a:t>‹#›</a:t>
            </a:fld>
            <a:endParaRPr lang="en-US" altLang="zh-CN"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3213" y="276230"/>
            <a:ext cx="8229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p>
            <a:pPr lvl="0"/>
            <a:r>
              <a:rPr lang="zh-CN" altLang="en-US" smtClean="0"/>
              <a:t>单击此处编辑母版标题样式</a:t>
            </a:r>
          </a:p>
        </p:txBody>
      </p:sp>
      <p:sp>
        <p:nvSpPr>
          <p:cNvPr id="8" name="Rectangle 6"/>
          <p:cNvSpPr>
            <a:spLocks noGrp="1" noChangeArrowheads="1"/>
          </p:cNvSpPr>
          <p:nvPr>
            <p:ph type="sldNum" sz="quarter" idx="4"/>
          </p:nvPr>
        </p:nvSpPr>
        <p:spPr bwMode="auto">
          <a:xfrm>
            <a:off x="7010400" y="6553200"/>
            <a:ext cx="2133600" cy="260350"/>
          </a:xfrm>
          <a:prstGeom prst="rect">
            <a:avLst/>
          </a:prstGeom>
          <a:noFill/>
          <a:ln w="9525">
            <a:noFill/>
            <a:miter lim="800000"/>
            <a:headEnd/>
            <a:tailEnd/>
          </a:ln>
          <a:effectLst/>
        </p:spPr>
        <p:txBody>
          <a:bodyPr vert="horz" wrap="square" lIns="91395" tIns="45697" rIns="91395" bIns="45697" numCol="1" anchor="b" anchorCtr="0" compatLnSpc="1">
            <a:prstTxWarp prst="textNoShape">
              <a:avLst/>
            </a:prstTxWarp>
          </a:bodyPr>
          <a:lstStyle>
            <a:lvl1pPr algn="r">
              <a:defRPr sz="1200" b="0" baseline="0"/>
            </a:lvl1pPr>
          </a:lstStyle>
          <a:p>
            <a:fld id="{6ADA428C-E881-4D3D-8851-5C8254E5F61C}" type="slidenum">
              <a:rPr lang="en-US" altLang="zh-CN" smtClean="0"/>
              <a:pPr/>
              <a:t>‹#›</a:t>
            </a:fld>
            <a:endParaRPr lang="en-US" altLang="zh-CN"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3213" y="276230"/>
            <a:ext cx="8229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p>
            <a:pPr lvl="0"/>
            <a:r>
              <a:rPr lang="zh-CN" altLang="en-US" smtClean="0"/>
              <a:t>单击此处编辑母版标题样式</a:t>
            </a:r>
          </a:p>
        </p:txBody>
      </p:sp>
      <p:sp>
        <p:nvSpPr>
          <p:cNvPr id="8" name="Rectangle 6"/>
          <p:cNvSpPr>
            <a:spLocks noGrp="1" noChangeArrowheads="1"/>
          </p:cNvSpPr>
          <p:nvPr>
            <p:ph type="sldNum" sz="quarter" idx="4"/>
          </p:nvPr>
        </p:nvSpPr>
        <p:spPr bwMode="auto">
          <a:xfrm>
            <a:off x="7010400" y="6553200"/>
            <a:ext cx="2133600" cy="260350"/>
          </a:xfrm>
          <a:prstGeom prst="rect">
            <a:avLst/>
          </a:prstGeom>
          <a:noFill/>
          <a:ln w="9525">
            <a:noFill/>
            <a:miter lim="800000"/>
            <a:headEnd/>
            <a:tailEnd/>
          </a:ln>
          <a:effectLst/>
        </p:spPr>
        <p:txBody>
          <a:bodyPr vert="horz" wrap="square" lIns="91395" tIns="45697" rIns="91395" bIns="45697" numCol="1" anchor="b" anchorCtr="0" compatLnSpc="1">
            <a:prstTxWarp prst="textNoShape">
              <a:avLst/>
            </a:prstTxWarp>
          </a:bodyPr>
          <a:lstStyle>
            <a:lvl1pPr algn="r">
              <a:defRPr sz="1200" b="0" baseline="0"/>
            </a:lvl1pPr>
          </a:lstStyle>
          <a:p>
            <a:fld id="{6ADA428C-E881-4D3D-8851-5C8254E5F61C}" type="slidenum">
              <a:rPr lang="en-US" altLang="zh-CN" smtClean="0"/>
              <a:pPr/>
              <a:t>‹#›</a:t>
            </a:fld>
            <a:endParaRPr lang="en-US" altLang="zh-CN"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7768C1B5-FC6C-4EB7-B853-39AA1CFA40B9}" type="slidenum">
              <a:rPr lang="zh-CN" altLang="en-US"/>
              <a:pPr/>
              <a:t>‹#›</a:t>
            </a:fld>
            <a:endParaRPr lang="en-US" sz="1800" b="0" dirty="0"/>
          </a:p>
        </p:txBody>
      </p:sp>
    </p:spTree>
    <p:extLst>
      <p:ext uri="{BB962C8B-B14F-4D97-AF65-F5344CB8AC3E}">
        <p14:creationId xmlns="" xmlns:p14="http://schemas.microsoft.com/office/powerpoint/2010/main" val="4055071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5D77F443-71DA-4A7D-BC60-77BC829A1A25}" type="slidenum">
              <a:rPr lang="en-US" altLang="zh-CN"/>
              <a:pPr>
                <a:defRPr/>
              </a:pPr>
              <a:t>‹#›</a:t>
            </a:fld>
            <a:endParaRPr lang="en-US" altLang="zh-CN"/>
          </a:p>
        </p:txBody>
      </p:sp>
    </p:spTree>
    <p:extLst>
      <p:ext uri="{BB962C8B-B14F-4D97-AF65-F5344CB8AC3E}">
        <p14:creationId xmlns="" xmlns:p14="http://schemas.microsoft.com/office/powerpoint/2010/main" val="24104137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956" y="4407383"/>
            <a:ext cx="7771774" cy="1362097"/>
          </a:xfrm>
        </p:spPr>
        <p:txBody>
          <a:bodyPr/>
          <a:lstStyle>
            <a:lvl1pPr algn="l">
              <a:defRPr sz="36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956" y="2907058"/>
            <a:ext cx="7771774" cy="1500322"/>
          </a:xfrm>
        </p:spPr>
        <p:txBody>
          <a:bodyPr anchor="b"/>
          <a:lstStyle>
            <a:lvl1pPr marL="0" indent="0">
              <a:buNone/>
              <a:defRPr sz="1800"/>
            </a:lvl1pPr>
            <a:lvl2pPr marL="406158" indent="0">
              <a:buNone/>
              <a:defRPr sz="1600"/>
            </a:lvl2pPr>
            <a:lvl3pPr marL="812313" indent="0">
              <a:buNone/>
              <a:defRPr sz="1400"/>
            </a:lvl3pPr>
            <a:lvl4pPr marL="1218469" indent="0">
              <a:buNone/>
              <a:defRPr sz="1200"/>
            </a:lvl4pPr>
            <a:lvl5pPr marL="1624624" indent="0">
              <a:buNone/>
              <a:defRPr sz="1200"/>
            </a:lvl5pPr>
            <a:lvl6pPr marL="2030782" indent="0">
              <a:buNone/>
              <a:defRPr sz="1200"/>
            </a:lvl6pPr>
            <a:lvl7pPr marL="2436939" indent="0">
              <a:buNone/>
              <a:defRPr sz="1200"/>
            </a:lvl7pPr>
            <a:lvl8pPr marL="2843096" indent="0">
              <a:buNone/>
              <a:defRPr sz="1200"/>
            </a:lvl8pPr>
            <a:lvl9pPr marL="3249250" indent="0">
              <a:buNone/>
              <a:defRPr sz="1200"/>
            </a:lvl9pPr>
          </a:lstStyle>
          <a:p>
            <a:pPr lvl="0"/>
            <a:r>
              <a:rPr lang="zh-CN" altLang="en-US" smtClean="0"/>
              <a:t>单击此处编辑母版文本样式</a:t>
            </a:r>
          </a:p>
        </p:txBody>
      </p:sp>
      <p:sp>
        <p:nvSpPr>
          <p:cNvPr id="4" name="Rectangle 26"/>
          <p:cNvSpPr>
            <a:spLocks noGrp="1" noChangeArrowheads="1"/>
          </p:cNvSpPr>
          <p:nvPr>
            <p:ph type="sldNum" sz="quarter" idx="10"/>
          </p:nvPr>
        </p:nvSpPr>
        <p:spPr>
          <a:ln/>
        </p:spPr>
        <p:txBody>
          <a:bodyPr/>
          <a:lstStyle>
            <a:lvl1pPr>
              <a:defRPr/>
            </a:lvl1pPr>
          </a:lstStyle>
          <a:p>
            <a:pPr>
              <a:defRPr/>
            </a:pPr>
            <a:fld id="{FD34DCD0-D3D7-4055-8B87-421947308D3F}" type="slidenum">
              <a:rPr lang="en-GB" altLang="en-GB"/>
              <a:pPr>
                <a:defRPr/>
              </a:pPr>
              <a:t>‹#›</a:t>
            </a:fld>
            <a:endParaRPr lang="en-GB" alt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22" descr="封面"/>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pic>
        <p:nvPicPr>
          <p:cNvPr id="8" name="Picture 19" descr="logo"/>
          <p:cNvPicPr>
            <a:picLocks noChangeAspect="1" noChangeArrowheads="1"/>
          </p:cNvPicPr>
          <p:nvPr/>
        </p:nvPicPr>
        <p:blipFill>
          <a:blip r:embed="rId3" cstate="print"/>
          <a:srcRect/>
          <a:stretch>
            <a:fillRect/>
          </a:stretch>
        </p:blipFill>
        <p:spPr bwMode="auto">
          <a:xfrm>
            <a:off x="7092952" y="6453188"/>
            <a:ext cx="1800225" cy="215900"/>
          </a:xfrm>
          <a:prstGeom prst="rect">
            <a:avLst/>
          </a:prstGeom>
          <a:noFill/>
        </p:spPr>
      </p:pic>
      <p:sp>
        <p:nvSpPr>
          <p:cNvPr id="2" name="标题 1"/>
          <p:cNvSpPr>
            <a:spLocks noGrp="1"/>
          </p:cNvSpPr>
          <p:nvPr>
            <p:ph type="ctrTitle"/>
          </p:nvPr>
        </p:nvSpPr>
        <p:spPr>
          <a:xfrm>
            <a:off x="4143372" y="2130428"/>
            <a:ext cx="4314828" cy="1470025"/>
          </a:xfrm>
        </p:spPr>
        <p:txBody>
          <a:bodyPr/>
          <a:lstStyle>
            <a:lvl1pPr>
              <a:defRPr sz="3600">
                <a:solidFill>
                  <a:schemeClr val="tx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4148135" y="3886201"/>
            <a:ext cx="3700466" cy="1752600"/>
          </a:xfrm>
        </p:spPr>
        <p:txBody>
          <a:bodyPr/>
          <a:lstStyle>
            <a:lvl1pPr marL="0" indent="0" algn="l">
              <a:buNone/>
              <a:defRPr/>
            </a:lvl1pPr>
            <a:lvl2pPr marL="457154" indent="0" algn="ctr">
              <a:buNone/>
              <a:defRPr/>
            </a:lvl2pPr>
            <a:lvl3pPr marL="914309" indent="0" algn="ctr">
              <a:buNone/>
              <a:defRPr/>
            </a:lvl3pPr>
            <a:lvl4pPr marL="1371463" indent="0" algn="ctr">
              <a:buNone/>
              <a:defRPr/>
            </a:lvl4pPr>
            <a:lvl5pPr marL="1828617" indent="0" algn="ctr">
              <a:buNone/>
              <a:defRPr/>
            </a:lvl5pPr>
            <a:lvl6pPr marL="2285771" indent="0" algn="ctr">
              <a:buNone/>
              <a:defRPr/>
            </a:lvl6pPr>
            <a:lvl7pPr marL="2742926" indent="0" algn="ctr">
              <a:buNone/>
              <a:defRPr/>
            </a:lvl7pPr>
            <a:lvl8pPr marL="3200080" indent="0" algn="ctr">
              <a:buNone/>
              <a:defRPr/>
            </a:lvl8pPr>
            <a:lvl9pPr marL="3657234"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2"/>
          </p:nvPr>
        </p:nvSpPr>
        <p:spPr>
          <a:xfrm>
            <a:off x="3733800" y="6248400"/>
            <a:ext cx="2133600" cy="476250"/>
          </a:xfrm>
        </p:spPr>
        <p:txBody>
          <a:bodyPr/>
          <a:lstStyle>
            <a:lvl1pPr algn="ctr">
              <a:defRPr/>
            </a:lvl1pPr>
          </a:lstStyle>
          <a:p>
            <a:fld id="{9A5AAD7A-F13C-4131-844C-224DED481B2D}" type="slidenum">
              <a:rPr lang="en-US" altLang="zh-CN" smtClean="0"/>
              <a:pPr/>
              <a:t>‹#›</a:t>
            </a:fld>
            <a:endParaRPr lang="en-US" altLang="zh-CN"/>
          </a:p>
        </p:txBody>
      </p:sp>
    </p:spTree>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352432"/>
            <a:ext cx="8610600" cy="561975"/>
          </a:xfrm>
        </p:spPr>
        <p:txBody>
          <a:bodyPr/>
          <a:lstStyle>
            <a:lvl1pPr>
              <a:defRPr sz="28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04800" y="1125538"/>
            <a:ext cx="8382000" cy="5029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2"/>
          </p:nvPr>
        </p:nvSpPr>
        <p:spPr>
          <a:xfrm>
            <a:off x="3429000" y="6245225"/>
            <a:ext cx="2133600" cy="476250"/>
          </a:xfrm>
        </p:spPr>
        <p:txBody>
          <a:bodyPr/>
          <a:lstStyle>
            <a:lvl1pPr algn="ctr">
              <a:defRPr/>
            </a:lvl1pPr>
          </a:lstStyle>
          <a:p>
            <a:fld id="{BD61978C-FD3D-4268-8D6C-034E9AD544A3}" type="slidenum">
              <a:rPr lang="en-US" altLang="zh-CN" smtClean="0"/>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352428"/>
            <a:ext cx="8610600" cy="561975"/>
          </a:xfrm>
        </p:spPr>
        <p:txBody>
          <a:bodyPr/>
          <a:lstStyle>
            <a:lvl1pPr>
              <a:defRPr sz="28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04800" y="1125538"/>
            <a:ext cx="8382000" cy="5029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2"/>
          </p:nvPr>
        </p:nvSpPr>
        <p:spPr>
          <a:xfrm>
            <a:off x="3429000" y="6245225"/>
            <a:ext cx="2133600" cy="476250"/>
          </a:xfrm>
        </p:spPr>
        <p:txBody>
          <a:bodyPr/>
          <a:lstStyle>
            <a:lvl1pPr algn="ctr">
              <a:defRPr/>
            </a:lvl1pPr>
          </a:lstStyle>
          <a:p>
            <a:fld id="{BD61978C-FD3D-4268-8D6C-034E9AD544A3}" type="slidenum">
              <a:rPr lang="en-US" altLang="zh-CN" smtClean="0"/>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9" name="标题 1"/>
          <p:cNvSpPr>
            <a:spLocks noGrp="1"/>
          </p:cNvSpPr>
          <p:nvPr>
            <p:ph type="title"/>
          </p:nvPr>
        </p:nvSpPr>
        <p:spPr>
          <a:xfrm>
            <a:off x="381001" y="352428"/>
            <a:ext cx="8534400" cy="561975"/>
          </a:xfrm>
        </p:spPr>
        <p:txBody>
          <a:bodyPr/>
          <a:lstStyle>
            <a:lvl1pPr>
              <a:defRPr sz="2800"/>
            </a:lvl1pPr>
          </a:lstStyle>
          <a:p>
            <a:r>
              <a:rPr lang="zh-CN" altLang="en-US" smtClean="0"/>
              <a:t>单击此处编辑母版标题样式</a:t>
            </a:r>
            <a:endParaRPr lang="zh-CN" altLang="en-US"/>
          </a:p>
        </p:txBody>
      </p:sp>
      <p:sp>
        <p:nvSpPr>
          <p:cNvPr id="10" name="内容占位符 2"/>
          <p:cNvSpPr>
            <a:spLocks noGrp="1"/>
          </p:cNvSpPr>
          <p:nvPr>
            <p:ph idx="1"/>
          </p:nvPr>
        </p:nvSpPr>
        <p:spPr>
          <a:xfrm>
            <a:off x="381000" y="1125538"/>
            <a:ext cx="8305800" cy="5029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1" name="日期占位符 3"/>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12" name="灯片编号占位符 5"/>
          <p:cNvSpPr>
            <a:spLocks noGrp="1"/>
          </p:cNvSpPr>
          <p:nvPr>
            <p:ph type="sldNum" sz="quarter" idx="12"/>
          </p:nvPr>
        </p:nvSpPr>
        <p:spPr>
          <a:xfrm>
            <a:off x="3429000" y="6245225"/>
            <a:ext cx="2133600" cy="476250"/>
          </a:xfrm>
        </p:spPr>
        <p:txBody>
          <a:bodyPr/>
          <a:lstStyle>
            <a:lvl1pPr algn="ctr">
              <a:defRPr/>
            </a:lvl1pPr>
          </a:lstStyle>
          <a:p>
            <a:fld id="{BD61978C-FD3D-4268-8D6C-034E9AD544A3}" type="slidenum">
              <a:rPr lang="en-US" altLang="zh-CN" smtClean="0"/>
              <a:pPr/>
              <a:t>‹#›</a:t>
            </a:fld>
            <a:endParaRPr lang="en-US" altLang="zh-CN"/>
          </a:p>
        </p:txBody>
      </p:sp>
    </p:spTree>
  </p:cSld>
  <p:clrMapOvr>
    <a:masterClrMapping/>
  </p:clrMapOvr>
  <p:transition spd="med">
    <p:fade thruBlk="1"/>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7768C1B5-FC6C-4EB7-B853-39AA1CFA40B9}" type="slidenum">
              <a:rPr lang="zh-CN" altLang="en-US"/>
              <a:pPr/>
              <a:t>‹#›</a:t>
            </a:fld>
            <a:endParaRPr lang="en-US" sz="1800" b="0"/>
          </a:p>
        </p:txBody>
      </p:sp>
    </p:spTree>
    <p:extLst>
      <p:ext uri="{BB962C8B-B14F-4D97-AF65-F5344CB8AC3E}">
        <p14:creationId xmlns:p14="http://schemas.microsoft.com/office/powerpoint/2010/main" xmlns="" val="40550719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5D77F443-71DA-4A7D-BC60-77BC829A1A25}" type="slidenum">
              <a:rPr lang="en-US" altLang="zh-CN"/>
              <a:pPr>
                <a:defRPr/>
              </a:pPr>
              <a:t>‹#›</a:t>
            </a:fld>
            <a:endParaRPr lang="en-US" altLang="zh-CN"/>
          </a:p>
        </p:txBody>
      </p:sp>
    </p:spTree>
    <p:extLst>
      <p:ext uri="{BB962C8B-B14F-4D97-AF65-F5344CB8AC3E}">
        <p14:creationId xmlns:p14="http://schemas.microsoft.com/office/powerpoint/2010/main" xmlns="" val="24104137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3213" y="276226"/>
            <a:ext cx="8229600" cy="561975"/>
          </a:xfrm>
          <a:prstGeom prst="rect">
            <a:avLst/>
          </a:prstGeom>
          <a:noFill/>
          <a:ln w="9525">
            <a:noFill/>
            <a:miter lim="800000"/>
            <a:headEnd/>
            <a:tailEnd/>
          </a:ln>
          <a:effectLst/>
        </p:spPr>
        <p:txBody>
          <a:bodyPr vert="horz" wrap="square" lIns="91431" tIns="45715" rIns="91431" bIns="45715" numCol="1" anchor="ctr" anchorCtr="0" compatLnSpc="1">
            <a:prstTxWarp prst="textNoShape">
              <a:avLst/>
            </a:prstTxWarp>
          </a:bodyPr>
          <a:lstStyle/>
          <a:p>
            <a:pPr lvl="0"/>
            <a:r>
              <a:rPr lang="zh-CN" altLang="en-US" smtClean="0"/>
              <a:t>单击此处编辑母版标题样式</a:t>
            </a:r>
          </a:p>
        </p:txBody>
      </p:sp>
      <p:sp>
        <p:nvSpPr>
          <p:cNvPr id="8" name="Rectangle 6"/>
          <p:cNvSpPr>
            <a:spLocks noGrp="1" noChangeArrowheads="1"/>
          </p:cNvSpPr>
          <p:nvPr>
            <p:ph type="sldNum" sz="quarter" idx="4"/>
          </p:nvPr>
        </p:nvSpPr>
        <p:spPr bwMode="auto">
          <a:xfrm>
            <a:off x="7010400" y="6553200"/>
            <a:ext cx="2133600" cy="26035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a:defRPr sz="1200" b="0" baseline="0"/>
            </a:lvl1pPr>
          </a:lstStyle>
          <a:p>
            <a:fld id="{6ADA428C-E881-4D3D-8851-5C8254E5F61C}" type="slidenum">
              <a:rPr lang="en-US" altLang="zh-CN" smtClean="0"/>
              <a:pPr/>
              <a:t>‹#›</a:t>
            </a:fld>
            <a:endParaRPr lang="en-US" altLang="zh-CN" dirty="0"/>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3213" y="276226"/>
            <a:ext cx="8229600" cy="561975"/>
          </a:xfrm>
          <a:prstGeom prst="rect">
            <a:avLst/>
          </a:prstGeom>
          <a:noFill/>
          <a:ln w="9525">
            <a:noFill/>
            <a:miter lim="800000"/>
            <a:headEnd/>
            <a:tailEnd/>
          </a:ln>
          <a:effectLst/>
        </p:spPr>
        <p:txBody>
          <a:bodyPr vert="horz" wrap="square" lIns="91431" tIns="45715" rIns="91431" bIns="45715" numCol="1" anchor="ctr" anchorCtr="0" compatLnSpc="1">
            <a:prstTxWarp prst="textNoShape">
              <a:avLst/>
            </a:prstTxWarp>
          </a:bodyPr>
          <a:lstStyle/>
          <a:p>
            <a:pPr lvl="0"/>
            <a:r>
              <a:rPr lang="zh-CN" altLang="en-US" smtClean="0"/>
              <a:t>单击此处编辑母版标题样式</a:t>
            </a:r>
          </a:p>
        </p:txBody>
      </p:sp>
      <p:sp>
        <p:nvSpPr>
          <p:cNvPr id="8" name="Rectangle 6"/>
          <p:cNvSpPr>
            <a:spLocks noGrp="1" noChangeArrowheads="1"/>
          </p:cNvSpPr>
          <p:nvPr>
            <p:ph type="sldNum" sz="quarter" idx="4"/>
          </p:nvPr>
        </p:nvSpPr>
        <p:spPr bwMode="auto">
          <a:xfrm>
            <a:off x="7010400" y="6553200"/>
            <a:ext cx="2133600" cy="260350"/>
          </a:xfrm>
          <a:prstGeom prst="rect">
            <a:avLst/>
          </a:prstGeom>
          <a:noFill/>
          <a:ln w="9525">
            <a:noFill/>
            <a:miter lim="800000"/>
            <a:headEnd/>
            <a:tailEnd/>
          </a:ln>
          <a:effectLst/>
        </p:spPr>
        <p:txBody>
          <a:bodyPr vert="horz" wrap="square" lIns="91431" tIns="45715" rIns="91431" bIns="45715" numCol="1" anchor="b" anchorCtr="0" compatLnSpc="1">
            <a:prstTxWarp prst="textNoShape">
              <a:avLst/>
            </a:prstTxWarp>
          </a:bodyPr>
          <a:lstStyle>
            <a:lvl1pPr algn="r">
              <a:defRPr sz="1200" b="0" baseline="0"/>
            </a:lvl1pPr>
          </a:lstStyle>
          <a:p>
            <a:fld id="{6ADA428C-E881-4D3D-8851-5C8254E5F61C}" type="slidenum">
              <a:rPr lang="en-US" altLang="zh-CN" smtClean="0"/>
              <a:pPr/>
              <a:t>‹#›</a:t>
            </a:fld>
            <a:endParaRPr lang="en-US" altLang="zh-CN"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9" name="标题 1"/>
          <p:cNvSpPr>
            <a:spLocks noGrp="1"/>
          </p:cNvSpPr>
          <p:nvPr>
            <p:ph type="title"/>
          </p:nvPr>
        </p:nvSpPr>
        <p:spPr>
          <a:xfrm>
            <a:off x="381001" y="352432"/>
            <a:ext cx="8534400" cy="561975"/>
          </a:xfrm>
        </p:spPr>
        <p:txBody>
          <a:bodyPr/>
          <a:lstStyle>
            <a:lvl1pPr>
              <a:defRPr sz="2800"/>
            </a:lvl1pPr>
          </a:lstStyle>
          <a:p>
            <a:r>
              <a:rPr lang="zh-CN" altLang="en-US" smtClean="0"/>
              <a:t>单击此处编辑母版标题样式</a:t>
            </a:r>
            <a:endParaRPr lang="zh-CN" altLang="en-US"/>
          </a:p>
        </p:txBody>
      </p:sp>
      <p:sp>
        <p:nvSpPr>
          <p:cNvPr id="10" name="内容占位符 2"/>
          <p:cNvSpPr>
            <a:spLocks noGrp="1"/>
          </p:cNvSpPr>
          <p:nvPr>
            <p:ph idx="1"/>
          </p:nvPr>
        </p:nvSpPr>
        <p:spPr>
          <a:xfrm>
            <a:off x="381000" y="1125538"/>
            <a:ext cx="8305800" cy="5029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1" name="日期占位符 3"/>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12" name="灯片编号占位符 5"/>
          <p:cNvSpPr>
            <a:spLocks noGrp="1"/>
          </p:cNvSpPr>
          <p:nvPr>
            <p:ph type="sldNum" sz="quarter" idx="12"/>
          </p:nvPr>
        </p:nvSpPr>
        <p:spPr>
          <a:xfrm>
            <a:off x="3429000" y="6245225"/>
            <a:ext cx="2133600" cy="476250"/>
          </a:xfrm>
        </p:spPr>
        <p:txBody>
          <a:bodyPr/>
          <a:lstStyle>
            <a:lvl1pPr algn="ctr">
              <a:defRPr/>
            </a:lvl1pPr>
          </a:lstStyle>
          <a:p>
            <a:fld id="{BD61978C-FD3D-4268-8D6C-034E9AD544A3}" type="slidenum">
              <a:rPr lang="en-US" altLang="zh-CN" smtClean="0"/>
              <a:pPr/>
              <a:t>‹#›</a:t>
            </a:fld>
            <a:endParaRPr lang="en-US" altLang="zh-CN"/>
          </a:p>
        </p:txBody>
      </p:sp>
    </p:spTree>
  </p:cSld>
  <p:clrMapOvr>
    <a:masterClrMapping/>
  </p:clrMapOvr>
  <p:transition spd="med">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3213" y="276230"/>
            <a:ext cx="8229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p>
            <a:pPr lvl="0"/>
            <a:r>
              <a:rPr lang="zh-CN" altLang="en-US" smtClean="0"/>
              <a:t>单击此处编辑母版标题样式</a:t>
            </a:r>
          </a:p>
        </p:txBody>
      </p:sp>
      <p:sp>
        <p:nvSpPr>
          <p:cNvPr id="8" name="Rectangle 6"/>
          <p:cNvSpPr>
            <a:spLocks noGrp="1" noChangeArrowheads="1"/>
          </p:cNvSpPr>
          <p:nvPr>
            <p:ph type="sldNum" sz="quarter" idx="4"/>
          </p:nvPr>
        </p:nvSpPr>
        <p:spPr bwMode="auto">
          <a:xfrm>
            <a:off x="7010400" y="6553200"/>
            <a:ext cx="2133600" cy="260350"/>
          </a:xfrm>
          <a:prstGeom prst="rect">
            <a:avLst/>
          </a:prstGeom>
          <a:noFill/>
          <a:ln w="9525">
            <a:noFill/>
            <a:miter lim="800000"/>
            <a:headEnd/>
            <a:tailEnd/>
          </a:ln>
          <a:effectLst/>
        </p:spPr>
        <p:txBody>
          <a:bodyPr vert="horz" wrap="square" lIns="91395" tIns="45697" rIns="91395" bIns="45697" numCol="1" anchor="b" anchorCtr="0" compatLnSpc="1">
            <a:prstTxWarp prst="textNoShape">
              <a:avLst/>
            </a:prstTxWarp>
          </a:bodyPr>
          <a:lstStyle>
            <a:lvl1pPr algn="r">
              <a:defRPr sz="1200" b="0" baseline="0"/>
            </a:lvl1pPr>
          </a:lstStyle>
          <a:p>
            <a:fld id="{6ADA428C-E881-4D3D-8851-5C8254E5F61C}" type="slidenum">
              <a:rPr lang="en-US" altLang="zh-CN" smtClean="0"/>
              <a:pPr/>
              <a:t>‹#›</a:t>
            </a:fld>
            <a:endParaRPr lang="en-US" altLang="zh-CN"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3213" y="276230"/>
            <a:ext cx="8229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p>
            <a:pPr lvl="0"/>
            <a:r>
              <a:rPr lang="zh-CN" altLang="en-US" smtClean="0"/>
              <a:t>单击此处编辑母版标题样式</a:t>
            </a:r>
          </a:p>
        </p:txBody>
      </p:sp>
      <p:sp>
        <p:nvSpPr>
          <p:cNvPr id="8" name="Rectangle 6"/>
          <p:cNvSpPr>
            <a:spLocks noGrp="1" noChangeArrowheads="1"/>
          </p:cNvSpPr>
          <p:nvPr>
            <p:ph type="sldNum" sz="quarter" idx="4"/>
          </p:nvPr>
        </p:nvSpPr>
        <p:spPr bwMode="auto">
          <a:xfrm>
            <a:off x="7010400" y="6553200"/>
            <a:ext cx="2133600" cy="260350"/>
          </a:xfrm>
          <a:prstGeom prst="rect">
            <a:avLst/>
          </a:prstGeom>
          <a:noFill/>
          <a:ln w="9525">
            <a:noFill/>
            <a:miter lim="800000"/>
            <a:headEnd/>
            <a:tailEnd/>
          </a:ln>
          <a:effectLst/>
        </p:spPr>
        <p:txBody>
          <a:bodyPr vert="horz" wrap="square" lIns="91395" tIns="45697" rIns="91395" bIns="45697" numCol="1" anchor="b" anchorCtr="0" compatLnSpc="1">
            <a:prstTxWarp prst="textNoShape">
              <a:avLst/>
            </a:prstTxWarp>
          </a:bodyPr>
          <a:lstStyle>
            <a:lvl1pPr algn="r">
              <a:defRPr sz="1200" b="0" baseline="0"/>
            </a:lvl1pPr>
          </a:lstStyle>
          <a:p>
            <a:fld id="{6ADA428C-E881-4D3D-8851-5C8254E5F61C}" type="slidenum">
              <a:rPr lang="en-US" altLang="zh-CN" smtClean="0"/>
              <a:pPr/>
              <a:t>‹#›</a:t>
            </a:fld>
            <a:endParaRPr lang="en-US" altLang="zh-CN"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3213" y="276230"/>
            <a:ext cx="8229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p>
            <a:pPr lvl="0"/>
            <a:r>
              <a:rPr lang="zh-CN" altLang="en-US" smtClean="0"/>
              <a:t>单击此处编辑母版标题样式</a:t>
            </a:r>
          </a:p>
        </p:txBody>
      </p:sp>
      <p:sp>
        <p:nvSpPr>
          <p:cNvPr id="8" name="Rectangle 6"/>
          <p:cNvSpPr>
            <a:spLocks noGrp="1" noChangeArrowheads="1"/>
          </p:cNvSpPr>
          <p:nvPr>
            <p:ph type="sldNum" sz="quarter" idx="4"/>
          </p:nvPr>
        </p:nvSpPr>
        <p:spPr bwMode="auto">
          <a:xfrm>
            <a:off x="7010400" y="6553200"/>
            <a:ext cx="2133600" cy="260350"/>
          </a:xfrm>
          <a:prstGeom prst="rect">
            <a:avLst/>
          </a:prstGeom>
          <a:noFill/>
          <a:ln w="9525">
            <a:noFill/>
            <a:miter lim="800000"/>
            <a:headEnd/>
            <a:tailEnd/>
          </a:ln>
          <a:effectLst/>
        </p:spPr>
        <p:txBody>
          <a:bodyPr vert="horz" wrap="square" lIns="91395" tIns="45697" rIns="91395" bIns="45697" numCol="1" anchor="b" anchorCtr="0" compatLnSpc="1">
            <a:prstTxWarp prst="textNoShape">
              <a:avLst/>
            </a:prstTxWarp>
          </a:bodyPr>
          <a:lstStyle>
            <a:lvl1pPr algn="r">
              <a:defRPr sz="1200" b="0" baseline="0"/>
            </a:lvl1pPr>
          </a:lstStyle>
          <a:p>
            <a:fld id="{6ADA428C-E881-4D3D-8851-5C8254E5F61C}" type="slidenum">
              <a:rPr lang="en-US" altLang="zh-CN" smtClean="0"/>
              <a:pPr/>
              <a:t>‹#›</a:t>
            </a:fld>
            <a:endParaRPr lang="en-US" altLang="zh-CN"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3213" y="276230"/>
            <a:ext cx="8229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p>
            <a:pPr lvl="0"/>
            <a:r>
              <a:rPr lang="zh-CN" altLang="en-US" smtClean="0"/>
              <a:t>单击此处编辑母版标题样式</a:t>
            </a:r>
          </a:p>
        </p:txBody>
      </p:sp>
      <p:sp>
        <p:nvSpPr>
          <p:cNvPr id="8" name="Rectangle 6"/>
          <p:cNvSpPr>
            <a:spLocks noGrp="1" noChangeArrowheads="1"/>
          </p:cNvSpPr>
          <p:nvPr>
            <p:ph type="sldNum" sz="quarter" idx="4"/>
          </p:nvPr>
        </p:nvSpPr>
        <p:spPr bwMode="auto">
          <a:xfrm>
            <a:off x="7010400" y="6553200"/>
            <a:ext cx="2133600" cy="260350"/>
          </a:xfrm>
          <a:prstGeom prst="rect">
            <a:avLst/>
          </a:prstGeom>
          <a:noFill/>
          <a:ln w="9525">
            <a:noFill/>
            <a:miter lim="800000"/>
            <a:headEnd/>
            <a:tailEnd/>
          </a:ln>
          <a:effectLst/>
        </p:spPr>
        <p:txBody>
          <a:bodyPr vert="horz" wrap="square" lIns="91395" tIns="45697" rIns="91395" bIns="45697" numCol="1" anchor="b" anchorCtr="0" compatLnSpc="1">
            <a:prstTxWarp prst="textNoShape">
              <a:avLst/>
            </a:prstTxWarp>
          </a:bodyPr>
          <a:lstStyle>
            <a:lvl1pPr algn="r">
              <a:defRPr sz="1200" b="0" baseline="0"/>
            </a:lvl1pPr>
          </a:lstStyle>
          <a:p>
            <a:fld id="{6ADA428C-E881-4D3D-8851-5C8254E5F61C}" type="slidenum">
              <a:rPr lang="en-US" altLang="zh-CN" smtClean="0"/>
              <a:pPr/>
              <a:t>‹#›</a:t>
            </a:fld>
            <a:endParaRPr lang="en-US" altLang="zh-CN" dirty="0"/>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3213" y="276230"/>
            <a:ext cx="8229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p>
            <a:pPr lvl="0"/>
            <a:r>
              <a:rPr lang="zh-CN" altLang="en-US" smtClean="0"/>
              <a:t>单击此处编辑母版标题样式</a:t>
            </a:r>
          </a:p>
        </p:txBody>
      </p:sp>
      <p:sp>
        <p:nvSpPr>
          <p:cNvPr id="8" name="Rectangle 6"/>
          <p:cNvSpPr>
            <a:spLocks noGrp="1" noChangeArrowheads="1"/>
          </p:cNvSpPr>
          <p:nvPr>
            <p:ph type="sldNum" sz="quarter" idx="4"/>
          </p:nvPr>
        </p:nvSpPr>
        <p:spPr bwMode="auto">
          <a:xfrm>
            <a:off x="7010400" y="6553200"/>
            <a:ext cx="2133600" cy="260350"/>
          </a:xfrm>
          <a:prstGeom prst="rect">
            <a:avLst/>
          </a:prstGeom>
          <a:noFill/>
          <a:ln w="9525">
            <a:noFill/>
            <a:miter lim="800000"/>
            <a:headEnd/>
            <a:tailEnd/>
          </a:ln>
          <a:effectLst/>
        </p:spPr>
        <p:txBody>
          <a:bodyPr vert="horz" wrap="square" lIns="91395" tIns="45697" rIns="91395" bIns="45697" numCol="1" anchor="b" anchorCtr="0" compatLnSpc="1">
            <a:prstTxWarp prst="textNoShape">
              <a:avLst/>
            </a:prstTxWarp>
          </a:bodyPr>
          <a:lstStyle>
            <a:lvl1pPr algn="r">
              <a:defRPr sz="1200" b="0" baseline="0"/>
            </a:lvl1pPr>
          </a:lstStyle>
          <a:p>
            <a:fld id="{6ADA428C-E881-4D3D-8851-5C8254E5F61C}" type="slidenum">
              <a:rPr lang="en-US" altLang="zh-CN" smtClean="0"/>
              <a:pPr/>
              <a:t>‹#›</a:t>
            </a:fld>
            <a:endParaRPr lang="en-US" altLang="zh-CN"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3213" y="276230"/>
            <a:ext cx="8229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p>
            <a:pPr lvl="0"/>
            <a:r>
              <a:rPr lang="zh-CN" altLang="en-US" smtClean="0"/>
              <a:t>单击此处编辑母版标题样式</a:t>
            </a:r>
          </a:p>
        </p:txBody>
      </p:sp>
      <p:sp>
        <p:nvSpPr>
          <p:cNvPr id="8" name="Rectangle 6"/>
          <p:cNvSpPr>
            <a:spLocks noGrp="1" noChangeArrowheads="1"/>
          </p:cNvSpPr>
          <p:nvPr>
            <p:ph type="sldNum" sz="quarter" idx="4"/>
          </p:nvPr>
        </p:nvSpPr>
        <p:spPr bwMode="auto">
          <a:xfrm>
            <a:off x="7010400" y="6553200"/>
            <a:ext cx="2133600" cy="260350"/>
          </a:xfrm>
          <a:prstGeom prst="rect">
            <a:avLst/>
          </a:prstGeom>
          <a:noFill/>
          <a:ln w="9525">
            <a:noFill/>
            <a:miter lim="800000"/>
            <a:headEnd/>
            <a:tailEnd/>
          </a:ln>
          <a:effectLst/>
        </p:spPr>
        <p:txBody>
          <a:bodyPr vert="horz" wrap="square" lIns="91395" tIns="45697" rIns="91395" bIns="45697" numCol="1" anchor="b" anchorCtr="0" compatLnSpc="1">
            <a:prstTxWarp prst="textNoShape">
              <a:avLst/>
            </a:prstTxWarp>
          </a:bodyPr>
          <a:lstStyle>
            <a:lvl1pPr algn="r">
              <a:defRPr sz="1200" b="0" baseline="0"/>
            </a:lvl1pPr>
          </a:lstStyle>
          <a:p>
            <a:fld id="{6ADA428C-E881-4D3D-8851-5C8254E5F61C}" type="slidenum">
              <a:rPr lang="en-US" altLang="zh-CN" smtClean="0"/>
              <a:pPr/>
              <a:t>‹#›</a:t>
            </a:fld>
            <a:endParaRPr lang="en-US" altLang="zh-CN"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image" Target="../media/image2.png"/><Relationship Id="rId4" Type="http://schemas.openxmlformats.org/officeDocument/2006/relationships/slideLayout" Target="../slideLayouts/slideLayout22.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0" cstate="print">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3213" y="188920"/>
            <a:ext cx="8229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4" y="1125538"/>
            <a:ext cx="8229600" cy="5029200"/>
          </a:xfrm>
          <a:prstGeom prst="rect">
            <a:avLst/>
          </a:prstGeom>
          <a:noFill/>
          <a:ln w="9525">
            <a:noFill/>
            <a:miter lim="800000"/>
            <a:headEnd/>
            <a:tailEnd/>
          </a:ln>
          <a:effectLst/>
        </p:spPr>
        <p:txBody>
          <a:bodyPr vert="horz" wrap="square" lIns="91395" tIns="45697" rIns="91395" bIns="4569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395" tIns="45697" rIns="91395" bIns="45697" numCol="1" anchor="t" anchorCtr="0" compatLnSpc="1">
            <a:prstTxWarp prst="textNoShape">
              <a:avLst/>
            </a:prstTxWarp>
          </a:bodyPr>
          <a:lstStyle>
            <a:lvl1pPr algn="l">
              <a:defRPr sz="1400" b="0" baseline="0"/>
            </a:lvl1pPr>
          </a:lstStyle>
          <a:p>
            <a:endParaRPr lang="en-US" altLang="zh-CN"/>
          </a:p>
        </p:txBody>
      </p:sp>
      <p:sp>
        <p:nvSpPr>
          <p:cNvPr id="1029" name="Rectangle 5"/>
          <p:cNvSpPr>
            <a:spLocks noGrp="1" noChangeArrowheads="1"/>
          </p:cNvSpPr>
          <p:nvPr>
            <p:ph type="ftr" sz="quarter" idx="3"/>
          </p:nvPr>
        </p:nvSpPr>
        <p:spPr bwMode="auto">
          <a:xfrm>
            <a:off x="3124204" y="6245225"/>
            <a:ext cx="2895600" cy="476250"/>
          </a:xfrm>
          <a:prstGeom prst="rect">
            <a:avLst/>
          </a:prstGeom>
          <a:noFill/>
          <a:ln w="9525">
            <a:noFill/>
            <a:miter lim="800000"/>
            <a:headEnd/>
            <a:tailEnd/>
          </a:ln>
          <a:effectLst/>
        </p:spPr>
        <p:txBody>
          <a:bodyPr vert="horz" wrap="square" lIns="91395" tIns="45697" rIns="91395" bIns="45697" numCol="1" anchor="t" anchorCtr="0" compatLnSpc="1">
            <a:prstTxWarp prst="textNoShape">
              <a:avLst/>
            </a:prstTxWarp>
          </a:bodyPr>
          <a:lstStyle>
            <a:lvl1pPr algn="ctr">
              <a:defRPr sz="1400" b="0" baseline="0"/>
            </a:lvl1pPr>
          </a:lstStyle>
          <a:p>
            <a:endParaRPr lang="en-US" altLang="zh-CN"/>
          </a:p>
        </p:txBody>
      </p:sp>
      <p:sp>
        <p:nvSpPr>
          <p:cNvPr id="1030" name="Rectangle 6"/>
          <p:cNvSpPr>
            <a:spLocks noGrp="1" noChangeArrowheads="1"/>
          </p:cNvSpPr>
          <p:nvPr>
            <p:ph type="sldNum" sz="quarter" idx="4"/>
          </p:nvPr>
        </p:nvSpPr>
        <p:spPr bwMode="auto">
          <a:xfrm>
            <a:off x="6553201" y="6245225"/>
            <a:ext cx="2133600" cy="476250"/>
          </a:xfrm>
          <a:prstGeom prst="rect">
            <a:avLst/>
          </a:prstGeom>
          <a:noFill/>
          <a:ln w="9525">
            <a:noFill/>
            <a:miter lim="800000"/>
            <a:headEnd/>
            <a:tailEnd/>
          </a:ln>
          <a:effectLst/>
        </p:spPr>
        <p:txBody>
          <a:bodyPr vert="horz" wrap="square" lIns="91395" tIns="45697" rIns="91395" bIns="45697" numCol="1" anchor="t" anchorCtr="0" compatLnSpc="1">
            <a:prstTxWarp prst="textNoShape">
              <a:avLst/>
            </a:prstTxWarp>
          </a:bodyPr>
          <a:lstStyle>
            <a:lvl1pPr>
              <a:defRPr sz="1400" b="0" baseline="0"/>
            </a:lvl1pPr>
          </a:lstStyle>
          <a:p>
            <a:fld id="{6ADA428C-E881-4D3D-8851-5C8254E5F61C}" type="slidenum">
              <a:rPr lang="en-US" altLang="zh-CN"/>
              <a:pPr/>
              <a:t>‹#›</a:t>
            </a:fld>
            <a:endParaRPr lang="en-US" altLang="zh-CN"/>
          </a:p>
        </p:txBody>
      </p:sp>
      <p:pic>
        <p:nvPicPr>
          <p:cNvPr id="1034" name="Picture 10" descr="logo"/>
          <p:cNvPicPr>
            <a:picLocks noChangeAspect="1" noChangeArrowheads="1"/>
          </p:cNvPicPr>
          <p:nvPr/>
        </p:nvPicPr>
        <p:blipFill>
          <a:blip r:embed="rId21" cstate="print"/>
          <a:srcRect/>
          <a:stretch>
            <a:fillRect/>
          </a:stretch>
        </p:blipFill>
        <p:spPr bwMode="auto">
          <a:xfrm>
            <a:off x="7092953" y="6453188"/>
            <a:ext cx="1800225" cy="215900"/>
          </a:xfrm>
          <a:prstGeom prst="rect">
            <a:avLst/>
          </a:prstGeom>
          <a:noFill/>
        </p:spPr>
      </p:pic>
    </p:spTree>
  </p:cSld>
  <p:clrMap bg1="lt1" tx1="dk1" bg2="lt2" tx2="dk2" accent1="accent1" accent2="accent2" accent3="accent3" accent4="accent4" accent5="accent5" accent6="accent6" hlink="hlink" folHlink="folHlink"/>
  <p:sldLayoutIdLst>
    <p:sldLayoutId id="2147485461" r:id="rId1"/>
    <p:sldLayoutId id="2147485462" r:id="rId2"/>
    <p:sldLayoutId id="2147485466" r:id="rId3"/>
    <p:sldLayoutId id="2147485471" r:id="rId4"/>
    <p:sldLayoutId id="2147485472" r:id="rId5"/>
    <p:sldLayoutId id="2147485473" r:id="rId6"/>
    <p:sldLayoutId id="2147485474" r:id="rId7"/>
    <p:sldLayoutId id="2147485475" r:id="rId8"/>
    <p:sldLayoutId id="2147485476" r:id="rId9"/>
    <p:sldLayoutId id="2147485477" r:id="rId10"/>
    <p:sldLayoutId id="2147485478" r:id="rId11"/>
    <p:sldLayoutId id="2147485479" r:id="rId12"/>
    <p:sldLayoutId id="2147485480" r:id="rId13"/>
    <p:sldLayoutId id="2147485481" r:id="rId14"/>
    <p:sldLayoutId id="2147485482" r:id="rId15"/>
    <p:sldLayoutId id="2147485483" r:id="rId16"/>
    <p:sldLayoutId id="2147485484" r:id="rId17"/>
    <p:sldLayoutId id="2147485485" r:id="rId18"/>
  </p:sldLayoutIdLst>
  <p:timing>
    <p:tnLst>
      <p:par>
        <p:cTn id="1" dur="indefinite" restart="never" nodeType="tmRoot"/>
      </p:par>
    </p:tnLst>
  </p:timing>
  <p:hf hdr="0" ftr="0" dt="0"/>
  <p:txStyles>
    <p:titleStyle>
      <a:lvl1pPr algn="l" rtl="0" eaLnBrk="1" fontAlgn="base" hangingPunct="1">
        <a:spcBef>
          <a:spcPct val="0"/>
        </a:spcBef>
        <a:spcAft>
          <a:spcPct val="0"/>
        </a:spcAft>
        <a:defRPr sz="24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6971"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3943"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0915"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7886"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p:titleStyle>
    <p:bodyStyle>
      <a:lvl1pPr marL="342728" indent="-342728" algn="l" rtl="0" eaLnBrk="1" fontAlgn="base" hangingPunct="1">
        <a:spcBef>
          <a:spcPct val="20000"/>
        </a:spcBef>
        <a:spcAft>
          <a:spcPct val="0"/>
        </a:spcAft>
        <a:buChar char="•"/>
        <a:defRPr sz="2800">
          <a:solidFill>
            <a:schemeClr val="tx1"/>
          </a:solidFill>
          <a:latin typeface="+mn-lt"/>
          <a:ea typeface="+mn-ea"/>
          <a:cs typeface="+mn-cs"/>
        </a:defRPr>
      </a:lvl1pPr>
      <a:lvl2pPr marL="742579" indent="-285608" algn="l" rtl="0" eaLnBrk="1" fontAlgn="base" hangingPunct="1">
        <a:spcBef>
          <a:spcPct val="20000"/>
        </a:spcBef>
        <a:spcAft>
          <a:spcPct val="0"/>
        </a:spcAft>
        <a:buChar char="–"/>
        <a:defRPr sz="2400">
          <a:solidFill>
            <a:schemeClr val="tx1"/>
          </a:solidFill>
          <a:latin typeface="+mn-lt"/>
          <a:ea typeface="+mn-ea"/>
          <a:cs typeface="+mn-cs"/>
        </a:defRPr>
      </a:lvl2pPr>
      <a:lvl3pPr marL="1142430" indent="-228486" algn="l" rtl="0" eaLnBrk="1" fontAlgn="base" hangingPunct="1">
        <a:spcBef>
          <a:spcPct val="20000"/>
        </a:spcBef>
        <a:spcAft>
          <a:spcPct val="0"/>
        </a:spcAft>
        <a:buChar char="•"/>
        <a:defRPr sz="2000">
          <a:solidFill>
            <a:schemeClr val="tx1"/>
          </a:solidFill>
          <a:latin typeface="+mn-lt"/>
          <a:ea typeface="+mn-ea"/>
          <a:cs typeface="+mn-cs"/>
        </a:defRPr>
      </a:lvl3pPr>
      <a:lvl4pPr marL="1599400" indent="-228486" algn="l" rtl="0" eaLnBrk="1" fontAlgn="base" hangingPunct="1">
        <a:spcBef>
          <a:spcPct val="20000"/>
        </a:spcBef>
        <a:spcAft>
          <a:spcPct val="0"/>
        </a:spcAft>
        <a:buChar char="–"/>
        <a:defRPr>
          <a:solidFill>
            <a:schemeClr val="tx1"/>
          </a:solidFill>
          <a:latin typeface="+mn-lt"/>
          <a:ea typeface="+mn-ea"/>
          <a:cs typeface="+mn-cs"/>
        </a:defRPr>
      </a:lvl4pPr>
      <a:lvl5pPr marL="2056371" indent="-228486" algn="l" rtl="0" eaLnBrk="1" fontAlgn="base" hangingPunct="1">
        <a:spcBef>
          <a:spcPct val="20000"/>
        </a:spcBef>
        <a:spcAft>
          <a:spcPct val="0"/>
        </a:spcAft>
        <a:buChar char="»"/>
        <a:defRPr sz="1600">
          <a:solidFill>
            <a:schemeClr val="tx1"/>
          </a:solidFill>
          <a:latin typeface="+mn-lt"/>
          <a:ea typeface="+mn-ea"/>
          <a:cs typeface="+mn-cs"/>
        </a:defRPr>
      </a:lvl5pPr>
      <a:lvl6pPr marL="2513343" indent="-228486" algn="l" rtl="0" eaLnBrk="1" fontAlgn="base" hangingPunct="1">
        <a:spcBef>
          <a:spcPct val="20000"/>
        </a:spcBef>
        <a:spcAft>
          <a:spcPct val="0"/>
        </a:spcAft>
        <a:buChar char="»"/>
        <a:defRPr sz="1600">
          <a:solidFill>
            <a:schemeClr val="tx1"/>
          </a:solidFill>
          <a:latin typeface="+mn-lt"/>
          <a:ea typeface="+mn-ea"/>
          <a:cs typeface="+mn-cs"/>
        </a:defRPr>
      </a:lvl6pPr>
      <a:lvl7pPr marL="2970315" indent="-228486" algn="l" rtl="0" eaLnBrk="1" fontAlgn="base" hangingPunct="1">
        <a:spcBef>
          <a:spcPct val="20000"/>
        </a:spcBef>
        <a:spcAft>
          <a:spcPct val="0"/>
        </a:spcAft>
        <a:buChar char="»"/>
        <a:defRPr sz="1600">
          <a:solidFill>
            <a:schemeClr val="tx1"/>
          </a:solidFill>
          <a:latin typeface="+mn-lt"/>
          <a:ea typeface="+mn-ea"/>
          <a:cs typeface="+mn-cs"/>
        </a:defRPr>
      </a:lvl7pPr>
      <a:lvl8pPr marL="3427286" indent="-228486" algn="l" rtl="0" eaLnBrk="1" fontAlgn="base" hangingPunct="1">
        <a:spcBef>
          <a:spcPct val="20000"/>
        </a:spcBef>
        <a:spcAft>
          <a:spcPct val="0"/>
        </a:spcAft>
        <a:buChar char="»"/>
        <a:defRPr sz="1600">
          <a:solidFill>
            <a:schemeClr val="tx1"/>
          </a:solidFill>
          <a:latin typeface="+mn-lt"/>
          <a:ea typeface="+mn-ea"/>
          <a:cs typeface="+mn-cs"/>
        </a:defRPr>
      </a:lvl8pPr>
      <a:lvl9pPr marL="3884257" indent="-228486" algn="l" rtl="0" eaLnBrk="1" fontAlgn="base" hangingPunct="1">
        <a:spcBef>
          <a:spcPct val="20000"/>
        </a:spcBef>
        <a:spcAft>
          <a:spcPct val="0"/>
        </a:spcAft>
        <a:buChar char="»"/>
        <a:defRPr sz="1600">
          <a:solidFill>
            <a:schemeClr val="tx1"/>
          </a:solidFill>
          <a:latin typeface="+mn-lt"/>
          <a:ea typeface="+mn-ea"/>
          <a:cs typeface="+mn-cs"/>
        </a:defRPr>
      </a:lvl9pPr>
    </p:bodyStyle>
    <p:otherStyle>
      <a:defPPr>
        <a:defRPr lang="zh-CN"/>
      </a:defPPr>
      <a:lvl1pPr marL="0" algn="l" defTabSz="913943" rtl="0" eaLnBrk="1" latinLnBrk="0" hangingPunct="1">
        <a:defRPr sz="1800" kern="1200">
          <a:solidFill>
            <a:schemeClr val="tx1"/>
          </a:solidFill>
          <a:latin typeface="+mn-lt"/>
          <a:ea typeface="+mn-ea"/>
          <a:cs typeface="+mn-cs"/>
        </a:defRPr>
      </a:lvl1pPr>
      <a:lvl2pPr marL="456971" algn="l" defTabSz="913943" rtl="0" eaLnBrk="1" latinLnBrk="0" hangingPunct="1">
        <a:defRPr sz="1800" kern="1200">
          <a:solidFill>
            <a:schemeClr val="tx1"/>
          </a:solidFill>
          <a:latin typeface="+mn-lt"/>
          <a:ea typeface="+mn-ea"/>
          <a:cs typeface="+mn-cs"/>
        </a:defRPr>
      </a:lvl2pPr>
      <a:lvl3pPr marL="913943" algn="l" defTabSz="913943" rtl="0" eaLnBrk="1" latinLnBrk="0" hangingPunct="1">
        <a:defRPr sz="1800" kern="1200">
          <a:solidFill>
            <a:schemeClr val="tx1"/>
          </a:solidFill>
          <a:latin typeface="+mn-lt"/>
          <a:ea typeface="+mn-ea"/>
          <a:cs typeface="+mn-cs"/>
        </a:defRPr>
      </a:lvl3pPr>
      <a:lvl4pPr marL="1370915" algn="l" defTabSz="913943" rtl="0" eaLnBrk="1" latinLnBrk="0" hangingPunct="1">
        <a:defRPr sz="1800" kern="1200">
          <a:solidFill>
            <a:schemeClr val="tx1"/>
          </a:solidFill>
          <a:latin typeface="+mn-lt"/>
          <a:ea typeface="+mn-ea"/>
          <a:cs typeface="+mn-cs"/>
        </a:defRPr>
      </a:lvl4pPr>
      <a:lvl5pPr marL="1827886" algn="l" defTabSz="913943" rtl="0" eaLnBrk="1" latinLnBrk="0" hangingPunct="1">
        <a:defRPr sz="1800" kern="1200">
          <a:solidFill>
            <a:schemeClr val="tx1"/>
          </a:solidFill>
          <a:latin typeface="+mn-lt"/>
          <a:ea typeface="+mn-ea"/>
          <a:cs typeface="+mn-cs"/>
        </a:defRPr>
      </a:lvl5pPr>
      <a:lvl6pPr marL="2284857" algn="l" defTabSz="913943" rtl="0" eaLnBrk="1" latinLnBrk="0" hangingPunct="1">
        <a:defRPr sz="1800" kern="1200">
          <a:solidFill>
            <a:schemeClr val="tx1"/>
          </a:solidFill>
          <a:latin typeface="+mn-lt"/>
          <a:ea typeface="+mn-ea"/>
          <a:cs typeface="+mn-cs"/>
        </a:defRPr>
      </a:lvl6pPr>
      <a:lvl7pPr marL="2741830" algn="l" defTabSz="913943" rtl="0" eaLnBrk="1" latinLnBrk="0" hangingPunct="1">
        <a:defRPr sz="1800" kern="1200">
          <a:solidFill>
            <a:schemeClr val="tx1"/>
          </a:solidFill>
          <a:latin typeface="+mn-lt"/>
          <a:ea typeface="+mn-ea"/>
          <a:cs typeface="+mn-cs"/>
        </a:defRPr>
      </a:lvl7pPr>
      <a:lvl8pPr marL="3198800" algn="l" defTabSz="913943" rtl="0" eaLnBrk="1" latinLnBrk="0" hangingPunct="1">
        <a:defRPr sz="1800" kern="1200">
          <a:solidFill>
            <a:schemeClr val="tx1"/>
          </a:solidFill>
          <a:latin typeface="+mn-lt"/>
          <a:ea typeface="+mn-ea"/>
          <a:cs typeface="+mn-cs"/>
        </a:defRPr>
      </a:lvl8pPr>
      <a:lvl9pPr marL="3655771" algn="l" defTabSz="91394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9" cstate="print">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3213" y="188916"/>
            <a:ext cx="8229600" cy="561975"/>
          </a:xfrm>
          <a:prstGeom prst="rect">
            <a:avLst/>
          </a:prstGeom>
          <a:noFill/>
          <a:ln w="9525">
            <a:noFill/>
            <a:miter lim="800000"/>
            <a:headEnd/>
            <a:tailEnd/>
          </a:ln>
          <a:effectLst/>
        </p:spPr>
        <p:txBody>
          <a:bodyPr vert="horz" wrap="square" lIns="91431" tIns="45715" rIns="91431" bIns="45715"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2" y="1125538"/>
            <a:ext cx="8229600" cy="5029200"/>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lvl1pPr algn="l">
              <a:defRPr sz="1400" b="0" baseline="0"/>
            </a:lvl1pPr>
          </a:lstStyle>
          <a:p>
            <a:endParaRPr lang="en-US" altLang="zh-CN"/>
          </a:p>
        </p:txBody>
      </p:sp>
      <p:sp>
        <p:nvSpPr>
          <p:cNvPr id="1029" name="Rectangle 5"/>
          <p:cNvSpPr>
            <a:spLocks noGrp="1" noChangeArrowheads="1"/>
          </p:cNvSpPr>
          <p:nvPr>
            <p:ph type="ftr" sz="quarter" idx="3"/>
          </p:nvPr>
        </p:nvSpPr>
        <p:spPr bwMode="auto">
          <a:xfrm>
            <a:off x="3124201" y="6245225"/>
            <a:ext cx="2895600" cy="476250"/>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lvl1pPr algn="ctr">
              <a:defRPr sz="1400" b="0" baseline="0"/>
            </a:lvl1pPr>
          </a:lstStyle>
          <a:p>
            <a:endParaRPr lang="en-US" altLang="zh-CN"/>
          </a:p>
        </p:txBody>
      </p:sp>
      <p:sp>
        <p:nvSpPr>
          <p:cNvPr id="1030" name="Rectangle 6"/>
          <p:cNvSpPr>
            <a:spLocks noGrp="1" noChangeArrowheads="1"/>
          </p:cNvSpPr>
          <p:nvPr>
            <p:ph type="sldNum" sz="quarter" idx="4"/>
          </p:nvPr>
        </p:nvSpPr>
        <p:spPr bwMode="auto">
          <a:xfrm>
            <a:off x="6553201" y="6245225"/>
            <a:ext cx="2133600" cy="476250"/>
          </a:xfrm>
          <a:prstGeom prst="rect">
            <a:avLst/>
          </a:prstGeom>
          <a:noFill/>
          <a:ln w="9525">
            <a:noFill/>
            <a:miter lim="800000"/>
            <a:headEnd/>
            <a:tailEnd/>
          </a:ln>
          <a:effectLst/>
        </p:spPr>
        <p:txBody>
          <a:bodyPr vert="horz" wrap="square" lIns="91431" tIns="45715" rIns="91431" bIns="45715" numCol="1" anchor="t" anchorCtr="0" compatLnSpc="1">
            <a:prstTxWarp prst="textNoShape">
              <a:avLst/>
            </a:prstTxWarp>
          </a:bodyPr>
          <a:lstStyle>
            <a:lvl1pPr>
              <a:defRPr sz="1400" b="0" baseline="0"/>
            </a:lvl1pPr>
          </a:lstStyle>
          <a:p>
            <a:fld id="{6ADA428C-E881-4D3D-8851-5C8254E5F61C}" type="slidenum">
              <a:rPr lang="en-US" altLang="zh-CN"/>
              <a:pPr/>
              <a:t>‹#›</a:t>
            </a:fld>
            <a:endParaRPr lang="en-US" altLang="zh-CN"/>
          </a:p>
        </p:txBody>
      </p:sp>
      <p:pic>
        <p:nvPicPr>
          <p:cNvPr id="1034" name="Picture 10" descr="logo"/>
          <p:cNvPicPr>
            <a:picLocks noChangeAspect="1" noChangeArrowheads="1"/>
          </p:cNvPicPr>
          <p:nvPr/>
        </p:nvPicPr>
        <p:blipFill>
          <a:blip r:embed="rId10" cstate="print"/>
          <a:srcRect/>
          <a:stretch>
            <a:fillRect/>
          </a:stretch>
        </p:blipFill>
        <p:spPr bwMode="auto">
          <a:xfrm>
            <a:off x="7092952" y="6453188"/>
            <a:ext cx="1800225" cy="215900"/>
          </a:xfrm>
          <a:prstGeom prst="rect">
            <a:avLst/>
          </a:prstGeom>
          <a:noFill/>
        </p:spPr>
      </p:pic>
    </p:spTree>
  </p:cSld>
  <p:clrMap bg1="lt1" tx1="dk1" bg2="lt2" tx2="dk2" accent1="accent1" accent2="accent2" accent3="accent3" accent4="accent4" accent5="accent5" accent6="accent6" hlink="hlink" folHlink="folHlink"/>
  <p:sldLayoutIdLst>
    <p:sldLayoutId id="2147485487" r:id="rId1"/>
    <p:sldLayoutId id="2147485488" r:id="rId2"/>
    <p:sldLayoutId id="2147485489" r:id="rId3"/>
    <p:sldLayoutId id="2147485490" r:id="rId4"/>
    <p:sldLayoutId id="2147485491" r:id="rId5"/>
    <p:sldLayoutId id="2147485492" r:id="rId6"/>
    <p:sldLayoutId id="2147485493" r:id="rId7"/>
  </p:sldLayoutIdLst>
  <p:timing>
    <p:tnLst>
      <p:par>
        <p:cTn id="1" dur="indefinite" restart="never" nodeType="tmRoot"/>
      </p:par>
    </p:tnLst>
  </p:timing>
  <p:hf hdr="0" ftr="0" dt="0"/>
  <p:txStyles>
    <p:titleStyle>
      <a:lvl1pPr algn="l" rtl="0" eaLnBrk="1" fontAlgn="base" hangingPunct="1">
        <a:spcBef>
          <a:spcPct val="0"/>
        </a:spcBef>
        <a:spcAft>
          <a:spcPct val="0"/>
        </a:spcAft>
        <a:defRPr sz="24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154"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309"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463"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617"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p:titleStyle>
    <p:bodyStyle>
      <a:lvl1pPr marL="342866" indent="-342866" algn="l" rtl="0" eaLnBrk="1" fontAlgn="base" hangingPunct="1">
        <a:spcBef>
          <a:spcPct val="20000"/>
        </a:spcBef>
        <a:spcAft>
          <a:spcPct val="0"/>
        </a:spcAft>
        <a:buChar char="•"/>
        <a:defRPr sz="2800">
          <a:solidFill>
            <a:schemeClr val="tx1"/>
          </a:solidFill>
          <a:latin typeface="+mn-lt"/>
          <a:ea typeface="+mn-ea"/>
          <a:cs typeface="+mn-cs"/>
        </a:defRPr>
      </a:lvl1pPr>
      <a:lvl2pPr marL="742876" indent="-285722" algn="l" rtl="0" eaLnBrk="1" fontAlgn="base" hangingPunct="1">
        <a:spcBef>
          <a:spcPct val="20000"/>
        </a:spcBef>
        <a:spcAft>
          <a:spcPct val="0"/>
        </a:spcAft>
        <a:buChar char="–"/>
        <a:defRPr sz="2400">
          <a:solidFill>
            <a:schemeClr val="tx1"/>
          </a:solidFill>
          <a:latin typeface="+mn-lt"/>
          <a:ea typeface="+mn-ea"/>
          <a:cs typeface="+mn-cs"/>
        </a:defRPr>
      </a:lvl2pPr>
      <a:lvl3pPr marL="1142886" indent="-228577" algn="l" rtl="0" eaLnBrk="1" fontAlgn="base" hangingPunct="1">
        <a:spcBef>
          <a:spcPct val="20000"/>
        </a:spcBef>
        <a:spcAft>
          <a:spcPct val="0"/>
        </a:spcAft>
        <a:buChar char="•"/>
        <a:defRPr sz="2000">
          <a:solidFill>
            <a:schemeClr val="tx1"/>
          </a:solidFill>
          <a:latin typeface="+mn-lt"/>
          <a:ea typeface="+mn-ea"/>
          <a:cs typeface="+mn-cs"/>
        </a:defRPr>
      </a:lvl3pPr>
      <a:lvl4pPr marL="1600040" indent="-228577" algn="l" rtl="0" eaLnBrk="1" fontAlgn="base" hangingPunct="1">
        <a:spcBef>
          <a:spcPct val="20000"/>
        </a:spcBef>
        <a:spcAft>
          <a:spcPct val="0"/>
        </a:spcAft>
        <a:buChar char="–"/>
        <a:defRPr>
          <a:solidFill>
            <a:schemeClr val="tx1"/>
          </a:solidFill>
          <a:latin typeface="+mn-lt"/>
          <a:ea typeface="+mn-ea"/>
          <a:cs typeface="+mn-cs"/>
        </a:defRPr>
      </a:lvl4pPr>
      <a:lvl5pPr marL="2057194" indent="-228577" algn="l" rtl="0" eaLnBrk="1" fontAlgn="base" hangingPunct="1">
        <a:spcBef>
          <a:spcPct val="20000"/>
        </a:spcBef>
        <a:spcAft>
          <a:spcPct val="0"/>
        </a:spcAft>
        <a:buChar char="»"/>
        <a:defRPr sz="1600">
          <a:solidFill>
            <a:schemeClr val="tx1"/>
          </a:solidFill>
          <a:latin typeface="+mn-lt"/>
          <a:ea typeface="+mn-ea"/>
          <a:cs typeface="+mn-cs"/>
        </a:defRPr>
      </a:lvl5pPr>
      <a:lvl6pPr marL="2514349" indent="-228577" algn="l" rtl="0" eaLnBrk="1" fontAlgn="base" hangingPunct="1">
        <a:spcBef>
          <a:spcPct val="20000"/>
        </a:spcBef>
        <a:spcAft>
          <a:spcPct val="0"/>
        </a:spcAft>
        <a:buChar char="»"/>
        <a:defRPr sz="1600">
          <a:solidFill>
            <a:schemeClr val="tx1"/>
          </a:solidFill>
          <a:latin typeface="+mn-lt"/>
          <a:ea typeface="+mn-ea"/>
          <a:cs typeface="+mn-cs"/>
        </a:defRPr>
      </a:lvl6pPr>
      <a:lvl7pPr marL="2971503" indent="-228577" algn="l" rtl="0" eaLnBrk="1" fontAlgn="base" hangingPunct="1">
        <a:spcBef>
          <a:spcPct val="20000"/>
        </a:spcBef>
        <a:spcAft>
          <a:spcPct val="0"/>
        </a:spcAft>
        <a:buChar char="»"/>
        <a:defRPr sz="1600">
          <a:solidFill>
            <a:schemeClr val="tx1"/>
          </a:solidFill>
          <a:latin typeface="+mn-lt"/>
          <a:ea typeface="+mn-ea"/>
          <a:cs typeface="+mn-cs"/>
        </a:defRPr>
      </a:lvl7pPr>
      <a:lvl8pPr marL="3428657" indent="-228577" algn="l" rtl="0" eaLnBrk="1" fontAlgn="base" hangingPunct="1">
        <a:spcBef>
          <a:spcPct val="20000"/>
        </a:spcBef>
        <a:spcAft>
          <a:spcPct val="0"/>
        </a:spcAft>
        <a:buChar char="»"/>
        <a:defRPr sz="1600">
          <a:solidFill>
            <a:schemeClr val="tx1"/>
          </a:solidFill>
          <a:latin typeface="+mn-lt"/>
          <a:ea typeface="+mn-ea"/>
          <a:cs typeface="+mn-cs"/>
        </a:defRPr>
      </a:lvl8pPr>
      <a:lvl9pPr marL="3885811" indent="-228577" algn="l" rtl="0" eaLnBrk="1" fontAlgn="base" hangingPunct="1">
        <a:spcBef>
          <a:spcPct val="20000"/>
        </a:spcBef>
        <a:spcAft>
          <a:spcPct val="0"/>
        </a:spcAft>
        <a:buChar char="»"/>
        <a:defRPr sz="1600">
          <a:solidFill>
            <a:schemeClr val="tx1"/>
          </a:solidFill>
          <a:latin typeface="+mn-lt"/>
          <a:ea typeface="+mn-ea"/>
          <a:cs typeface="+mn-cs"/>
        </a:defRPr>
      </a:lvl9pPr>
    </p:bodyStyle>
    <p:otherStyle>
      <a:defPPr>
        <a:defRPr lang="zh-CN"/>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13.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5.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jpeg"/><Relationship Id="rId18" Type="http://schemas.openxmlformats.org/officeDocument/2006/relationships/image" Target="../media/image63.jpeg"/><Relationship Id="rId3" Type="http://schemas.openxmlformats.org/officeDocument/2006/relationships/image" Target="../media/image48.jpeg"/><Relationship Id="rId21" Type="http://schemas.openxmlformats.org/officeDocument/2006/relationships/image" Target="../media/image66.png"/><Relationship Id="rId7" Type="http://schemas.openxmlformats.org/officeDocument/2006/relationships/image" Target="../media/image52.gif"/><Relationship Id="rId12" Type="http://schemas.openxmlformats.org/officeDocument/2006/relationships/image" Target="../media/image57.jpeg"/><Relationship Id="rId17" Type="http://schemas.openxmlformats.org/officeDocument/2006/relationships/image" Target="../media/image62.jpeg"/><Relationship Id="rId2" Type="http://schemas.openxmlformats.org/officeDocument/2006/relationships/notesSlide" Target="../notesSlides/notesSlide4.xml"/><Relationship Id="rId16" Type="http://schemas.openxmlformats.org/officeDocument/2006/relationships/image" Target="../media/image61.jpeg"/><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1.jpeg"/><Relationship Id="rId11" Type="http://schemas.openxmlformats.org/officeDocument/2006/relationships/image" Target="../media/image56.jpeg"/><Relationship Id="rId5" Type="http://schemas.openxmlformats.org/officeDocument/2006/relationships/image" Target="../media/image50.jpeg"/><Relationship Id="rId15" Type="http://schemas.openxmlformats.org/officeDocument/2006/relationships/image" Target="../media/image60.jpeg"/><Relationship Id="rId23" Type="http://schemas.openxmlformats.org/officeDocument/2006/relationships/image" Target="../media/image68.jpeg"/><Relationship Id="rId10" Type="http://schemas.openxmlformats.org/officeDocument/2006/relationships/image" Target="../media/image55.png"/><Relationship Id="rId19" Type="http://schemas.openxmlformats.org/officeDocument/2006/relationships/image" Target="../media/image64.jpeg"/><Relationship Id="rId4" Type="http://schemas.openxmlformats.org/officeDocument/2006/relationships/image" Target="../media/image49.jpeg"/><Relationship Id="rId9" Type="http://schemas.openxmlformats.org/officeDocument/2006/relationships/image" Target="../media/image54.png"/><Relationship Id="rId14" Type="http://schemas.openxmlformats.org/officeDocument/2006/relationships/image" Target="../media/image59.jpeg"/><Relationship Id="rId22" Type="http://schemas.openxmlformats.org/officeDocument/2006/relationships/image" Target="../media/image67.jpeg"/></Relationships>
</file>

<file path=ppt/slides/_rels/slide1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jpeg"/></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8.png"/><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jpeg"/></Relationships>
</file>

<file path=ppt/slides/_rels/slide25.xml.rels><?xml version="1.0" encoding="UTF-8" standalone="yes"?>
<Relationships xmlns="http://schemas.openxmlformats.org/package/2006/relationships"><Relationship Id="rId3" Type="http://schemas.openxmlformats.org/officeDocument/2006/relationships/image" Target="../media/image92.jpeg"/><Relationship Id="rId7" Type="http://schemas.openxmlformats.org/officeDocument/2006/relationships/image" Target="../media/image96.jpeg"/><Relationship Id="rId2"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18.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2.emf"/><Relationship Id="rId5" Type="http://schemas.openxmlformats.org/officeDocument/2006/relationships/image" Target="../media/image106.png"/><Relationship Id="rId10" Type="http://schemas.openxmlformats.org/officeDocument/2006/relationships/image" Target="../media/image111.emf"/><Relationship Id="rId4" Type="http://schemas.openxmlformats.org/officeDocument/2006/relationships/image" Target="../media/image105.png"/><Relationship Id="rId9" Type="http://schemas.openxmlformats.org/officeDocument/2006/relationships/image" Target="../media/image1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7.jpeg"/><Relationship Id="rId5" Type="http://schemas.openxmlformats.org/officeDocument/2006/relationships/image" Target="../media/image116.gif"/><Relationship Id="rId4" Type="http://schemas.openxmlformats.org/officeDocument/2006/relationships/image" Target="../media/image115.png"/></Relationships>
</file>

<file path=ppt/slides/_rels/slide4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hyperlink" Target="http://www.atcommunications.co.uk/images/colour%20blackberry%20above.JPG" TargetMode="External"/><Relationship Id="rId18" Type="http://schemas.openxmlformats.org/officeDocument/2006/relationships/image" Target="../media/image108.png"/><Relationship Id="rId3" Type="http://schemas.openxmlformats.org/officeDocument/2006/relationships/image" Target="../media/image118.png"/><Relationship Id="rId7" Type="http://schemas.openxmlformats.org/officeDocument/2006/relationships/image" Target="../media/image120.png"/><Relationship Id="rId12" Type="http://schemas.openxmlformats.org/officeDocument/2006/relationships/image" Target="../media/image123.jpeg"/><Relationship Id="rId17" Type="http://schemas.openxmlformats.org/officeDocument/2006/relationships/image" Target="../media/image109.png"/><Relationship Id="rId2" Type="http://schemas.openxmlformats.org/officeDocument/2006/relationships/notesSlide" Target="../notesSlides/notesSlide18.xml"/><Relationship Id="rId16" Type="http://schemas.openxmlformats.org/officeDocument/2006/relationships/image" Target="../media/image126.png"/><Relationship Id="rId20" Type="http://schemas.openxmlformats.org/officeDocument/2006/relationships/image" Target="../media/image127.jpe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hyperlink" Target="http://www.sapdesignguild.org/editions/edition6/images/chrome-portal.jpg" TargetMode="External"/><Relationship Id="rId5" Type="http://schemas.openxmlformats.org/officeDocument/2006/relationships/image" Target="../media/image112.emf"/><Relationship Id="rId15" Type="http://schemas.openxmlformats.org/officeDocument/2006/relationships/image" Target="../media/image125.jpeg"/><Relationship Id="rId10" Type="http://schemas.openxmlformats.org/officeDocument/2006/relationships/image" Target="../media/image122.jpeg"/><Relationship Id="rId19" Type="http://schemas.openxmlformats.org/officeDocument/2006/relationships/image" Target="../media/image110.png"/><Relationship Id="rId4" Type="http://schemas.openxmlformats.org/officeDocument/2006/relationships/image" Target="../media/image111.emf"/><Relationship Id="rId9" Type="http://schemas.openxmlformats.org/officeDocument/2006/relationships/hyperlink" Target="http://images.google.com/imgres?imgurl=http://www.rfsmart.com/images/page_imgs/rfid_bc_combo_tag.jpg&amp;imgrefurl=http://www.rfsmart.com/labeling.htm&amp;h=149&amp;w=155&amp;sz=6&amp;tbnid=mNX3w5LVqtgJ:&amp;tbnh=87&amp;tbnw=91&amp;hl=en&amp;start=279&amp;prev=/images?q=rfid+tag&amp;start=260&amp;svnum=10&amp;hl=en&amp;lr=&amp;sa=N" TargetMode="External"/><Relationship Id="rId14" Type="http://schemas.openxmlformats.org/officeDocument/2006/relationships/image" Target="../media/image124.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7.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4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image" Target="../media/image139.png"/><Relationship Id="rId4" Type="http://schemas.openxmlformats.org/officeDocument/2006/relationships/image" Target="../media/image13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hyperlink" Target="file:///C:\Documents%20and%20Settings\ywd\Local%20Settings\Temp\OASIS.mht"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emf"/><Relationship Id="rId2" Type="http://schemas.openxmlformats.org/officeDocument/2006/relationships/image" Target="../media/image140.png"/><Relationship Id="rId1" Type="http://schemas.openxmlformats.org/officeDocument/2006/relationships/slideLayout" Target="../slideLayouts/slideLayout16.xml"/><Relationship Id="rId6" Type="http://schemas.openxmlformats.org/officeDocument/2006/relationships/image" Target="../media/image144.png"/><Relationship Id="rId5" Type="http://schemas.openxmlformats.org/officeDocument/2006/relationships/image" Target="../media/image143.jpeg"/><Relationship Id="rId4" Type="http://schemas.openxmlformats.org/officeDocument/2006/relationships/image" Target="../media/image142.png"/></Relationships>
</file>

<file path=ppt/slides/_rels/slide5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52.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153.png"/><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hyperlink" Target="http://www.ibm.com/software" TargetMode="External"/><Relationship Id="rId13"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hyperlink" Target="file:///D:\..\..\Downloads\&#26222;&#20803;&#27969;&#31243;&#24179;&#21488;-BPS\OASIS%20Open%20All%20Groups.mht" TargetMode="External"/><Relationship Id="rId12" Type="http://schemas.openxmlformats.org/officeDocument/2006/relationships/image" Target="../media/image11.png"/><Relationship Id="rId2" Type="http://schemas.openxmlformats.org/officeDocument/2006/relationships/hyperlink" Target="file:///D:\..\..\Downloads\&#26222;&#20803;&#27969;&#31243;&#24179;&#21488;-BPS\OASIS.mht" TargetMode="External"/><Relationship Id="rId1" Type="http://schemas.openxmlformats.org/officeDocument/2006/relationships/slideLayout" Target="../slideLayouts/slideLayout7.xml"/><Relationship Id="rId6" Type="http://schemas.openxmlformats.org/officeDocument/2006/relationships/hyperlink" Target="file:///D:\..\..\Downloads\&#26222;&#20803;&#27969;&#31243;&#24179;&#21488;-BPS\Service%20Data%20Objects%20(SDO)%20%20OASIS%20Open%20CSA.mht" TargetMode="External"/><Relationship Id="rId11" Type="http://schemas.openxmlformats.org/officeDocument/2006/relationships/image" Target="../media/image10.gif"/><Relationship Id="rId5" Type="http://schemas.openxmlformats.org/officeDocument/2006/relationships/hyperlink" Target="file:///D:\..\..\Downloads\&#26222;&#20803;&#27969;&#31243;&#24179;&#21488;-BPS\Service%20Component%20Architecture%20(SCA)%20%20OASIS%20Open%20CSA.mht" TargetMode="External"/><Relationship Id="rId10" Type="http://schemas.openxmlformats.org/officeDocument/2006/relationships/hyperlink" Target="http://www.primeton.com/en/" TargetMode="External"/><Relationship Id="rId4" Type="http://schemas.openxmlformats.org/officeDocument/2006/relationships/hyperlink" Target="file:///D:\..\..\Downloads\&#26222;&#20803;&#27969;&#31243;&#24179;&#21488;-BPS\OASIS%20Open%20CSA%20Member%20Section.mht" TargetMode="External"/><Relationship Id="rId9" Type="http://schemas.openxmlformats.org/officeDocument/2006/relationships/image" Target="../media/image9.gif"/><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hyperlink" Target="Service%20Data%20Objects%20Specifications%20-%20Open%20SOA%20Collaboration.mht" TargetMode="External"/><Relationship Id="rId21" Type="http://schemas.openxmlformats.org/officeDocument/2006/relationships/image" Target="../media/image27.png"/><Relationship Id="rId7" Type="http://schemas.openxmlformats.org/officeDocument/2006/relationships/image" Target="../media/image14.png"/><Relationship Id="rId12" Type="http://schemas.openxmlformats.org/officeDocument/2006/relationships/image" Target="../media/image13.png"/><Relationship Id="rId17" Type="http://schemas.openxmlformats.org/officeDocument/2006/relationships/image" Target="../media/image23.png"/><Relationship Id="rId2" Type="http://schemas.openxmlformats.org/officeDocument/2006/relationships/hyperlink" Target="Service%20Component%20Architecture%20Specifications%20-%20Open%20SOA%20Collaboration.mht" TargetMode="External"/><Relationship Id="rId16" Type="http://schemas.openxmlformats.org/officeDocument/2006/relationships/image" Target="../media/image22.jpeg"/><Relationship Id="rId20"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hyperlink" Target="Congratulations%20to%20Wang%20Feng.mht" TargetMode="External"/><Relationship Id="rId11" Type="http://schemas.openxmlformats.org/officeDocument/2006/relationships/image" Target="../media/image18.jpeg"/><Relationship Id="rId5" Type="http://schemas.openxmlformats.org/officeDocument/2006/relationships/hyperlink" Target="OSOA%20Chinese%20Community%20(OSOA&#20013;&#25991;&#31038;&#21306;)%20-%20Open%20SOA%20Collaboration.mht" TargetMode="External"/><Relationship Id="rId15" Type="http://schemas.openxmlformats.org/officeDocument/2006/relationships/image" Target="../media/image21.png"/><Relationship Id="rId23" Type="http://schemas.openxmlformats.org/officeDocument/2006/relationships/image" Target="../media/image12.png"/><Relationship Id="rId10" Type="http://schemas.openxmlformats.org/officeDocument/2006/relationships/image" Target="../media/image17.png"/><Relationship Id="rId19" Type="http://schemas.openxmlformats.org/officeDocument/2006/relationships/image" Target="../media/image25.jpeg"/><Relationship Id="rId4" Type="http://schemas.openxmlformats.org/officeDocument/2006/relationships/hyperlink" Target="Home%20-%20Open%20SOA%20Collaboration.mht" TargetMode="External"/><Relationship Id="rId9" Type="http://schemas.openxmlformats.org/officeDocument/2006/relationships/image" Target="../media/image16.png"/><Relationship Id="rId14" Type="http://schemas.openxmlformats.org/officeDocument/2006/relationships/image" Target="../media/image20.jpeg"/><Relationship Id="rId22"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0.png"/><Relationship Id="rId7" Type="http://schemas.openxmlformats.org/officeDocument/2006/relationships/image" Target="../media/image10.gif"/><Relationship Id="rId2" Type="http://schemas.openxmlformats.org/officeDocument/2006/relationships/image" Target="../media/image29.png"/><Relationship Id="rId1" Type="http://schemas.openxmlformats.org/officeDocument/2006/relationships/slideLayout" Target="../slideLayouts/slideLayout9.xml"/><Relationship Id="rId6" Type="http://schemas.openxmlformats.org/officeDocument/2006/relationships/hyperlink" Target="http://www.primeton.com/en/" TargetMode="External"/><Relationship Id="rId5" Type="http://schemas.openxmlformats.org/officeDocument/2006/relationships/image" Target="../media/image9.gif"/><Relationship Id="rId4" Type="http://schemas.openxmlformats.org/officeDocument/2006/relationships/hyperlink" Target="http://www.ibm.com/software" TargetMode="Externa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214810" y="3857628"/>
            <a:ext cx="4419599" cy="357190"/>
          </a:xfrm>
        </p:spPr>
        <p:txBody>
          <a:bodyPr/>
          <a:lstStyle/>
          <a:p>
            <a:pPr algn="ctr"/>
            <a:r>
              <a:rPr lang="zh-CN" altLang="en-US" sz="1800" b="1" dirty="0" smtClean="0">
                <a:solidFill>
                  <a:srgbClr val="E20000"/>
                </a:solidFill>
                <a:latin typeface="+mn-ea"/>
                <a:cs typeface="Arial" pitchFamily="34" charset="0"/>
              </a:rPr>
              <a:t>普元：领先的平台软件解决方案商</a:t>
            </a:r>
            <a:endParaRPr lang="en-US" altLang="zh-CN" sz="1800" dirty="0" smtClean="0">
              <a:solidFill>
                <a:srgbClr val="C00000"/>
              </a:solidFill>
              <a:latin typeface="+mn-ea"/>
            </a:endParaRPr>
          </a:p>
        </p:txBody>
      </p:sp>
      <p:sp>
        <p:nvSpPr>
          <p:cNvPr id="2052" name="Text Box 4"/>
          <p:cNvSpPr txBox="1">
            <a:spLocks noChangeArrowheads="1"/>
          </p:cNvSpPr>
          <p:nvPr/>
        </p:nvSpPr>
        <p:spPr bwMode="auto">
          <a:xfrm>
            <a:off x="3733800" y="2590805"/>
            <a:ext cx="5205414" cy="954061"/>
          </a:xfrm>
          <a:prstGeom prst="rect">
            <a:avLst/>
          </a:prstGeom>
          <a:noFill/>
          <a:ln w="9525">
            <a:noFill/>
            <a:miter lim="800000"/>
            <a:headEnd/>
            <a:tailEnd/>
          </a:ln>
          <a:effectLst/>
        </p:spPr>
        <p:txBody>
          <a:bodyPr wrap="square" lIns="91395" tIns="45697" rIns="91395" bIns="45697">
            <a:spAutoFit/>
          </a:bodyPr>
          <a:lstStyle/>
          <a:p>
            <a:pPr algn="ctr" eaLnBrk="0" hangingPunct="0"/>
            <a:r>
              <a:rPr lang="zh-CN" altLang="en-US" sz="2800" b="1" dirty="0" smtClean="0">
                <a:solidFill>
                  <a:srgbClr val="E20000"/>
                </a:solidFill>
                <a:latin typeface="微软雅黑" pitchFamily="34" charset="-122"/>
                <a:ea typeface="微软雅黑" pitchFamily="34" charset="-122"/>
                <a:cs typeface="Arial" pitchFamily="34" charset="0"/>
              </a:rPr>
              <a:t>基于</a:t>
            </a:r>
            <a:r>
              <a:rPr lang="en-US" altLang="zh-CN" sz="2800" b="1" dirty="0" smtClean="0">
                <a:solidFill>
                  <a:srgbClr val="E20000"/>
                </a:solidFill>
                <a:latin typeface="微软雅黑" pitchFamily="34" charset="-122"/>
                <a:ea typeface="微软雅黑" pitchFamily="34" charset="-122"/>
                <a:cs typeface="Arial" pitchFamily="34" charset="0"/>
              </a:rPr>
              <a:t>EOS</a:t>
            </a:r>
            <a:r>
              <a:rPr lang="zh-CN" altLang="en-US" sz="2800" b="1" dirty="0" smtClean="0">
                <a:solidFill>
                  <a:srgbClr val="E20000"/>
                </a:solidFill>
                <a:latin typeface="微软雅黑" pitchFamily="34" charset="-122"/>
                <a:ea typeface="微软雅黑" pitchFamily="34" charset="-122"/>
                <a:cs typeface="Arial" pitchFamily="34" charset="0"/>
              </a:rPr>
              <a:t>平台构建</a:t>
            </a:r>
            <a:endParaRPr lang="en-US" altLang="zh-CN" sz="2800" b="1" dirty="0" smtClean="0">
              <a:solidFill>
                <a:srgbClr val="E20000"/>
              </a:solidFill>
              <a:latin typeface="微软雅黑" pitchFamily="34" charset="-122"/>
              <a:ea typeface="微软雅黑" pitchFamily="34" charset="-122"/>
              <a:cs typeface="Arial" pitchFamily="34" charset="0"/>
            </a:endParaRPr>
          </a:p>
          <a:p>
            <a:pPr algn="ctr" eaLnBrk="0" hangingPunct="0"/>
            <a:r>
              <a:rPr lang="zh-CN" altLang="en-US" sz="2800" b="1" dirty="0" smtClean="0">
                <a:solidFill>
                  <a:srgbClr val="E20000"/>
                </a:solidFill>
                <a:latin typeface="微软雅黑" pitchFamily="34" charset="-122"/>
                <a:ea typeface="微软雅黑" pitchFamily="34" charset="-122"/>
                <a:cs typeface="Arial" pitchFamily="34" charset="0"/>
              </a:rPr>
              <a:t>理财投资风险管理系统</a:t>
            </a:r>
            <a:endParaRPr lang="en-US" altLang="zh-CN" sz="2800" b="1" dirty="0" smtClean="0">
              <a:solidFill>
                <a:srgbClr val="E20000"/>
              </a:solidFill>
              <a:latin typeface="微软雅黑" pitchFamily="34" charset="-122"/>
              <a:ea typeface="微软雅黑" pitchFamily="34" charset="-122"/>
              <a:cs typeface="Arial" pitchFamily="34" charset="0"/>
            </a:endParaRPr>
          </a:p>
        </p:txBody>
      </p:sp>
      <p:sp>
        <p:nvSpPr>
          <p:cNvPr id="4" name="矩形 3"/>
          <p:cNvSpPr/>
          <p:nvPr/>
        </p:nvSpPr>
        <p:spPr>
          <a:xfrm>
            <a:off x="5715008" y="5000636"/>
            <a:ext cx="1454244" cy="646331"/>
          </a:xfrm>
          <a:prstGeom prst="rect">
            <a:avLst/>
          </a:prstGeom>
        </p:spPr>
        <p:txBody>
          <a:bodyPr wrap="none">
            <a:spAutoFit/>
          </a:bodyPr>
          <a:lstStyle/>
          <a:p>
            <a:pPr algn="ctr"/>
            <a:r>
              <a:rPr lang="zh-CN" altLang="en-US" b="1" dirty="0" smtClean="0">
                <a:solidFill>
                  <a:srgbClr val="C00000"/>
                </a:solidFill>
                <a:latin typeface="+mn-ea"/>
              </a:rPr>
              <a:t>张健</a:t>
            </a:r>
            <a:endParaRPr lang="en-US" altLang="zh-CN" b="1" dirty="0" smtClean="0">
              <a:solidFill>
                <a:srgbClr val="C00000"/>
              </a:solidFill>
              <a:latin typeface="+mn-ea"/>
            </a:endParaRPr>
          </a:p>
          <a:p>
            <a:pPr algn="ctr"/>
            <a:r>
              <a:rPr lang="en-US" altLang="zh-CN" dirty="0" smtClean="0">
                <a:solidFill>
                  <a:srgbClr val="C00000"/>
                </a:solidFill>
                <a:latin typeface="+mn-ea"/>
              </a:rPr>
              <a:t>2013</a:t>
            </a:r>
            <a:r>
              <a:rPr lang="zh-CN" altLang="en-US" dirty="0" smtClean="0">
                <a:solidFill>
                  <a:srgbClr val="C00000"/>
                </a:solidFill>
                <a:latin typeface="+mn-ea"/>
              </a:rPr>
              <a:t>年</a:t>
            </a:r>
            <a:r>
              <a:rPr lang="en-US" altLang="zh-CN" dirty="0" smtClean="0">
                <a:solidFill>
                  <a:srgbClr val="C00000"/>
                </a:solidFill>
                <a:latin typeface="+mn-ea"/>
              </a:rPr>
              <a:t>10</a:t>
            </a:r>
            <a:r>
              <a:rPr lang="zh-CN" altLang="en-US" dirty="0" smtClean="0">
                <a:solidFill>
                  <a:srgbClr val="C00000"/>
                </a:solidFill>
                <a:latin typeface="+mn-ea"/>
              </a:rPr>
              <a:t>月</a:t>
            </a:r>
            <a:endParaRPr lang="zh-CN" altLang="en-US" dirty="0">
              <a:solidFill>
                <a:srgbClr val="C00000"/>
              </a:solidFill>
              <a:latin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rPr>
              <a:t>在平台关键技术领域拥有</a:t>
            </a:r>
            <a:r>
              <a:rPr lang="zh-CN" altLang="en-US" dirty="0" smtClean="0">
                <a:latin typeface="+mn-ea"/>
              </a:rPr>
              <a:t>多项“发明专利”</a:t>
            </a:r>
            <a:endParaRPr lang="zh-CN" altLang="en-US" dirty="0"/>
          </a:p>
        </p:txBody>
      </p:sp>
      <p:sp>
        <p:nvSpPr>
          <p:cNvPr id="3" name="灯片编号占位符 2"/>
          <p:cNvSpPr>
            <a:spLocks noGrp="1"/>
          </p:cNvSpPr>
          <p:nvPr>
            <p:ph type="sldNum" sz="quarter" idx="4"/>
          </p:nvPr>
        </p:nvSpPr>
        <p:spPr/>
        <p:txBody>
          <a:bodyPr/>
          <a:lstStyle/>
          <a:p>
            <a:fld id="{6ADA428C-E881-4D3D-8851-5C8254E5F61C}" type="slidenum">
              <a:rPr lang="en-US" altLang="zh-CN" smtClean="0"/>
              <a:pPr/>
              <a:t>10</a:t>
            </a:fld>
            <a:endParaRPr lang="en-US" altLang="zh-CN" dirty="0"/>
          </a:p>
        </p:txBody>
      </p:sp>
      <p:graphicFrame>
        <p:nvGraphicFramePr>
          <p:cNvPr id="4" name="表格 3"/>
          <p:cNvGraphicFramePr>
            <a:graphicFrameLocks noGrp="1"/>
          </p:cNvGraphicFramePr>
          <p:nvPr>
            <p:extLst>
              <p:ext uri="{D42A27DB-BD31-4B8C-83A1-F6EECF244321}">
                <p14:modId xmlns:p14="http://schemas.microsoft.com/office/powerpoint/2010/main" xmlns="" val="2289827842"/>
              </p:ext>
            </p:extLst>
          </p:nvPr>
        </p:nvGraphicFramePr>
        <p:xfrm>
          <a:off x="316131" y="990605"/>
          <a:ext cx="5703672" cy="5441577"/>
        </p:xfrm>
        <a:graphic>
          <a:graphicData uri="http://schemas.openxmlformats.org/drawingml/2006/table">
            <a:tbl>
              <a:tblPr firstRow="1" firstCol="1" bandRow="1">
                <a:tableStyleId>{5C22544A-7EE6-4342-B048-85BDC9FD1C3A}</a:tableStyleId>
              </a:tblPr>
              <a:tblGrid>
                <a:gridCol w="5703672"/>
              </a:tblGrid>
              <a:tr h="381003">
                <a:tc>
                  <a:txBody>
                    <a:bodyPr/>
                    <a:lstStyle/>
                    <a:p>
                      <a:pPr algn="ctr">
                        <a:spcAft>
                          <a:spcPts val="0"/>
                        </a:spcAft>
                      </a:pPr>
                      <a:r>
                        <a:rPr lang="zh-CN" sz="1200" dirty="0">
                          <a:solidFill>
                            <a:schemeClr val="tx1">
                              <a:lumMod val="95000"/>
                              <a:lumOff val="5000"/>
                            </a:schemeClr>
                          </a:solidFill>
                          <a:effectLst/>
                          <a:latin typeface="+mn-ea"/>
                          <a:ea typeface="+mn-ea"/>
                        </a:rPr>
                        <a:t>发明专利名称</a:t>
                      </a:r>
                    </a:p>
                  </a:txBody>
                  <a:tcPr marL="3119" marR="3119" marT="3119" marB="0" anchor="ctr">
                    <a:solidFill>
                      <a:srgbClr val="99CCFF"/>
                    </a:solidFill>
                  </a:tcPr>
                </a:tc>
              </a:tr>
              <a:tr h="281143">
                <a:tc>
                  <a:txBody>
                    <a:bodyPr/>
                    <a:lstStyle/>
                    <a:p>
                      <a:pPr marL="0" algn="ctr" defTabSz="914400" rtl="0" eaLnBrk="1" latinLnBrk="0" hangingPunct="1">
                        <a:spcAft>
                          <a:spcPts val="0"/>
                        </a:spcAft>
                      </a:pPr>
                      <a:r>
                        <a:rPr lang="zh-CN" sz="1200" b="1" kern="1200" dirty="0">
                          <a:solidFill>
                            <a:srgbClr val="FF0000"/>
                          </a:solidFill>
                          <a:effectLst/>
                          <a:latin typeface="+mn-ea"/>
                          <a:ea typeface="+mn-ea"/>
                          <a:cs typeface="+mn-cs"/>
                        </a:rPr>
                        <a:t>构件化软件系统中实现分布式业务逻辑计算的方法</a:t>
                      </a:r>
                    </a:p>
                  </a:txBody>
                  <a:tcPr marL="3119" marR="3119" marT="3119" marB="0" anchor="ctr">
                    <a:solidFill>
                      <a:srgbClr val="99CCFF"/>
                    </a:solidFill>
                  </a:tcPr>
                </a:tc>
              </a:tr>
              <a:tr h="281143">
                <a:tc>
                  <a:txBody>
                    <a:bodyPr/>
                    <a:lstStyle/>
                    <a:p>
                      <a:pPr algn="ctr">
                        <a:spcAft>
                          <a:spcPts val="0"/>
                        </a:spcAft>
                      </a:pPr>
                      <a:r>
                        <a:rPr lang="zh-CN" sz="1200" dirty="0">
                          <a:solidFill>
                            <a:schemeClr val="tx1"/>
                          </a:solidFill>
                          <a:effectLst/>
                          <a:latin typeface="+mn-ea"/>
                          <a:ea typeface="+mn-ea"/>
                        </a:rPr>
                        <a:t>构件化软件系统中实现非</a:t>
                      </a:r>
                      <a:r>
                        <a:rPr lang="en-US" sz="1200" dirty="0">
                          <a:solidFill>
                            <a:schemeClr val="tx1"/>
                          </a:solidFill>
                          <a:effectLst/>
                          <a:latin typeface="+mn-ea"/>
                          <a:ea typeface="+mn-ea"/>
                        </a:rPr>
                        <a:t>Java</a:t>
                      </a:r>
                      <a:r>
                        <a:rPr lang="zh-CN" sz="1200" dirty="0">
                          <a:solidFill>
                            <a:schemeClr val="tx1"/>
                          </a:solidFill>
                          <a:effectLst/>
                          <a:latin typeface="+mn-ea"/>
                          <a:ea typeface="+mn-ea"/>
                        </a:rPr>
                        <a:t>构件的调试的方法</a:t>
                      </a:r>
                    </a:p>
                  </a:txBody>
                  <a:tcPr marL="3119" marR="3119" marT="3119" marB="0" anchor="ctr">
                    <a:solidFill>
                      <a:srgbClr val="99CCFF"/>
                    </a:solidFill>
                  </a:tcPr>
                </a:tc>
              </a:tr>
              <a:tr h="281143">
                <a:tc>
                  <a:txBody>
                    <a:bodyPr/>
                    <a:lstStyle/>
                    <a:p>
                      <a:pPr algn="ctr">
                        <a:spcAft>
                          <a:spcPts val="0"/>
                        </a:spcAft>
                      </a:pPr>
                      <a:r>
                        <a:rPr lang="zh-CN" sz="1200" dirty="0">
                          <a:solidFill>
                            <a:schemeClr val="tx1"/>
                          </a:solidFill>
                          <a:effectLst/>
                          <a:latin typeface="+mn-ea"/>
                          <a:ea typeface="+mn-ea"/>
                        </a:rPr>
                        <a:t>企业</a:t>
                      </a:r>
                      <a:r>
                        <a:rPr lang="en-US" sz="1200" dirty="0">
                          <a:solidFill>
                            <a:schemeClr val="tx1"/>
                          </a:solidFill>
                          <a:effectLst/>
                          <a:latin typeface="+mn-ea"/>
                          <a:ea typeface="+mn-ea"/>
                        </a:rPr>
                        <a:t>Web</a:t>
                      </a:r>
                      <a:r>
                        <a:rPr lang="zh-CN" sz="1200" dirty="0">
                          <a:solidFill>
                            <a:schemeClr val="tx1"/>
                          </a:solidFill>
                          <a:effectLst/>
                          <a:latin typeface="+mn-ea"/>
                          <a:ea typeface="+mn-ea"/>
                        </a:rPr>
                        <a:t>应用系统中实现跨浏览器</a:t>
                      </a:r>
                      <a:r>
                        <a:rPr lang="en-US" sz="1200" dirty="0" err="1">
                          <a:solidFill>
                            <a:schemeClr val="tx1"/>
                          </a:solidFill>
                          <a:effectLst/>
                          <a:latin typeface="+mn-ea"/>
                          <a:ea typeface="+mn-ea"/>
                        </a:rPr>
                        <a:t>Javascript</a:t>
                      </a:r>
                      <a:r>
                        <a:rPr lang="zh-CN" sz="1200" dirty="0">
                          <a:solidFill>
                            <a:schemeClr val="tx1"/>
                          </a:solidFill>
                          <a:effectLst/>
                          <a:latin typeface="+mn-ea"/>
                          <a:ea typeface="+mn-ea"/>
                        </a:rPr>
                        <a:t>调试的系统及其方法</a:t>
                      </a:r>
                    </a:p>
                  </a:txBody>
                  <a:tcPr marL="3119" marR="3119" marT="3119" marB="0" anchor="ctr">
                    <a:solidFill>
                      <a:srgbClr val="99CCFF"/>
                    </a:solidFill>
                  </a:tcPr>
                </a:tc>
              </a:tr>
              <a:tr h="281143">
                <a:tc>
                  <a:txBody>
                    <a:bodyPr/>
                    <a:lstStyle/>
                    <a:p>
                      <a:pPr marL="0" algn="ctr" defTabSz="914400" rtl="0" eaLnBrk="1" latinLnBrk="0" hangingPunct="1">
                        <a:spcAft>
                          <a:spcPts val="0"/>
                        </a:spcAft>
                      </a:pPr>
                      <a:r>
                        <a:rPr lang="zh-CN" sz="1200" b="1" kern="1200" dirty="0">
                          <a:solidFill>
                            <a:srgbClr val="FF0000"/>
                          </a:solidFill>
                          <a:effectLst/>
                          <a:latin typeface="+mn-ea"/>
                          <a:ea typeface="+mn-ea"/>
                          <a:cs typeface="+mn-cs"/>
                        </a:rPr>
                        <a:t>工作流系统实现流程事务和业务事务完整性的系统结构及方法</a:t>
                      </a:r>
                    </a:p>
                  </a:txBody>
                  <a:tcPr marL="3119" marR="3119" marT="3119" marB="0" anchor="ctr">
                    <a:solidFill>
                      <a:srgbClr val="99CCFF"/>
                    </a:solidFill>
                  </a:tcPr>
                </a:tc>
              </a:tr>
              <a:tr h="281143">
                <a:tc>
                  <a:txBody>
                    <a:bodyPr/>
                    <a:lstStyle/>
                    <a:p>
                      <a:pPr algn="ctr">
                        <a:spcAft>
                          <a:spcPts val="0"/>
                        </a:spcAft>
                      </a:pPr>
                      <a:r>
                        <a:rPr lang="zh-CN" sz="1200" dirty="0">
                          <a:solidFill>
                            <a:schemeClr val="tx1"/>
                          </a:solidFill>
                          <a:effectLst/>
                          <a:latin typeface="+mn-ea"/>
                          <a:ea typeface="+mn-ea"/>
                        </a:rPr>
                        <a:t>计算机软件系统基于</a:t>
                      </a:r>
                      <a:r>
                        <a:rPr lang="en-US" sz="1200" dirty="0">
                          <a:solidFill>
                            <a:schemeClr val="tx1"/>
                          </a:solidFill>
                          <a:effectLst/>
                          <a:latin typeface="+mn-ea"/>
                          <a:ea typeface="+mn-ea"/>
                        </a:rPr>
                        <a:t>EL</a:t>
                      </a:r>
                      <a:r>
                        <a:rPr lang="zh-CN" sz="1200" dirty="0">
                          <a:solidFill>
                            <a:schemeClr val="tx1"/>
                          </a:solidFill>
                          <a:effectLst/>
                          <a:latin typeface="+mn-ea"/>
                          <a:ea typeface="+mn-ea"/>
                        </a:rPr>
                        <a:t>表达式实现</a:t>
                      </a:r>
                      <a:r>
                        <a:rPr lang="en-US" sz="1200" dirty="0">
                          <a:solidFill>
                            <a:schemeClr val="tx1"/>
                          </a:solidFill>
                          <a:effectLst/>
                          <a:latin typeface="+mn-ea"/>
                          <a:ea typeface="+mn-ea"/>
                        </a:rPr>
                        <a:t>Java</a:t>
                      </a:r>
                      <a:r>
                        <a:rPr lang="zh-CN" sz="1200" dirty="0">
                          <a:solidFill>
                            <a:schemeClr val="tx1"/>
                          </a:solidFill>
                          <a:effectLst/>
                          <a:latin typeface="+mn-ea"/>
                          <a:ea typeface="+mn-ea"/>
                        </a:rPr>
                        <a:t>方法直接调用的方法</a:t>
                      </a:r>
                    </a:p>
                  </a:txBody>
                  <a:tcPr marL="3119" marR="3119" marT="3119" marB="0" anchor="ctr">
                    <a:solidFill>
                      <a:srgbClr val="99CCFF"/>
                    </a:solidFill>
                  </a:tcPr>
                </a:tc>
              </a:tr>
              <a:tr h="281143">
                <a:tc>
                  <a:txBody>
                    <a:bodyPr/>
                    <a:lstStyle/>
                    <a:p>
                      <a:pPr marL="0" algn="ctr" defTabSz="914400" rtl="0" eaLnBrk="1" latinLnBrk="0" hangingPunct="1">
                        <a:spcAft>
                          <a:spcPts val="0"/>
                        </a:spcAft>
                      </a:pPr>
                      <a:r>
                        <a:rPr lang="zh-CN" sz="1200" b="1" kern="1200" dirty="0">
                          <a:solidFill>
                            <a:srgbClr val="FF0000"/>
                          </a:solidFill>
                          <a:effectLst/>
                          <a:latin typeface="+mn-ea"/>
                          <a:ea typeface="+mn-ea"/>
                          <a:cs typeface="+mn-cs"/>
                        </a:rPr>
                        <a:t>构件化软件系统中实现</a:t>
                      </a:r>
                      <a:r>
                        <a:rPr lang="en-US" sz="1200" b="1" kern="1200" dirty="0">
                          <a:solidFill>
                            <a:srgbClr val="FF0000"/>
                          </a:solidFill>
                          <a:effectLst/>
                          <a:latin typeface="+mn-ea"/>
                          <a:ea typeface="+mn-ea"/>
                          <a:cs typeface="+mn-cs"/>
                        </a:rPr>
                        <a:t>Web Service</a:t>
                      </a:r>
                      <a:r>
                        <a:rPr lang="zh-CN" sz="1200" b="1" kern="1200" dirty="0">
                          <a:solidFill>
                            <a:srgbClr val="FF0000"/>
                          </a:solidFill>
                          <a:effectLst/>
                          <a:latin typeface="+mn-ea"/>
                          <a:ea typeface="+mn-ea"/>
                          <a:cs typeface="+mn-cs"/>
                        </a:rPr>
                        <a:t>调用的方法</a:t>
                      </a:r>
                    </a:p>
                  </a:txBody>
                  <a:tcPr marL="3119" marR="3119" marT="3119" marB="0" anchor="ctr">
                    <a:solidFill>
                      <a:srgbClr val="99CCFF"/>
                    </a:solidFill>
                  </a:tcPr>
                </a:tc>
              </a:tr>
              <a:tr h="281143">
                <a:tc>
                  <a:txBody>
                    <a:bodyPr/>
                    <a:lstStyle/>
                    <a:p>
                      <a:pPr algn="ctr">
                        <a:spcAft>
                          <a:spcPts val="0"/>
                        </a:spcAft>
                      </a:pPr>
                      <a:r>
                        <a:rPr lang="zh-CN" sz="1200" dirty="0">
                          <a:solidFill>
                            <a:schemeClr val="tx1"/>
                          </a:solidFill>
                          <a:effectLst/>
                          <a:latin typeface="+mn-ea"/>
                          <a:ea typeface="+mn-ea"/>
                        </a:rPr>
                        <a:t>互联网应用系统中实现跨浏览器的</a:t>
                      </a:r>
                      <a:r>
                        <a:rPr lang="en-US" sz="1200" dirty="0">
                          <a:solidFill>
                            <a:schemeClr val="tx1"/>
                          </a:solidFill>
                          <a:effectLst/>
                          <a:latin typeface="+mn-ea"/>
                          <a:ea typeface="+mn-ea"/>
                        </a:rPr>
                        <a:t>Web</a:t>
                      </a:r>
                      <a:r>
                        <a:rPr lang="zh-CN" sz="1200" dirty="0">
                          <a:solidFill>
                            <a:schemeClr val="tx1"/>
                          </a:solidFill>
                          <a:effectLst/>
                          <a:latin typeface="+mn-ea"/>
                          <a:ea typeface="+mn-ea"/>
                        </a:rPr>
                        <a:t>性能分析系统及方法</a:t>
                      </a:r>
                    </a:p>
                  </a:txBody>
                  <a:tcPr marL="3119" marR="3119" marT="3119" marB="0" anchor="ctr">
                    <a:solidFill>
                      <a:srgbClr val="99CCFF"/>
                    </a:solidFill>
                  </a:tcPr>
                </a:tc>
              </a:tr>
              <a:tr h="281143">
                <a:tc>
                  <a:txBody>
                    <a:bodyPr/>
                    <a:lstStyle/>
                    <a:p>
                      <a:pPr marL="0" algn="ctr" defTabSz="914400" rtl="0" eaLnBrk="1" latinLnBrk="0" hangingPunct="1">
                        <a:spcAft>
                          <a:spcPts val="0"/>
                        </a:spcAft>
                      </a:pPr>
                      <a:r>
                        <a:rPr lang="zh-CN" sz="1200" b="1" kern="1200" dirty="0">
                          <a:solidFill>
                            <a:schemeClr val="tx1"/>
                          </a:solidFill>
                          <a:effectLst/>
                          <a:latin typeface="+mn-ea"/>
                          <a:ea typeface="+mn-ea"/>
                          <a:cs typeface="+mn-cs"/>
                        </a:rPr>
                        <a:t>分布式软件系统中服务器应用程序增量部署的结构及方法</a:t>
                      </a:r>
                    </a:p>
                  </a:txBody>
                  <a:tcPr marL="3119" marR="3119" marT="3119" marB="0" anchor="ctr">
                    <a:solidFill>
                      <a:srgbClr val="99CCFF"/>
                    </a:solidFill>
                  </a:tcPr>
                </a:tc>
              </a:tr>
              <a:tr h="281143">
                <a:tc>
                  <a:txBody>
                    <a:bodyPr/>
                    <a:lstStyle/>
                    <a:p>
                      <a:pPr algn="ctr">
                        <a:spcAft>
                          <a:spcPts val="0"/>
                        </a:spcAft>
                      </a:pPr>
                      <a:r>
                        <a:rPr lang="zh-CN" sz="1200" dirty="0">
                          <a:solidFill>
                            <a:schemeClr val="tx1"/>
                          </a:solidFill>
                          <a:effectLst/>
                          <a:latin typeface="+mn-ea"/>
                          <a:ea typeface="+mn-ea"/>
                        </a:rPr>
                        <a:t>计算机软件系统中实现安全审计与留痕的系统结构及方法</a:t>
                      </a:r>
                    </a:p>
                  </a:txBody>
                  <a:tcPr marL="3119" marR="3119" marT="3119" marB="0" anchor="ctr">
                    <a:solidFill>
                      <a:srgbClr val="99CCFF"/>
                    </a:solidFill>
                  </a:tcPr>
                </a:tc>
              </a:tr>
              <a:tr h="281143">
                <a:tc>
                  <a:txBody>
                    <a:bodyPr/>
                    <a:lstStyle/>
                    <a:p>
                      <a:pPr marL="0" algn="ctr" defTabSz="914400" rtl="0" eaLnBrk="1" latinLnBrk="0" hangingPunct="1">
                        <a:spcAft>
                          <a:spcPts val="0"/>
                        </a:spcAft>
                      </a:pPr>
                      <a:r>
                        <a:rPr lang="en-US" sz="1200" b="1" kern="1200" dirty="0">
                          <a:solidFill>
                            <a:srgbClr val="FF0000"/>
                          </a:solidFill>
                          <a:effectLst/>
                          <a:latin typeface="+mn-ea"/>
                          <a:ea typeface="+mn-ea"/>
                          <a:cs typeface="+mn-cs"/>
                        </a:rPr>
                        <a:t>SOA</a:t>
                      </a:r>
                      <a:r>
                        <a:rPr lang="zh-CN" sz="1200" b="1" kern="1200" dirty="0">
                          <a:solidFill>
                            <a:srgbClr val="FF0000"/>
                          </a:solidFill>
                          <a:effectLst/>
                          <a:latin typeface="+mn-ea"/>
                          <a:ea typeface="+mn-ea"/>
                          <a:cs typeface="+mn-cs"/>
                        </a:rPr>
                        <a:t>应用系统服务集成中实现数据转换的系统结构及其方法</a:t>
                      </a:r>
                    </a:p>
                  </a:txBody>
                  <a:tcPr marL="3119" marR="3119" marT="3119" marB="0" anchor="ctr">
                    <a:solidFill>
                      <a:srgbClr val="99CCFF"/>
                    </a:solidFill>
                  </a:tcPr>
                </a:tc>
              </a:tr>
              <a:tr h="281143">
                <a:tc>
                  <a:txBody>
                    <a:bodyPr/>
                    <a:lstStyle/>
                    <a:p>
                      <a:pPr marL="0" algn="ctr" defTabSz="914400" rtl="0" eaLnBrk="1" latinLnBrk="0" hangingPunct="1">
                        <a:spcAft>
                          <a:spcPts val="0"/>
                        </a:spcAft>
                      </a:pPr>
                      <a:r>
                        <a:rPr lang="zh-CN" sz="1200" b="1" kern="1200" dirty="0">
                          <a:solidFill>
                            <a:srgbClr val="FF0000"/>
                          </a:solidFill>
                          <a:effectLst/>
                          <a:latin typeface="+mn-ea"/>
                          <a:ea typeface="+mn-ea"/>
                          <a:cs typeface="+mn-cs"/>
                        </a:rPr>
                        <a:t>面向服务的架构应用系统中实现</a:t>
                      </a:r>
                      <a:r>
                        <a:rPr lang="en-US" sz="1200" b="1" kern="1200" dirty="0">
                          <a:solidFill>
                            <a:srgbClr val="FF0000"/>
                          </a:solidFill>
                          <a:effectLst/>
                          <a:latin typeface="+mn-ea"/>
                          <a:ea typeface="+mn-ea"/>
                          <a:cs typeface="+mn-cs"/>
                        </a:rPr>
                        <a:t>Web Service</a:t>
                      </a:r>
                      <a:r>
                        <a:rPr lang="zh-CN" sz="1200" b="1" kern="1200" dirty="0">
                          <a:solidFill>
                            <a:srgbClr val="FF0000"/>
                          </a:solidFill>
                          <a:effectLst/>
                          <a:latin typeface="+mn-ea"/>
                          <a:ea typeface="+mn-ea"/>
                          <a:cs typeface="+mn-cs"/>
                        </a:rPr>
                        <a:t>快速发布的方法</a:t>
                      </a:r>
                    </a:p>
                  </a:txBody>
                  <a:tcPr marL="3119" marR="3119" marT="3119" marB="0" anchor="ctr">
                    <a:solidFill>
                      <a:srgbClr val="99CCFF"/>
                    </a:solidFill>
                  </a:tcPr>
                </a:tc>
              </a:tr>
              <a:tr h="281143">
                <a:tc>
                  <a:txBody>
                    <a:bodyPr/>
                    <a:lstStyle/>
                    <a:p>
                      <a:pPr marL="0" algn="ctr" defTabSz="914400" rtl="0" eaLnBrk="1" latinLnBrk="0" hangingPunct="1">
                        <a:spcAft>
                          <a:spcPts val="0"/>
                        </a:spcAft>
                      </a:pPr>
                      <a:r>
                        <a:rPr lang="zh-CN" sz="1200" b="1" kern="1200" dirty="0">
                          <a:solidFill>
                            <a:srgbClr val="FF0000"/>
                          </a:solidFill>
                          <a:effectLst/>
                          <a:latin typeface="+mn-ea"/>
                          <a:ea typeface="+mn-ea"/>
                          <a:cs typeface="+mn-cs"/>
                        </a:rPr>
                        <a:t>实现支持多种流程运行的图形执行虚拟机系统及其方法</a:t>
                      </a:r>
                    </a:p>
                  </a:txBody>
                  <a:tcPr marL="3119" marR="3119" marT="3119" marB="0" anchor="ctr">
                    <a:solidFill>
                      <a:srgbClr val="99CCFF"/>
                    </a:solidFill>
                  </a:tcPr>
                </a:tc>
              </a:tr>
              <a:tr h="281143">
                <a:tc>
                  <a:txBody>
                    <a:bodyPr/>
                    <a:lstStyle/>
                    <a:p>
                      <a:pPr marL="0" algn="ctr" defTabSz="914400" rtl="0" eaLnBrk="1" latinLnBrk="0" hangingPunct="1">
                        <a:spcAft>
                          <a:spcPts val="0"/>
                        </a:spcAft>
                      </a:pPr>
                      <a:r>
                        <a:rPr lang="zh-CN" sz="1200" b="1" kern="1200" dirty="0">
                          <a:solidFill>
                            <a:srgbClr val="FF0000"/>
                          </a:solidFill>
                          <a:effectLst/>
                          <a:latin typeface="+mn-ea"/>
                          <a:ea typeface="+mn-ea"/>
                          <a:cs typeface="+mn-cs"/>
                        </a:rPr>
                        <a:t>基于</a:t>
                      </a:r>
                      <a:r>
                        <a:rPr lang="en-US" sz="1200" b="1" kern="1200" dirty="0">
                          <a:solidFill>
                            <a:srgbClr val="FF0000"/>
                          </a:solidFill>
                          <a:effectLst/>
                          <a:latin typeface="+mn-ea"/>
                          <a:ea typeface="+mn-ea"/>
                          <a:cs typeface="+mn-cs"/>
                        </a:rPr>
                        <a:t>Flex</a:t>
                      </a:r>
                      <a:r>
                        <a:rPr lang="zh-CN" sz="1200" b="1" kern="1200" dirty="0">
                          <a:solidFill>
                            <a:srgbClr val="FF0000"/>
                          </a:solidFill>
                          <a:effectLst/>
                          <a:latin typeface="+mn-ea"/>
                          <a:ea typeface="+mn-ea"/>
                          <a:cs typeface="+mn-cs"/>
                        </a:rPr>
                        <a:t>技术的</a:t>
                      </a:r>
                      <a:r>
                        <a:rPr lang="en-US" sz="1200" b="1" kern="1200" dirty="0">
                          <a:solidFill>
                            <a:srgbClr val="FF0000"/>
                          </a:solidFill>
                          <a:effectLst/>
                          <a:latin typeface="+mn-ea"/>
                          <a:ea typeface="+mn-ea"/>
                          <a:cs typeface="+mn-cs"/>
                        </a:rPr>
                        <a:t>Web</a:t>
                      </a:r>
                      <a:r>
                        <a:rPr lang="zh-CN" sz="1200" b="1" kern="1200" dirty="0">
                          <a:solidFill>
                            <a:srgbClr val="FF0000"/>
                          </a:solidFill>
                          <a:effectLst/>
                          <a:latin typeface="+mn-ea"/>
                          <a:ea typeface="+mn-ea"/>
                          <a:cs typeface="+mn-cs"/>
                        </a:rPr>
                        <a:t>端业务流程图形化编辑框架系统及方法</a:t>
                      </a:r>
                    </a:p>
                  </a:txBody>
                  <a:tcPr marL="3119" marR="3119" marT="3119" marB="0" anchor="ctr">
                    <a:solidFill>
                      <a:srgbClr val="99CCFF"/>
                    </a:solidFill>
                  </a:tcPr>
                </a:tc>
              </a:tr>
              <a:tr h="281143">
                <a:tc>
                  <a:txBody>
                    <a:bodyPr/>
                    <a:lstStyle/>
                    <a:p>
                      <a:pPr algn="ctr">
                        <a:spcAft>
                          <a:spcPts val="0"/>
                        </a:spcAft>
                      </a:pPr>
                      <a:r>
                        <a:rPr lang="en-US" sz="1200" b="1" dirty="0">
                          <a:solidFill>
                            <a:srgbClr val="FF0000"/>
                          </a:solidFill>
                          <a:effectLst/>
                          <a:latin typeface="+mn-ea"/>
                          <a:ea typeface="+mn-ea"/>
                        </a:rPr>
                        <a:t>BPM</a:t>
                      </a:r>
                      <a:r>
                        <a:rPr lang="zh-CN" sz="1200" b="1" dirty="0">
                          <a:solidFill>
                            <a:srgbClr val="FF0000"/>
                          </a:solidFill>
                          <a:effectLst/>
                          <a:latin typeface="+mn-ea"/>
                          <a:ea typeface="+mn-ea"/>
                        </a:rPr>
                        <a:t>系统中实现业务流程动态生成</a:t>
                      </a:r>
                      <a:r>
                        <a:rPr lang="en-US" sz="1200" b="1" dirty="0" err="1">
                          <a:solidFill>
                            <a:srgbClr val="FF0000"/>
                          </a:solidFill>
                          <a:effectLst/>
                          <a:latin typeface="+mn-ea"/>
                          <a:ea typeface="+mn-ea"/>
                        </a:rPr>
                        <a:t>WebService</a:t>
                      </a:r>
                      <a:r>
                        <a:rPr lang="zh-CN" sz="1200" b="1" dirty="0">
                          <a:solidFill>
                            <a:srgbClr val="FF0000"/>
                          </a:solidFill>
                          <a:effectLst/>
                          <a:latin typeface="+mn-ea"/>
                          <a:ea typeface="+mn-ea"/>
                        </a:rPr>
                        <a:t>的方法</a:t>
                      </a:r>
                    </a:p>
                  </a:txBody>
                  <a:tcPr marL="3119" marR="3119" marT="3119" marB="0" anchor="ctr">
                    <a:solidFill>
                      <a:srgbClr val="99CCFF"/>
                    </a:solidFill>
                  </a:tcPr>
                </a:tc>
              </a:tr>
              <a:tr h="281143">
                <a:tc>
                  <a:txBody>
                    <a:bodyPr/>
                    <a:lstStyle/>
                    <a:p>
                      <a:pPr algn="ctr">
                        <a:spcAft>
                          <a:spcPts val="0"/>
                        </a:spcAft>
                      </a:pPr>
                      <a:r>
                        <a:rPr lang="zh-CN" sz="1200" dirty="0">
                          <a:solidFill>
                            <a:schemeClr val="tx1"/>
                          </a:solidFill>
                          <a:effectLst/>
                          <a:latin typeface="+mn-ea"/>
                          <a:ea typeface="+mn-ea"/>
                        </a:rPr>
                        <a:t>金融交易处理系统中的图形化报文处理与测试系统及方法</a:t>
                      </a:r>
                    </a:p>
                  </a:txBody>
                  <a:tcPr marL="3119" marR="3119" marT="3119" marB="0" anchor="ctr">
                    <a:solidFill>
                      <a:srgbClr val="99CCFF"/>
                    </a:solidFill>
                  </a:tcPr>
                </a:tc>
              </a:tr>
              <a:tr h="281143">
                <a:tc>
                  <a:txBody>
                    <a:bodyPr/>
                    <a:lstStyle/>
                    <a:p>
                      <a:pPr marL="0" algn="ctr" defTabSz="914400" rtl="0" eaLnBrk="1" latinLnBrk="0" hangingPunct="1">
                        <a:spcAft>
                          <a:spcPts val="0"/>
                        </a:spcAft>
                      </a:pPr>
                      <a:r>
                        <a:rPr lang="zh-CN" sz="1200" b="1" kern="1200" dirty="0">
                          <a:solidFill>
                            <a:schemeClr val="tx1"/>
                          </a:solidFill>
                          <a:effectLst/>
                          <a:latin typeface="+mn-ea"/>
                          <a:ea typeface="+mn-ea"/>
                          <a:cs typeface="+mn-cs"/>
                        </a:rPr>
                        <a:t>企业分布式应用间实现非阻塞方式相互调用的系统及</a:t>
                      </a:r>
                      <a:r>
                        <a:rPr lang="zh-CN" sz="1200" b="1" kern="1200" dirty="0" smtClean="0">
                          <a:solidFill>
                            <a:schemeClr val="tx1"/>
                          </a:solidFill>
                          <a:effectLst/>
                          <a:latin typeface="+mn-ea"/>
                          <a:ea typeface="+mn-ea"/>
                          <a:cs typeface="+mn-cs"/>
                        </a:rPr>
                        <a:t>方法</a:t>
                      </a:r>
                      <a:endParaRPr lang="zh-CN" sz="1200" b="1" kern="1200" dirty="0">
                        <a:solidFill>
                          <a:schemeClr val="tx1"/>
                        </a:solidFill>
                        <a:effectLst/>
                        <a:latin typeface="+mn-ea"/>
                        <a:ea typeface="+mn-ea"/>
                        <a:cs typeface="+mn-cs"/>
                      </a:endParaRPr>
                    </a:p>
                  </a:txBody>
                  <a:tcPr marL="3119" marR="3119" marT="3119" marB="0" anchor="ctr">
                    <a:solidFill>
                      <a:srgbClr val="99CCFF"/>
                    </a:solidFill>
                  </a:tcPr>
                </a:tc>
              </a:tr>
              <a:tr h="281143">
                <a:tc>
                  <a:txBody>
                    <a:bodyPr/>
                    <a:lstStyle/>
                    <a:p>
                      <a:pPr algn="ctr">
                        <a:spcAft>
                          <a:spcPts val="0"/>
                        </a:spcAft>
                      </a:pPr>
                      <a:r>
                        <a:rPr lang="zh-CN" sz="1200" b="1" dirty="0">
                          <a:solidFill>
                            <a:schemeClr val="tx1"/>
                          </a:solidFill>
                          <a:effectLst/>
                          <a:latin typeface="+mn-ea"/>
                          <a:ea typeface="+mn-ea"/>
                        </a:rPr>
                        <a:t>基于云计算平台的软件版权控制系统及其方法</a:t>
                      </a:r>
                    </a:p>
                  </a:txBody>
                  <a:tcPr marL="3119" marR="3119" marT="3119" marB="0" anchor="ctr">
                    <a:solidFill>
                      <a:srgbClr val="99CCFF"/>
                    </a:solidFill>
                  </a:tcPr>
                </a:tc>
              </a:tr>
              <a:tr h="281143">
                <a:tc>
                  <a:txBody>
                    <a:bodyPr/>
                    <a:lstStyle/>
                    <a:p>
                      <a:pPr marL="0" algn="ctr" defTabSz="914400" rtl="0" eaLnBrk="1" latinLnBrk="0" hangingPunct="1">
                        <a:spcAft>
                          <a:spcPts val="0"/>
                        </a:spcAft>
                      </a:pPr>
                      <a:r>
                        <a:rPr lang="zh-CN" sz="1200" b="1" kern="1200" dirty="0">
                          <a:solidFill>
                            <a:schemeClr val="tx1"/>
                          </a:solidFill>
                          <a:effectLst/>
                          <a:latin typeface="+mn-ea"/>
                          <a:ea typeface="+mn-ea"/>
                          <a:cs typeface="+mn-cs"/>
                        </a:rPr>
                        <a:t>企业分布式应用系统中实现资源加载以及资源热更新的方法</a:t>
                      </a:r>
                    </a:p>
                  </a:txBody>
                  <a:tcPr marL="3119" marR="3119" marT="3119" marB="0" anchor="ctr">
                    <a:solidFill>
                      <a:srgbClr val="99CCFF"/>
                    </a:solidFill>
                  </a:tcPr>
                </a:tc>
              </a:tr>
            </a:tbl>
          </a:graphicData>
        </a:graphic>
      </p:graphicFrame>
      <p:pic>
        <p:nvPicPr>
          <p:cNvPr id="5" name="Picture 19" descr="75391_lr_srgb_s_gl-a"/>
          <p:cNvPicPr>
            <a:picLocks noChangeAspect="1" noChangeArrowheads="1"/>
          </p:cNvPicPr>
          <p:nvPr/>
        </p:nvPicPr>
        <p:blipFill>
          <a:blip r:embed="rId2" cstate="print"/>
          <a:srcRect/>
          <a:stretch>
            <a:fillRect/>
          </a:stretch>
        </p:blipFill>
        <p:spPr bwMode="auto">
          <a:xfrm>
            <a:off x="6400800" y="990603"/>
            <a:ext cx="2458254" cy="5524500"/>
          </a:xfrm>
          <a:prstGeom prst="rect">
            <a:avLst/>
          </a:prstGeom>
          <a:noFill/>
          <a:ln w="9525">
            <a:noFill/>
            <a:miter lim="800000"/>
            <a:headEnd/>
            <a:tailEnd/>
          </a:ln>
        </p:spPr>
      </p:pic>
    </p:spTree>
    <p:extLst>
      <p:ext uri="{BB962C8B-B14F-4D97-AF65-F5344CB8AC3E}">
        <p14:creationId xmlns:p14="http://schemas.microsoft.com/office/powerpoint/2010/main" xmlns="" val="18901271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CMM5</a:t>
            </a:r>
            <a:r>
              <a:rPr lang="zh-CN" altLang="en-US" dirty="0" smtClean="0"/>
              <a:t>认证</a:t>
            </a:r>
            <a:endParaRPr lang="zh-CN" altLang="en-US" dirty="0"/>
          </a:p>
        </p:txBody>
      </p:sp>
      <p:sp>
        <p:nvSpPr>
          <p:cNvPr id="3" name="灯片编号占位符 2"/>
          <p:cNvSpPr>
            <a:spLocks noGrp="1"/>
          </p:cNvSpPr>
          <p:nvPr>
            <p:ph type="sldNum" sz="quarter" idx="4"/>
          </p:nvPr>
        </p:nvSpPr>
        <p:spPr/>
        <p:txBody>
          <a:bodyPr/>
          <a:lstStyle/>
          <a:p>
            <a:fld id="{6ADA428C-E881-4D3D-8851-5C8254E5F61C}" type="slidenum">
              <a:rPr lang="en-US" altLang="zh-CN" smtClean="0"/>
              <a:pPr/>
              <a:t>11</a:t>
            </a:fld>
            <a:endParaRPr lang="en-US" altLang="zh-CN" dirty="0"/>
          </a:p>
        </p:txBody>
      </p:sp>
      <p:pic>
        <p:nvPicPr>
          <p:cNvPr id="5" name="图片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2003" y="1371600"/>
            <a:ext cx="7010400" cy="4169428"/>
          </a:xfrm>
          <a:prstGeom prst="rect">
            <a:avLst/>
          </a:prstGeom>
        </p:spPr>
      </p:pic>
      <p:sp>
        <p:nvSpPr>
          <p:cNvPr id="6" name="矩形 5"/>
          <p:cNvSpPr/>
          <p:nvPr/>
        </p:nvSpPr>
        <p:spPr>
          <a:xfrm>
            <a:off x="376052" y="5943600"/>
            <a:ext cx="8247412" cy="369285"/>
          </a:xfrm>
          <a:prstGeom prst="rect">
            <a:avLst/>
          </a:prstGeom>
        </p:spPr>
        <p:txBody>
          <a:bodyPr wrap="square" lIns="91395" tIns="45697" rIns="91395" bIns="45697">
            <a:spAutoFit/>
          </a:bodyPr>
          <a:lstStyle/>
          <a:p>
            <a:r>
              <a:rPr lang="zh-CN" altLang="en-US" b="1" dirty="0">
                <a:latin typeface="+mn-lt"/>
              </a:rPr>
              <a:t>详细的信息可</a:t>
            </a:r>
            <a:r>
              <a:rPr lang="zh-CN" altLang="en-US" b="1" dirty="0" smtClean="0">
                <a:latin typeface="+mn-lt"/>
              </a:rPr>
              <a:t>访问</a:t>
            </a:r>
            <a:r>
              <a:rPr lang="en-US" altLang="zh-CN" dirty="0" smtClean="0">
                <a:solidFill>
                  <a:srgbClr val="0000CC"/>
                </a:solidFill>
                <a:latin typeface="+mn-lt"/>
              </a:rPr>
              <a:t>https</a:t>
            </a:r>
            <a:r>
              <a:rPr lang="en-US" altLang="zh-CN" dirty="0">
                <a:solidFill>
                  <a:srgbClr val="0000CC"/>
                </a:solidFill>
                <a:latin typeface="+mn-lt"/>
              </a:rPr>
              <a:t>://sas.sei.cmu.edu/pars/pars_detail.aspx?a=18334 </a:t>
            </a:r>
            <a:endParaRPr lang="zh-CN" altLang="en-US" dirty="0">
              <a:solidFill>
                <a:srgbClr val="0000CC"/>
              </a:solidFill>
              <a:latin typeface="+mn-lt"/>
            </a:endParaRPr>
          </a:p>
        </p:txBody>
      </p:sp>
    </p:spTree>
    <p:extLst>
      <p:ext uri="{BB962C8B-B14F-4D97-AF65-F5344CB8AC3E}">
        <p14:creationId xmlns:p14="http://schemas.microsoft.com/office/powerpoint/2010/main" xmlns="" val="22539758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中国</a:t>
            </a:r>
            <a:r>
              <a:rPr lang="en-US" altLang="zh-CN" dirty="0" smtClean="0"/>
              <a:t>SOA</a:t>
            </a:r>
            <a:r>
              <a:rPr lang="zh-CN" altLang="en-US" dirty="0" smtClean="0"/>
              <a:t>及软件平台化的实践者与探索者</a:t>
            </a:r>
            <a:endParaRPr lang="zh-CN" altLang="en-US" dirty="0"/>
          </a:p>
        </p:txBody>
      </p:sp>
      <p:sp>
        <p:nvSpPr>
          <p:cNvPr id="3" name="灯片编号占位符 2"/>
          <p:cNvSpPr>
            <a:spLocks noGrp="1"/>
          </p:cNvSpPr>
          <p:nvPr>
            <p:ph type="sldNum" sz="quarter" idx="4"/>
          </p:nvPr>
        </p:nvSpPr>
        <p:spPr/>
        <p:txBody>
          <a:bodyPr/>
          <a:lstStyle/>
          <a:p>
            <a:fld id="{6ADA428C-E881-4D3D-8851-5C8254E5F61C}" type="slidenum">
              <a:rPr lang="en-US" altLang="zh-CN" smtClean="0"/>
              <a:pPr/>
              <a:t>12</a:t>
            </a:fld>
            <a:endParaRPr lang="en-US" altLang="zh-CN" dirty="0"/>
          </a:p>
        </p:txBody>
      </p:sp>
      <p:pic>
        <p:nvPicPr>
          <p:cNvPr id="4" name="图片 3" descr="20090518pingtai.jpg"/>
          <p:cNvPicPr>
            <a:picLocks noChangeAspect="1"/>
          </p:cNvPicPr>
          <p:nvPr/>
        </p:nvPicPr>
        <p:blipFill>
          <a:blip r:embed="rId2"/>
          <a:srcRect l="7200" t="5714"/>
          <a:stretch>
            <a:fillRect/>
          </a:stretch>
        </p:blipFill>
        <p:spPr>
          <a:xfrm>
            <a:off x="457205" y="3810003"/>
            <a:ext cx="1964267" cy="2514600"/>
          </a:xfrm>
          <a:prstGeom prst="rect">
            <a:avLst/>
          </a:prstGeom>
        </p:spPr>
      </p:pic>
      <p:pic>
        <p:nvPicPr>
          <p:cNvPr id="5" name="图片 4" descr="cover20091201.jpg"/>
          <p:cNvPicPr>
            <a:picLocks noChangeAspect="1"/>
          </p:cNvPicPr>
          <p:nvPr/>
        </p:nvPicPr>
        <p:blipFill>
          <a:blip r:embed="rId3" cstate="print"/>
          <a:stretch>
            <a:fillRect/>
          </a:stretch>
        </p:blipFill>
        <p:spPr>
          <a:xfrm>
            <a:off x="6781800" y="1219205"/>
            <a:ext cx="2013712" cy="2506695"/>
          </a:xfrm>
          <a:prstGeom prst="rect">
            <a:avLst/>
          </a:prstGeom>
        </p:spPr>
      </p:pic>
      <p:pic>
        <p:nvPicPr>
          <p:cNvPr id="6" name="图片 5" descr="component.jpg"/>
          <p:cNvPicPr>
            <a:picLocks noChangeAspect="1"/>
          </p:cNvPicPr>
          <p:nvPr/>
        </p:nvPicPr>
        <p:blipFill>
          <a:blip r:embed="rId4"/>
          <a:stretch>
            <a:fillRect/>
          </a:stretch>
        </p:blipFill>
        <p:spPr>
          <a:xfrm>
            <a:off x="4800600" y="1219204"/>
            <a:ext cx="1852341" cy="2438400"/>
          </a:xfrm>
          <a:prstGeom prst="rect">
            <a:avLst/>
          </a:prstGeom>
        </p:spPr>
      </p:pic>
      <p:pic>
        <p:nvPicPr>
          <p:cNvPr id="7" name="Picture 2" descr="D:\2011\SOA中国论坛2011年会\CIO访谈调研210x285_封面.jpg"/>
          <p:cNvPicPr>
            <a:picLocks noChangeAspect="1" noChangeArrowheads="1"/>
          </p:cNvPicPr>
          <p:nvPr/>
        </p:nvPicPr>
        <p:blipFill>
          <a:blip r:embed="rId5" cstate="print"/>
          <a:srcRect/>
          <a:stretch>
            <a:fillRect/>
          </a:stretch>
        </p:blipFill>
        <p:spPr bwMode="auto">
          <a:xfrm>
            <a:off x="6934200" y="3962403"/>
            <a:ext cx="1628202" cy="2209800"/>
          </a:xfrm>
          <a:prstGeom prst="rect">
            <a:avLst/>
          </a:prstGeom>
          <a:noFill/>
          <a:ln w="6350">
            <a:solidFill>
              <a:schemeClr val="tx1"/>
            </a:solidFill>
          </a:ln>
        </p:spPr>
      </p:pic>
      <p:pic>
        <p:nvPicPr>
          <p:cNvPr id="8" name="Picture 3" descr="D:\工具_出版物与专栏文章\softwarechina.jpg"/>
          <p:cNvPicPr>
            <a:picLocks noChangeAspect="1" noChangeArrowheads="1"/>
          </p:cNvPicPr>
          <p:nvPr/>
        </p:nvPicPr>
        <p:blipFill>
          <a:blip r:embed="rId6"/>
          <a:srcRect/>
          <a:stretch>
            <a:fillRect/>
          </a:stretch>
        </p:blipFill>
        <p:spPr bwMode="auto">
          <a:xfrm>
            <a:off x="2667000" y="1219201"/>
            <a:ext cx="1981200" cy="2456769"/>
          </a:xfrm>
          <a:prstGeom prst="rect">
            <a:avLst/>
          </a:prstGeom>
          <a:noFill/>
        </p:spPr>
      </p:pic>
      <p:pic>
        <p:nvPicPr>
          <p:cNvPr id="9" name="Picture 4" descr="D:\工具_出版物与专栏文章\《软件的涅磐》\图像 3.jpg"/>
          <p:cNvPicPr>
            <a:picLocks noChangeAspect="1" noChangeArrowheads="1"/>
          </p:cNvPicPr>
          <p:nvPr/>
        </p:nvPicPr>
        <p:blipFill>
          <a:blip r:embed="rId7"/>
          <a:srcRect/>
          <a:stretch>
            <a:fillRect/>
          </a:stretch>
        </p:blipFill>
        <p:spPr bwMode="auto">
          <a:xfrm>
            <a:off x="381003" y="1143000"/>
            <a:ext cx="2116667" cy="2597150"/>
          </a:xfrm>
          <a:prstGeom prst="rect">
            <a:avLst/>
          </a:prstGeom>
          <a:noFill/>
        </p:spPr>
      </p:pic>
      <p:sp>
        <p:nvSpPr>
          <p:cNvPr id="10" name="矩形 9"/>
          <p:cNvSpPr/>
          <p:nvPr/>
        </p:nvSpPr>
        <p:spPr bwMode="auto">
          <a:xfrm>
            <a:off x="2819403" y="3962403"/>
            <a:ext cx="1600200" cy="213360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395" tIns="45697" rIns="91395" bIns="45697" numCol="1" rtlCol="0" anchor="ctr" anchorCtr="0" compatLnSpc="1">
            <a:prstTxWarp prst="textNoShape">
              <a:avLst/>
            </a:prstTxWarp>
          </a:bodyPr>
          <a:lstStyle/>
          <a:p>
            <a:pPr algn="ctr" defTabSz="913943"/>
            <a:r>
              <a:rPr lang="en-US" altLang="zh-CN" b="1" baseline="-25000" dirty="0" smtClean="0">
                <a:latin typeface="+mn-ea"/>
                <a:ea typeface="+mn-ea"/>
              </a:rPr>
              <a:t>SOA</a:t>
            </a:r>
            <a:r>
              <a:rPr lang="zh-CN" altLang="en-US" b="1" baseline="-25000" dirty="0" smtClean="0">
                <a:latin typeface="+mn-ea"/>
                <a:ea typeface="+mn-ea"/>
              </a:rPr>
              <a:t>中国路线图</a:t>
            </a:r>
            <a:endParaRPr lang="en-US" altLang="zh-CN" b="1" baseline="-25000" dirty="0" smtClean="0">
              <a:latin typeface="+mn-ea"/>
              <a:ea typeface="+mn-ea"/>
            </a:endParaRPr>
          </a:p>
          <a:p>
            <a:pPr algn="ctr" defTabSz="913943"/>
            <a:endParaRPr lang="en-US" altLang="zh-CN" b="1" baseline="-25000" dirty="0" smtClean="0">
              <a:latin typeface="+mn-ea"/>
              <a:ea typeface="+mn-ea"/>
            </a:endParaRPr>
          </a:p>
          <a:p>
            <a:pPr algn="ctr" defTabSz="913943"/>
            <a:r>
              <a:rPr lang="en-US" altLang="zh-CN" b="1" baseline="-25000" dirty="0" smtClean="0">
                <a:latin typeface="+mn-ea"/>
                <a:ea typeface="+mn-ea"/>
              </a:rPr>
              <a:t>IDC</a:t>
            </a:r>
            <a:endParaRPr lang="zh-CN" altLang="en-US" b="1" baseline="-25000" dirty="0" smtClean="0">
              <a:latin typeface="+mn-ea"/>
              <a:ea typeface="+mn-ea"/>
            </a:endParaRPr>
          </a:p>
        </p:txBody>
      </p:sp>
      <p:sp>
        <p:nvSpPr>
          <p:cNvPr id="11" name="矩形 10"/>
          <p:cNvSpPr/>
          <p:nvPr/>
        </p:nvSpPr>
        <p:spPr bwMode="auto">
          <a:xfrm>
            <a:off x="4953000" y="3962403"/>
            <a:ext cx="1600200" cy="213360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395" tIns="45697" rIns="91395" bIns="45697" numCol="1" rtlCol="0" anchor="ctr" anchorCtr="0" compatLnSpc="1">
            <a:prstTxWarp prst="textNoShape">
              <a:avLst/>
            </a:prstTxWarp>
          </a:bodyPr>
          <a:lstStyle/>
          <a:p>
            <a:pPr algn="ctr" defTabSz="913943"/>
            <a:r>
              <a:rPr lang="zh-CN" altLang="en-US" b="1" baseline="-25000" dirty="0" smtClean="0">
                <a:latin typeface="+mn-ea"/>
                <a:ea typeface="+mn-ea"/>
              </a:rPr>
              <a:t>软件商成长路线图</a:t>
            </a:r>
            <a:endParaRPr lang="en-US" altLang="zh-CN" b="1" baseline="-25000" dirty="0" smtClean="0">
              <a:latin typeface="+mn-ea"/>
              <a:ea typeface="+mn-ea"/>
            </a:endParaRPr>
          </a:p>
          <a:p>
            <a:pPr algn="ctr" defTabSz="913943"/>
            <a:endParaRPr lang="en-US" altLang="zh-CN" b="1" baseline="-25000" dirty="0" smtClean="0">
              <a:latin typeface="+mn-ea"/>
              <a:ea typeface="+mn-ea"/>
            </a:endParaRPr>
          </a:p>
          <a:p>
            <a:pPr algn="ctr" defTabSz="913943"/>
            <a:r>
              <a:rPr lang="en-US" altLang="zh-CN" b="1" baseline="-25000" dirty="0" smtClean="0">
                <a:latin typeface="+mn-ea"/>
                <a:ea typeface="+mn-ea"/>
              </a:rPr>
              <a:t>IDC</a:t>
            </a:r>
            <a:endParaRPr lang="zh-CN" altLang="en-US" b="1" baseline="-25000" dirty="0" smtClean="0">
              <a:latin typeface="+mn-ea"/>
              <a:ea typeface="+mn-ea"/>
            </a:endParaRPr>
          </a:p>
        </p:txBody>
      </p:sp>
    </p:spTree>
    <p:extLst>
      <p:ext uri="{BB962C8B-B14F-4D97-AF65-F5344CB8AC3E}">
        <p14:creationId xmlns:p14="http://schemas.microsoft.com/office/powerpoint/2010/main" xmlns="" val="18612425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普</a:t>
            </a:r>
            <a:r>
              <a:rPr lang="zh-CN" altLang="en-US" dirty="0" smtClean="0"/>
              <a:t>元参与的国家云计算示范工程项目</a:t>
            </a:r>
            <a:endParaRPr lang="zh-CN" altLang="en-US" dirty="0"/>
          </a:p>
        </p:txBody>
      </p:sp>
      <p:sp>
        <p:nvSpPr>
          <p:cNvPr id="3" name="灯片编号占位符 2"/>
          <p:cNvSpPr>
            <a:spLocks noGrp="1"/>
          </p:cNvSpPr>
          <p:nvPr>
            <p:ph type="sldNum" sz="quarter" idx="4"/>
          </p:nvPr>
        </p:nvSpPr>
        <p:spPr/>
        <p:txBody>
          <a:bodyPr/>
          <a:lstStyle/>
          <a:p>
            <a:fld id="{6ADA428C-E881-4D3D-8851-5C8254E5F61C}" type="slidenum">
              <a:rPr lang="en-US" altLang="zh-CN" smtClean="0"/>
              <a:pPr/>
              <a:t>13</a:t>
            </a:fld>
            <a:endParaRPr lang="en-US" altLang="zh-CN" dirty="0"/>
          </a:p>
        </p:txBody>
      </p:sp>
      <p:pic>
        <p:nvPicPr>
          <p:cNvPr id="5" name="图片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7509" y="908720"/>
            <a:ext cx="5976959" cy="4104456"/>
          </a:xfrm>
          <a:prstGeom prst="rect">
            <a:avLst/>
          </a:prstGeom>
        </p:spPr>
      </p:pic>
      <p:pic>
        <p:nvPicPr>
          <p:cNvPr id="4" name="内容占位符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38400" y="4418262"/>
            <a:ext cx="6336704" cy="2439741"/>
          </a:xfrm>
          <a:prstGeom prst="rect">
            <a:avLst/>
          </a:prstGeom>
        </p:spPr>
      </p:pic>
    </p:spTree>
    <p:extLst>
      <p:ext uri="{BB962C8B-B14F-4D97-AF65-F5344CB8AC3E}">
        <p14:creationId xmlns:p14="http://schemas.microsoft.com/office/powerpoint/2010/main" xmlns="" val="37832182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ea"/>
              </a:rPr>
              <a:t>普</a:t>
            </a:r>
            <a:r>
              <a:rPr lang="zh-CN" altLang="en-US" dirty="0">
                <a:latin typeface="+mn-ea"/>
              </a:rPr>
              <a:t>元</a:t>
            </a:r>
            <a:r>
              <a:rPr lang="zh-CN" altLang="en-US" dirty="0" smtClean="0">
                <a:latin typeface="+mn-ea"/>
              </a:rPr>
              <a:t>帮助多行业大中型</a:t>
            </a:r>
            <a:r>
              <a:rPr lang="zh-CN" altLang="en-US" dirty="0">
                <a:latin typeface="+mn-ea"/>
              </a:rPr>
              <a:t>客户成功</a:t>
            </a:r>
            <a:endParaRPr lang="zh-CN" altLang="en-US" dirty="0"/>
          </a:p>
        </p:txBody>
      </p:sp>
      <p:sp>
        <p:nvSpPr>
          <p:cNvPr id="3" name="灯片编号占位符 2"/>
          <p:cNvSpPr>
            <a:spLocks noGrp="1"/>
          </p:cNvSpPr>
          <p:nvPr>
            <p:ph type="sldNum" sz="quarter" idx="4"/>
          </p:nvPr>
        </p:nvSpPr>
        <p:spPr/>
        <p:txBody>
          <a:bodyPr/>
          <a:lstStyle/>
          <a:p>
            <a:fld id="{6ADA428C-E881-4D3D-8851-5C8254E5F61C}" type="slidenum">
              <a:rPr lang="en-US" altLang="zh-CN" smtClean="0"/>
              <a:pPr/>
              <a:t>14</a:t>
            </a:fld>
            <a:endParaRPr lang="en-US" altLang="zh-CN" dirty="0"/>
          </a:p>
        </p:txBody>
      </p:sp>
      <p:pic>
        <p:nvPicPr>
          <p:cNvPr id="4" name="图片 3" descr="002.jpg"/>
          <p:cNvPicPr>
            <a:picLocks noChangeAspect="1"/>
          </p:cNvPicPr>
          <p:nvPr/>
        </p:nvPicPr>
        <p:blipFill>
          <a:blip r:embed="rId2"/>
          <a:stretch>
            <a:fillRect/>
          </a:stretch>
        </p:blipFill>
        <p:spPr>
          <a:xfrm>
            <a:off x="457200" y="1066800"/>
            <a:ext cx="1397000" cy="1047750"/>
          </a:xfrm>
          <a:prstGeom prst="rect">
            <a:avLst/>
          </a:prstGeom>
        </p:spPr>
      </p:pic>
      <p:pic>
        <p:nvPicPr>
          <p:cNvPr id="5" name="图片 4" descr="003.jpg"/>
          <p:cNvPicPr>
            <a:picLocks noChangeAspect="1"/>
          </p:cNvPicPr>
          <p:nvPr/>
        </p:nvPicPr>
        <p:blipFill>
          <a:blip r:embed="rId3"/>
          <a:stretch>
            <a:fillRect/>
          </a:stretch>
        </p:blipFill>
        <p:spPr>
          <a:xfrm>
            <a:off x="2209802" y="1066800"/>
            <a:ext cx="1397000" cy="1047750"/>
          </a:xfrm>
          <a:prstGeom prst="rect">
            <a:avLst/>
          </a:prstGeom>
        </p:spPr>
      </p:pic>
      <p:pic>
        <p:nvPicPr>
          <p:cNvPr id="6" name="图片 5" descr="005.jpg"/>
          <p:cNvPicPr>
            <a:picLocks noChangeAspect="1"/>
          </p:cNvPicPr>
          <p:nvPr/>
        </p:nvPicPr>
        <p:blipFill>
          <a:blip r:embed="rId4"/>
          <a:stretch>
            <a:fillRect/>
          </a:stretch>
        </p:blipFill>
        <p:spPr>
          <a:xfrm>
            <a:off x="3962400" y="1066800"/>
            <a:ext cx="1397000" cy="1047750"/>
          </a:xfrm>
          <a:prstGeom prst="rect">
            <a:avLst/>
          </a:prstGeom>
        </p:spPr>
      </p:pic>
      <p:pic>
        <p:nvPicPr>
          <p:cNvPr id="7" name="图片 6" descr="006.jpg"/>
          <p:cNvPicPr>
            <a:picLocks noChangeAspect="1"/>
          </p:cNvPicPr>
          <p:nvPr/>
        </p:nvPicPr>
        <p:blipFill>
          <a:blip r:embed="rId5"/>
          <a:stretch>
            <a:fillRect/>
          </a:stretch>
        </p:blipFill>
        <p:spPr>
          <a:xfrm>
            <a:off x="7391403" y="1066800"/>
            <a:ext cx="1397000" cy="1047750"/>
          </a:xfrm>
          <a:prstGeom prst="rect">
            <a:avLst/>
          </a:prstGeom>
        </p:spPr>
      </p:pic>
      <p:sp>
        <p:nvSpPr>
          <p:cNvPr id="8" name="TextBox 7"/>
          <p:cNvSpPr txBox="1"/>
          <p:nvPr/>
        </p:nvSpPr>
        <p:spPr>
          <a:xfrm>
            <a:off x="762002" y="2209802"/>
            <a:ext cx="646240" cy="369285"/>
          </a:xfrm>
          <a:prstGeom prst="rect">
            <a:avLst/>
          </a:prstGeom>
          <a:noFill/>
        </p:spPr>
        <p:txBody>
          <a:bodyPr wrap="none" lIns="91395" tIns="45697" rIns="91395" bIns="45697" rtlCol="0">
            <a:spAutoFit/>
          </a:bodyPr>
          <a:lstStyle/>
          <a:p>
            <a:r>
              <a:rPr lang="zh-CN" altLang="en-US" b="1" dirty="0" smtClean="0">
                <a:latin typeface="微软雅黑" pitchFamily="34" charset="-122"/>
                <a:ea typeface="微软雅黑" pitchFamily="34" charset="-122"/>
              </a:rPr>
              <a:t>金融</a:t>
            </a:r>
            <a:endParaRPr lang="zh-CN" altLang="en-US" b="1" dirty="0">
              <a:latin typeface="微软雅黑" pitchFamily="34" charset="-122"/>
              <a:ea typeface="微软雅黑" pitchFamily="34" charset="-122"/>
            </a:endParaRPr>
          </a:p>
        </p:txBody>
      </p:sp>
      <p:sp>
        <p:nvSpPr>
          <p:cNvPr id="9" name="TextBox 8"/>
          <p:cNvSpPr txBox="1"/>
          <p:nvPr/>
        </p:nvSpPr>
        <p:spPr>
          <a:xfrm>
            <a:off x="2585136" y="2209802"/>
            <a:ext cx="646240" cy="369285"/>
          </a:xfrm>
          <a:prstGeom prst="rect">
            <a:avLst/>
          </a:prstGeom>
          <a:noFill/>
        </p:spPr>
        <p:txBody>
          <a:bodyPr wrap="none" lIns="91395" tIns="45697" rIns="91395" bIns="45697" rtlCol="0">
            <a:spAutoFit/>
          </a:bodyPr>
          <a:lstStyle/>
          <a:p>
            <a:r>
              <a:rPr lang="zh-CN" altLang="en-US" b="1" dirty="0" smtClean="0">
                <a:latin typeface="微软雅黑" pitchFamily="34" charset="-122"/>
                <a:ea typeface="微软雅黑" pitchFamily="34" charset="-122"/>
              </a:rPr>
              <a:t>电信</a:t>
            </a:r>
            <a:endParaRPr lang="zh-CN" altLang="en-US" b="1" dirty="0">
              <a:latin typeface="微软雅黑" pitchFamily="34" charset="-122"/>
              <a:ea typeface="微软雅黑" pitchFamily="34" charset="-122"/>
            </a:endParaRPr>
          </a:p>
        </p:txBody>
      </p:sp>
      <p:sp>
        <p:nvSpPr>
          <p:cNvPr id="10" name="TextBox 9"/>
          <p:cNvSpPr txBox="1"/>
          <p:nvPr/>
        </p:nvSpPr>
        <p:spPr>
          <a:xfrm>
            <a:off x="4114804" y="2209802"/>
            <a:ext cx="1107905" cy="369285"/>
          </a:xfrm>
          <a:prstGeom prst="rect">
            <a:avLst/>
          </a:prstGeom>
          <a:noFill/>
        </p:spPr>
        <p:txBody>
          <a:bodyPr wrap="none" lIns="91395" tIns="45697" rIns="91395" bIns="45697" rtlCol="0">
            <a:spAutoFit/>
          </a:bodyPr>
          <a:lstStyle/>
          <a:p>
            <a:r>
              <a:rPr lang="zh-CN" altLang="en-US" b="1" dirty="0" smtClean="0">
                <a:latin typeface="微软雅黑" pitchFamily="34" charset="-122"/>
                <a:ea typeface="微软雅黑" pitchFamily="34" charset="-122"/>
              </a:rPr>
              <a:t>能源公用</a:t>
            </a:r>
            <a:endParaRPr lang="zh-CN" altLang="en-US" b="1" dirty="0">
              <a:latin typeface="微软雅黑" pitchFamily="34" charset="-122"/>
              <a:ea typeface="微软雅黑" pitchFamily="34" charset="-122"/>
            </a:endParaRPr>
          </a:p>
        </p:txBody>
      </p:sp>
      <p:pic>
        <p:nvPicPr>
          <p:cNvPr id="11" name="图片 10" descr="007.jpg"/>
          <p:cNvPicPr>
            <a:picLocks noChangeAspect="1"/>
          </p:cNvPicPr>
          <p:nvPr/>
        </p:nvPicPr>
        <p:blipFill>
          <a:blip r:embed="rId6"/>
          <a:stretch>
            <a:fillRect/>
          </a:stretch>
        </p:blipFill>
        <p:spPr>
          <a:xfrm>
            <a:off x="5638800" y="1066800"/>
            <a:ext cx="1371600" cy="1085850"/>
          </a:xfrm>
          <a:prstGeom prst="rect">
            <a:avLst/>
          </a:prstGeom>
        </p:spPr>
      </p:pic>
      <p:sp>
        <p:nvSpPr>
          <p:cNvPr id="12" name="TextBox 11"/>
          <p:cNvSpPr txBox="1"/>
          <p:nvPr/>
        </p:nvSpPr>
        <p:spPr>
          <a:xfrm>
            <a:off x="7543803" y="2209802"/>
            <a:ext cx="1107905" cy="369285"/>
          </a:xfrm>
          <a:prstGeom prst="rect">
            <a:avLst/>
          </a:prstGeom>
          <a:noFill/>
        </p:spPr>
        <p:txBody>
          <a:bodyPr wrap="none" lIns="91395" tIns="45697" rIns="91395" bIns="45697" rtlCol="0">
            <a:spAutoFit/>
          </a:bodyPr>
          <a:lstStyle/>
          <a:p>
            <a:r>
              <a:rPr lang="zh-CN" altLang="en-US" b="1" dirty="0" smtClean="0">
                <a:latin typeface="微软雅黑" pitchFamily="34" charset="-122"/>
                <a:ea typeface="微软雅黑" pitchFamily="34" charset="-122"/>
              </a:rPr>
              <a:t>大中企业</a:t>
            </a:r>
            <a:endParaRPr lang="zh-CN" altLang="en-US" b="1" dirty="0">
              <a:latin typeface="微软雅黑" pitchFamily="34" charset="-122"/>
              <a:ea typeface="微软雅黑" pitchFamily="34" charset="-122"/>
            </a:endParaRPr>
          </a:p>
        </p:txBody>
      </p:sp>
      <p:sp>
        <p:nvSpPr>
          <p:cNvPr id="13" name="TextBox 12"/>
          <p:cNvSpPr txBox="1"/>
          <p:nvPr/>
        </p:nvSpPr>
        <p:spPr>
          <a:xfrm>
            <a:off x="5808704" y="2209802"/>
            <a:ext cx="1107905" cy="369285"/>
          </a:xfrm>
          <a:prstGeom prst="rect">
            <a:avLst/>
          </a:prstGeom>
          <a:noFill/>
        </p:spPr>
        <p:txBody>
          <a:bodyPr wrap="none" lIns="91395" tIns="45697" rIns="91395" bIns="45697" rtlCol="0">
            <a:spAutoFit/>
          </a:bodyPr>
          <a:lstStyle/>
          <a:p>
            <a:r>
              <a:rPr lang="zh-CN" altLang="en-US" b="1" dirty="0" smtClean="0">
                <a:latin typeface="微软雅黑" pitchFamily="34" charset="-122"/>
                <a:ea typeface="微软雅黑" pitchFamily="34" charset="-122"/>
              </a:rPr>
              <a:t>政府国防</a:t>
            </a:r>
            <a:endParaRPr lang="zh-CN" altLang="en-US" b="1" dirty="0">
              <a:latin typeface="微软雅黑" pitchFamily="34" charset="-122"/>
              <a:ea typeface="微软雅黑" pitchFamily="34" charset="-122"/>
            </a:endParaRPr>
          </a:p>
        </p:txBody>
      </p:sp>
      <p:sp>
        <p:nvSpPr>
          <p:cNvPr id="14" name="TextBox 13"/>
          <p:cNvSpPr txBox="1"/>
          <p:nvPr/>
        </p:nvSpPr>
        <p:spPr>
          <a:xfrm>
            <a:off x="457200" y="2636336"/>
            <a:ext cx="1447800" cy="4375510"/>
          </a:xfrm>
          <a:prstGeom prst="rect">
            <a:avLst/>
          </a:prstGeom>
          <a:noFill/>
        </p:spPr>
        <p:txBody>
          <a:bodyPr wrap="square" lIns="91395" tIns="45697" rIns="91395" bIns="45697" rtlCol="0">
            <a:spAutoFit/>
          </a:bodyPr>
          <a:lstStyle/>
          <a:p>
            <a:pPr>
              <a:lnSpc>
                <a:spcPts val="2300"/>
              </a:lnSpc>
            </a:pPr>
            <a:r>
              <a:rPr lang="zh-CN" altLang="en-US" sz="1400" dirty="0" smtClean="0">
                <a:latin typeface="+mn-ea"/>
                <a:ea typeface="+mn-ea"/>
              </a:rPr>
              <a:t>中国工商银行</a:t>
            </a:r>
            <a:endParaRPr lang="en-US" altLang="zh-CN" sz="1400" dirty="0" smtClean="0">
              <a:latin typeface="+mn-ea"/>
              <a:ea typeface="+mn-ea"/>
            </a:endParaRPr>
          </a:p>
          <a:p>
            <a:pPr>
              <a:lnSpc>
                <a:spcPts val="2300"/>
              </a:lnSpc>
            </a:pPr>
            <a:r>
              <a:rPr lang="zh-CN" altLang="en-US" sz="1400" dirty="0" smtClean="0">
                <a:latin typeface="+mn-ea"/>
                <a:ea typeface="+mn-ea"/>
              </a:rPr>
              <a:t>中国建设银行</a:t>
            </a:r>
            <a:endParaRPr lang="en-US" altLang="zh-CN" sz="1400" dirty="0" smtClean="0">
              <a:latin typeface="+mn-ea"/>
              <a:ea typeface="+mn-ea"/>
            </a:endParaRPr>
          </a:p>
          <a:p>
            <a:pPr>
              <a:lnSpc>
                <a:spcPts val="2300"/>
              </a:lnSpc>
            </a:pPr>
            <a:r>
              <a:rPr lang="zh-CN" altLang="en-US" sz="1400" dirty="0" smtClean="0">
                <a:latin typeface="+mn-ea"/>
                <a:ea typeface="+mn-ea"/>
              </a:rPr>
              <a:t>中国银行</a:t>
            </a:r>
            <a:endParaRPr lang="en-US" altLang="zh-CN" sz="1400" dirty="0" smtClean="0">
              <a:latin typeface="+mn-ea"/>
              <a:ea typeface="+mn-ea"/>
            </a:endParaRPr>
          </a:p>
          <a:p>
            <a:pPr>
              <a:lnSpc>
                <a:spcPts val="2300"/>
              </a:lnSpc>
            </a:pPr>
            <a:r>
              <a:rPr lang="zh-CN" altLang="en-US" sz="1400" dirty="0" smtClean="0">
                <a:latin typeface="+mn-ea"/>
                <a:ea typeface="+mn-ea"/>
              </a:rPr>
              <a:t>中国农业银行</a:t>
            </a:r>
            <a:endParaRPr lang="en-US" altLang="zh-CN" sz="1400" dirty="0" smtClean="0">
              <a:latin typeface="+mn-ea"/>
              <a:ea typeface="+mn-ea"/>
            </a:endParaRPr>
          </a:p>
          <a:p>
            <a:pPr>
              <a:lnSpc>
                <a:spcPts val="2300"/>
              </a:lnSpc>
            </a:pPr>
            <a:r>
              <a:rPr lang="zh-CN" altLang="en-US" sz="1400" dirty="0" smtClean="0">
                <a:latin typeface="+mn-ea"/>
                <a:ea typeface="+mn-ea"/>
              </a:rPr>
              <a:t>中信银行</a:t>
            </a:r>
            <a:endParaRPr lang="en-US" altLang="zh-CN" sz="1400" dirty="0" smtClean="0">
              <a:latin typeface="+mn-ea"/>
              <a:ea typeface="+mn-ea"/>
            </a:endParaRPr>
          </a:p>
          <a:p>
            <a:pPr>
              <a:lnSpc>
                <a:spcPts val="2300"/>
              </a:lnSpc>
            </a:pPr>
            <a:r>
              <a:rPr lang="zh-CN" altLang="en-US" sz="1400" dirty="0" smtClean="0">
                <a:latin typeface="+mn-ea"/>
                <a:ea typeface="+mn-ea"/>
              </a:rPr>
              <a:t>交通银行</a:t>
            </a:r>
            <a:endParaRPr lang="en-US" altLang="zh-CN" sz="1400" dirty="0" smtClean="0">
              <a:latin typeface="+mn-ea"/>
              <a:ea typeface="+mn-ea"/>
            </a:endParaRPr>
          </a:p>
          <a:p>
            <a:pPr>
              <a:lnSpc>
                <a:spcPts val="2300"/>
              </a:lnSpc>
            </a:pPr>
            <a:r>
              <a:rPr lang="zh-CN" altLang="en-US" sz="1400" dirty="0" smtClean="0">
                <a:latin typeface="+mn-ea"/>
                <a:ea typeface="+mn-ea"/>
              </a:rPr>
              <a:t>国家开发银行</a:t>
            </a:r>
            <a:endParaRPr lang="en-US" altLang="zh-CN" sz="1400" dirty="0" smtClean="0">
              <a:latin typeface="+mn-ea"/>
              <a:ea typeface="+mn-ea"/>
            </a:endParaRPr>
          </a:p>
          <a:p>
            <a:pPr>
              <a:lnSpc>
                <a:spcPts val="2300"/>
              </a:lnSpc>
            </a:pPr>
            <a:r>
              <a:rPr lang="zh-CN" altLang="en-US" sz="1400" dirty="0" smtClean="0">
                <a:latin typeface="+mn-ea"/>
                <a:ea typeface="+mn-ea"/>
              </a:rPr>
              <a:t>中国人民银行</a:t>
            </a:r>
            <a:endParaRPr lang="en-US" altLang="zh-CN" sz="1400" dirty="0" smtClean="0">
              <a:latin typeface="+mn-ea"/>
              <a:ea typeface="+mn-ea"/>
            </a:endParaRPr>
          </a:p>
          <a:p>
            <a:pPr>
              <a:lnSpc>
                <a:spcPts val="2300"/>
              </a:lnSpc>
            </a:pPr>
            <a:r>
              <a:rPr lang="zh-CN" altLang="en-US" sz="1400" dirty="0" smtClean="0">
                <a:latin typeface="+mn-ea"/>
                <a:ea typeface="+mn-ea"/>
              </a:rPr>
              <a:t>中国人民保险</a:t>
            </a:r>
            <a:endParaRPr lang="en-US" altLang="zh-CN" sz="1400" dirty="0" smtClean="0">
              <a:latin typeface="+mn-ea"/>
              <a:ea typeface="+mn-ea"/>
            </a:endParaRPr>
          </a:p>
          <a:p>
            <a:pPr>
              <a:lnSpc>
                <a:spcPts val="2300"/>
              </a:lnSpc>
            </a:pPr>
            <a:r>
              <a:rPr lang="zh-CN" altLang="en-US" sz="1400" dirty="0" smtClean="0">
                <a:latin typeface="+mn-ea"/>
                <a:ea typeface="+mn-ea"/>
              </a:rPr>
              <a:t>中国平安</a:t>
            </a:r>
            <a:endParaRPr lang="en-US" altLang="zh-CN" sz="1400" dirty="0" smtClean="0">
              <a:latin typeface="+mn-ea"/>
              <a:ea typeface="+mn-ea"/>
            </a:endParaRPr>
          </a:p>
          <a:p>
            <a:pPr>
              <a:lnSpc>
                <a:spcPts val="2300"/>
              </a:lnSpc>
            </a:pPr>
            <a:r>
              <a:rPr lang="zh-CN" altLang="en-US" sz="1400" dirty="0" smtClean="0">
                <a:latin typeface="+mn-ea"/>
                <a:ea typeface="+mn-ea"/>
              </a:rPr>
              <a:t>太平洋保险</a:t>
            </a:r>
            <a:endParaRPr lang="en-US" altLang="zh-CN" sz="1400" dirty="0" smtClean="0">
              <a:latin typeface="+mn-ea"/>
              <a:ea typeface="+mn-ea"/>
            </a:endParaRPr>
          </a:p>
          <a:p>
            <a:pPr>
              <a:lnSpc>
                <a:spcPts val="2300"/>
              </a:lnSpc>
            </a:pPr>
            <a:r>
              <a:rPr lang="zh-CN" altLang="en-US" sz="1400" dirty="0" smtClean="0">
                <a:latin typeface="+mn-ea"/>
                <a:ea typeface="+mn-ea"/>
              </a:rPr>
              <a:t>上海银行</a:t>
            </a:r>
            <a:endParaRPr lang="en-US" altLang="zh-CN" sz="1400" dirty="0" smtClean="0">
              <a:latin typeface="+mn-ea"/>
              <a:ea typeface="+mn-ea"/>
            </a:endParaRPr>
          </a:p>
          <a:p>
            <a:pPr>
              <a:lnSpc>
                <a:spcPts val="2300"/>
              </a:lnSpc>
            </a:pPr>
            <a:r>
              <a:rPr lang="zh-CN" altLang="en-US" sz="1400" dirty="0" smtClean="0">
                <a:latin typeface="+mn-ea"/>
                <a:ea typeface="+mn-ea"/>
              </a:rPr>
              <a:t>中国邮储</a:t>
            </a:r>
            <a:endParaRPr lang="en-US" altLang="zh-CN" sz="1400" dirty="0" smtClean="0">
              <a:latin typeface="+mn-ea"/>
              <a:ea typeface="+mn-ea"/>
            </a:endParaRPr>
          </a:p>
          <a:p>
            <a:pPr>
              <a:lnSpc>
                <a:spcPts val="2300"/>
              </a:lnSpc>
            </a:pPr>
            <a:r>
              <a:rPr lang="en-US" altLang="zh-CN" sz="1400" dirty="0" smtClean="0">
                <a:latin typeface="+mn-ea"/>
                <a:ea typeface="+mn-ea"/>
              </a:rPr>
              <a:t>……</a:t>
            </a:r>
            <a:endParaRPr lang="zh-CN" altLang="en-US" sz="1400" dirty="0">
              <a:latin typeface="+mn-ea"/>
              <a:ea typeface="+mn-ea"/>
            </a:endParaRPr>
          </a:p>
        </p:txBody>
      </p:sp>
      <p:sp>
        <p:nvSpPr>
          <p:cNvPr id="15" name="TextBox 14"/>
          <p:cNvSpPr txBox="1"/>
          <p:nvPr/>
        </p:nvSpPr>
        <p:spPr>
          <a:xfrm>
            <a:off x="2209800" y="2636336"/>
            <a:ext cx="1295400" cy="3452181"/>
          </a:xfrm>
          <a:prstGeom prst="rect">
            <a:avLst/>
          </a:prstGeom>
          <a:noFill/>
        </p:spPr>
        <p:txBody>
          <a:bodyPr wrap="square" lIns="91395" tIns="45697" rIns="91395" bIns="45697" rtlCol="0">
            <a:spAutoFit/>
          </a:bodyPr>
          <a:lstStyle/>
          <a:p>
            <a:pPr>
              <a:lnSpc>
                <a:spcPts val="2300"/>
              </a:lnSpc>
            </a:pPr>
            <a:r>
              <a:rPr lang="zh-CN" altLang="en-US" sz="1400" dirty="0" smtClean="0">
                <a:latin typeface="+mn-ea"/>
                <a:ea typeface="+mn-ea"/>
              </a:rPr>
              <a:t>中国移动</a:t>
            </a:r>
            <a:endParaRPr lang="en-US" altLang="zh-CN" sz="1400" dirty="0" smtClean="0">
              <a:latin typeface="+mn-ea"/>
              <a:ea typeface="+mn-ea"/>
            </a:endParaRPr>
          </a:p>
          <a:p>
            <a:pPr>
              <a:lnSpc>
                <a:spcPts val="2300"/>
              </a:lnSpc>
            </a:pPr>
            <a:r>
              <a:rPr lang="zh-CN" altLang="en-US" sz="1400" dirty="0" smtClean="0">
                <a:latin typeface="+mn-ea"/>
                <a:ea typeface="+mn-ea"/>
              </a:rPr>
              <a:t>中国电信</a:t>
            </a:r>
            <a:endParaRPr lang="en-US" altLang="zh-CN" sz="1400" dirty="0" smtClean="0">
              <a:latin typeface="+mn-ea"/>
              <a:ea typeface="+mn-ea"/>
            </a:endParaRPr>
          </a:p>
          <a:p>
            <a:pPr>
              <a:lnSpc>
                <a:spcPts val="2300"/>
              </a:lnSpc>
            </a:pPr>
            <a:r>
              <a:rPr lang="zh-CN" altLang="en-US" sz="1400" dirty="0" smtClean="0">
                <a:latin typeface="+mn-ea"/>
                <a:ea typeface="+mn-ea"/>
              </a:rPr>
              <a:t>中国联通</a:t>
            </a:r>
            <a:endParaRPr lang="en-US" altLang="zh-CN" sz="1400" dirty="0" smtClean="0">
              <a:latin typeface="+mn-ea"/>
              <a:ea typeface="+mn-ea"/>
            </a:endParaRPr>
          </a:p>
          <a:p>
            <a:pPr>
              <a:lnSpc>
                <a:spcPts val="2300"/>
              </a:lnSpc>
            </a:pPr>
            <a:r>
              <a:rPr lang="zh-CN" altLang="en-US" sz="1400" dirty="0" smtClean="0">
                <a:latin typeface="+mn-ea"/>
                <a:ea typeface="+mn-ea"/>
              </a:rPr>
              <a:t>华为科技</a:t>
            </a:r>
            <a:endParaRPr lang="en-US" altLang="zh-CN" sz="1400" dirty="0" smtClean="0">
              <a:latin typeface="+mn-ea"/>
              <a:ea typeface="+mn-ea"/>
            </a:endParaRPr>
          </a:p>
          <a:p>
            <a:pPr>
              <a:lnSpc>
                <a:spcPts val="2300"/>
              </a:lnSpc>
            </a:pPr>
            <a:r>
              <a:rPr lang="zh-CN" altLang="en-US" sz="1400" dirty="0" smtClean="0">
                <a:latin typeface="+mn-ea"/>
                <a:ea typeface="+mn-ea"/>
              </a:rPr>
              <a:t>亚信联创</a:t>
            </a:r>
            <a:endParaRPr lang="en-US" altLang="zh-CN" sz="1400" dirty="0" smtClean="0">
              <a:latin typeface="+mn-ea"/>
              <a:ea typeface="+mn-ea"/>
            </a:endParaRPr>
          </a:p>
          <a:p>
            <a:pPr>
              <a:lnSpc>
                <a:spcPts val="2300"/>
              </a:lnSpc>
            </a:pPr>
            <a:r>
              <a:rPr lang="zh-CN" altLang="en-US" sz="1400" dirty="0" smtClean="0">
                <a:latin typeface="+mn-ea"/>
                <a:ea typeface="+mn-ea"/>
              </a:rPr>
              <a:t>亿阳信通</a:t>
            </a:r>
            <a:endParaRPr lang="en-US" altLang="zh-CN" sz="1400" dirty="0" smtClean="0">
              <a:latin typeface="+mn-ea"/>
              <a:ea typeface="+mn-ea"/>
            </a:endParaRPr>
          </a:p>
          <a:p>
            <a:pPr>
              <a:lnSpc>
                <a:spcPts val="2300"/>
              </a:lnSpc>
            </a:pPr>
            <a:r>
              <a:rPr lang="zh-CN" altLang="en-US" sz="1400" dirty="0" smtClean="0">
                <a:latin typeface="+mn-ea"/>
                <a:ea typeface="+mn-ea"/>
              </a:rPr>
              <a:t>中国电信系统集成</a:t>
            </a:r>
            <a:endParaRPr lang="en-US" altLang="zh-CN" sz="1400" dirty="0" smtClean="0">
              <a:latin typeface="+mn-ea"/>
              <a:ea typeface="+mn-ea"/>
            </a:endParaRPr>
          </a:p>
          <a:p>
            <a:pPr>
              <a:lnSpc>
                <a:spcPts val="2300"/>
              </a:lnSpc>
            </a:pPr>
            <a:r>
              <a:rPr lang="en-US" altLang="zh-CN" sz="1400" dirty="0" smtClean="0">
                <a:latin typeface="+mn-ea"/>
                <a:ea typeface="+mn-ea"/>
              </a:rPr>
              <a:t>60</a:t>
            </a:r>
            <a:r>
              <a:rPr lang="zh-CN" altLang="en-US" sz="1400" dirty="0" smtClean="0">
                <a:latin typeface="+mn-ea"/>
                <a:ea typeface="+mn-ea"/>
              </a:rPr>
              <a:t>家海外运营商</a:t>
            </a:r>
            <a:endParaRPr lang="en-US" altLang="zh-CN" sz="1400" dirty="0" smtClean="0">
              <a:latin typeface="+mn-ea"/>
              <a:ea typeface="+mn-ea"/>
            </a:endParaRPr>
          </a:p>
          <a:p>
            <a:pPr>
              <a:lnSpc>
                <a:spcPts val="2300"/>
              </a:lnSpc>
            </a:pPr>
            <a:r>
              <a:rPr lang="en-US" altLang="zh-CN" sz="1400" dirty="0" smtClean="0">
                <a:latin typeface="+mn-ea"/>
                <a:ea typeface="+mn-ea"/>
              </a:rPr>
              <a:t>……</a:t>
            </a:r>
            <a:endParaRPr lang="zh-CN" altLang="en-US" sz="1400" dirty="0">
              <a:latin typeface="+mn-ea"/>
              <a:ea typeface="+mn-ea"/>
            </a:endParaRPr>
          </a:p>
        </p:txBody>
      </p:sp>
      <p:sp>
        <p:nvSpPr>
          <p:cNvPr id="16" name="TextBox 15"/>
          <p:cNvSpPr txBox="1"/>
          <p:nvPr/>
        </p:nvSpPr>
        <p:spPr>
          <a:xfrm>
            <a:off x="3962400" y="2636335"/>
            <a:ext cx="1447800" cy="3747133"/>
          </a:xfrm>
          <a:prstGeom prst="rect">
            <a:avLst/>
          </a:prstGeom>
          <a:noFill/>
        </p:spPr>
        <p:txBody>
          <a:bodyPr wrap="square" lIns="91395" tIns="45697" rIns="91395" bIns="45697" rtlCol="0">
            <a:spAutoFit/>
          </a:bodyPr>
          <a:lstStyle/>
          <a:p>
            <a:pPr>
              <a:lnSpc>
                <a:spcPts val="2300"/>
              </a:lnSpc>
            </a:pPr>
            <a:r>
              <a:rPr lang="zh-CN" altLang="en-US" sz="1400" dirty="0" smtClean="0">
                <a:latin typeface="+mn-ea"/>
                <a:ea typeface="+mn-ea"/>
              </a:rPr>
              <a:t>国家电网</a:t>
            </a:r>
            <a:endParaRPr lang="en-US" altLang="zh-CN" sz="1400" dirty="0" smtClean="0">
              <a:latin typeface="+mn-ea"/>
              <a:ea typeface="+mn-ea"/>
            </a:endParaRPr>
          </a:p>
          <a:p>
            <a:pPr>
              <a:lnSpc>
                <a:spcPts val="2300"/>
              </a:lnSpc>
            </a:pPr>
            <a:r>
              <a:rPr lang="zh-CN" altLang="en-US" sz="1400" dirty="0" smtClean="0">
                <a:latin typeface="+mn-ea"/>
                <a:ea typeface="+mn-ea"/>
              </a:rPr>
              <a:t>港华燃气</a:t>
            </a:r>
            <a:endParaRPr lang="en-US" altLang="zh-CN" sz="1400" dirty="0" smtClean="0">
              <a:latin typeface="+mn-ea"/>
              <a:ea typeface="+mn-ea"/>
            </a:endParaRPr>
          </a:p>
          <a:p>
            <a:pPr>
              <a:lnSpc>
                <a:spcPts val="2300"/>
              </a:lnSpc>
            </a:pPr>
            <a:r>
              <a:rPr lang="zh-CN" altLang="en-US" sz="1400" dirty="0" smtClean="0">
                <a:latin typeface="+mn-ea"/>
                <a:ea typeface="+mn-ea"/>
              </a:rPr>
              <a:t>中国石油</a:t>
            </a:r>
            <a:endParaRPr lang="en-US" altLang="zh-CN" sz="1400" dirty="0" smtClean="0">
              <a:latin typeface="+mn-ea"/>
              <a:ea typeface="+mn-ea"/>
            </a:endParaRPr>
          </a:p>
          <a:p>
            <a:pPr>
              <a:lnSpc>
                <a:spcPts val="2300"/>
              </a:lnSpc>
            </a:pPr>
            <a:r>
              <a:rPr lang="zh-CN" altLang="en-US" sz="1400" dirty="0" smtClean="0">
                <a:latin typeface="+mn-ea"/>
                <a:ea typeface="+mn-ea"/>
              </a:rPr>
              <a:t>中国石化</a:t>
            </a:r>
            <a:endParaRPr lang="en-US" altLang="zh-CN" sz="1400" dirty="0" smtClean="0">
              <a:latin typeface="+mn-ea"/>
              <a:ea typeface="+mn-ea"/>
            </a:endParaRPr>
          </a:p>
          <a:p>
            <a:pPr>
              <a:lnSpc>
                <a:spcPts val="2300"/>
              </a:lnSpc>
            </a:pPr>
            <a:r>
              <a:rPr lang="zh-CN" altLang="en-US" sz="1400" dirty="0" smtClean="0">
                <a:latin typeface="+mn-ea"/>
                <a:ea typeface="+mn-ea"/>
              </a:rPr>
              <a:t>中国水建</a:t>
            </a:r>
            <a:endParaRPr lang="en-US" altLang="zh-CN" sz="1400" dirty="0" smtClean="0">
              <a:latin typeface="+mn-ea"/>
              <a:ea typeface="+mn-ea"/>
            </a:endParaRPr>
          </a:p>
          <a:p>
            <a:pPr>
              <a:lnSpc>
                <a:spcPts val="2300"/>
              </a:lnSpc>
            </a:pPr>
            <a:r>
              <a:rPr lang="zh-CN" altLang="en-US" sz="1400" dirty="0" smtClean="0">
                <a:latin typeface="+mn-ea"/>
                <a:ea typeface="+mn-ea"/>
              </a:rPr>
              <a:t>中国华能</a:t>
            </a:r>
            <a:endParaRPr lang="en-US" altLang="zh-CN" sz="1400" dirty="0" smtClean="0">
              <a:latin typeface="+mn-ea"/>
              <a:ea typeface="+mn-ea"/>
            </a:endParaRPr>
          </a:p>
          <a:p>
            <a:pPr>
              <a:lnSpc>
                <a:spcPts val="2300"/>
              </a:lnSpc>
            </a:pPr>
            <a:r>
              <a:rPr lang="zh-CN" altLang="en-US" sz="1400" dirty="0" smtClean="0">
                <a:latin typeface="+mn-ea"/>
                <a:ea typeface="+mn-ea"/>
              </a:rPr>
              <a:t>中核集团</a:t>
            </a:r>
            <a:endParaRPr lang="en-US" altLang="zh-CN" sz="1400" dirty="0" smtClean="0">
              <a:latin typeface="+mn-ea"/>
              <a:ea typeface="+mn-ea"/>
            </a:endParaRPr>
          </a:p>
          <a:p>
            <a:pPr>
              <a:lnSpc>
                <a:spcPts val="2300"/>
              </a:lnSpc>
            </a:pPr>
            <a:r>
              <a:rPr lang="zh-CN" altLang="en-US" sz="1400" dirty="0" smtClean="0">
                <a:latin typeface="+mn-ea"/>
                <a:ea typeface="+mn-ea"/>
              </a:rPr>
              <a:t>中煤集团</a:t>
            </a:r>
            <a:endParaRPr lang="en-US" altLang="zh-CN" sz="1400" dirty="0" smtClean="0">
              <a:latin typeface="+mn-ea"/>
              <a:ea typeface="+mn-ea"/>
            </a:endParaRPr>
          </a:p>
          <a:p>
            <a:pPr>
              <a:lnSpc>
                <a:spcPts val="2300"/>
              </a:lnSpc>
            </a:pPr>
            <a:r>
              <a:rPr lang="zh-CN" altLang="en-US" sz="1400" dirty="0" smtClean="0">
                <a:latin typeface="+mn-ea"/>
                <a:ea typeface="+mn-ea"/>
              </a:rPr>
              <a:t>胜利油田</a:t>
            </a:r>
            <a:endParaRPr lang="en-US" altLang="zh-CN" sz="1400" dirty="0" smtClean="0">
              <a:latin typeface="+mn-ea"/>
              <a:ea typeface="+mn-ea"/>
            </a:endParaRPr>
          </a:p>
          <a:p>
            <a:pPr>
              <a:lnSpc>
                <a:spcPts val="2300"/>
              </a:lnSpc>
            </a:pPr>
            <a:r>
              <a:rPr lang="zh-CN" altLang="en-US" sz="1400" dirty="0" smtClean="0">
                <a:latin typeface="+mn-ea"/>
                <a:ea typeface="+mn-ea"/>
              </a:rPr>
              <a:t>神华煤炭</a:t>
            </a:r>
            <a:endParaRPr lang="en-US" altLang="zh-CN" sz="1400" dirty="0" smtClean="0">
              <a:latin typeface="+mn-ea"/>
              <a:ea typeface="+mn-ea"/>
            </a:endParaRPr>
          </a:p>
          <a:p>
            <a:pPr>
              <a:lnSpc>
                <a:spcPts val="2300"/>
              </a:lnSpc>
            </a:pPr>
            <a:r>
              <a:rPr lang="zh-CN" altLang="en-US" sz="1400" dirty="0" smtClean="0">
                <a:latin typeface="+mn-ea"/>
                <a:ea typeface="+mn-ea"/>
              </a:rPr>
              <a:t>鲁能集团</a:t>
            </a:r>
            <a:endParaRPr lang="en-US" altLang="zh-CN" sz="1400" dirty="0" smtClean="0">
              <a:latin typeface="+mn-ea"/>
              <a:ea typeface="+mn-ea"/>
            </a:endParaRPr>
          </a:p>
          <a:p>
            <a:pPr>
              <a:lnSpc>
                <a:spcPts val="2300"/>
              </a:lnSpc>
            </a:pPr>
            <a:r>
              <a:rPr lang="en-US" altLang="zh-CN" sz="1400" dirty="0" smtClean="0">
                <a:latin typeface="+mn-ea"/>
                <a:ea typeface="+mn-ea"/>
              </a:rPr>
              <a:t>……</a:t>
            </a:r>
            <a:endParaRPr lang="zh-CN" altLang="en-US" sz="1400" dirty="0">
              <a:latin typeface="+mn-ea"/>
              <a:ea typeface="+mn-ea"/>
            </a:endParaRPr>
          </a:p>
        </p:txBody>
      </p:sp>
      <p:sp>
        <p:nvSpPr>
          <p:cNvPr id="17" name="TextBox 16"/>
          <p:cNvSpPr txBox="1"/>
          <p:nvPr/>
        </p:nvSpPr>
        <p:spPr>
          <a:xfrm>
            <a:off x="5638800" y="2636336"/>
            <a:ext cx="1447800" cy="3708661"/>
          </a:xfrm>
          <a:prstGeom prst="rect">
            <a:avLst/>
          </a:prstGeom>
          <a:noFill/>
        </p:spPr>
        <p:txBody>
          <a:bodyPr wrap="square" lIns="91395" tIns="45697" rIns="91395" bIns="45697" rtlCol="0">
            <a:spAutoFit/>
          </a:bodyPr>
          <a:lstStyle/>
          <a:p>
            <a:pPr>
              <a:lnSpc>
                <a:spcPts val="2300"/>
              </a:lnSpc>
            </a:pPr>
            <a:r>
              <a:rPr lang="zh-CN" altLang="en-US" sz="1400" dirty="0" smtClean="0">
                <a:latin typeface="+mn-ea"/>
                <a:ea typeface="+mn-ea"/>
              </a:rPr>
              <a:t>工业与信息化部</a:t>
            </a:r>
            <a:endParaRPr lang="en-US" altLang="zh-CN" sz="1400" dirty="0" smtClean="0">
              <a:latin typeface="+mn-ea"/>
              <a:ea typeface="+mn-ea"/>
            </a:endParaRPr>
          </a:p>
          <a:p>
            <a:pPr>
              <a:lnSpc>
                <a:spcPts val="2300"/>
              </a:lnSpc>
            </a:pPr>
            <a:r>
              <a:rPr lang="zh-CN" altLang="en-US" sz="1400" dirty="0" smtClean="0">
                <a:latin typeface="+mn-ea"/>
                <a:ea typeface="+mn-ea"/>
              </a:rPr>
              <a:t>外交部 </a:t>
            </a:r>
            <a:endParaRPr lang="en-US" altLang="zh-CN" sz="1400" dirty="0" smtClean="0">
              <a:latin typeface="+mn-ea"/>
              <a:ea typeface="+mn-ea"/>
            </a:endParaRPr>
          </a:p>
          <a:p>
            <a:pPr>
              <a:lnSpc>
                <a:spcPts val="2300"/>
              </a:lnSpc>
            </a:pPr>
            <a:r>
              <a:rPr lang="zh-CN" altLang="en-US" sz="1400" dirty="0" smtClean="0">
                <a:latin typeface="+mn-ea"/>
                <a:ea typeface="+mn-ea"/>
              </a:rPr>
              <a:t>水利部</a:t>
            </a:r>
            <a:endParaRPr lang="en-US" altLang="zh-CN" sz="1400" dirty="0" smtClean="0">
              <a:latin typeface="+mn-ea"/>
              <a:ea typeface="+mn-ea"/>
            </a:endParaRPr>
          </a:p>
          <a:p>
            <a:pPr>
              <a:lnSpc>
                <a:spcPts val="2300"/>
              </a:lnSpc>
            </a:pPr>
            <a:r>
              <a:rPr lang="zh-CN" altLang="en-US" sz="1400" dirty="0" smtClean="0">
                <a:latin typeface="+mn-ea"/>
                <a:ea typeface="+mn-ea"/>
              </a:rPr>
              <a:t>海关总署</a:t>
            </a:r>
            <a:endParaRPr lang="en-US" altLang="zh-CN" sz="1400" dirty="0" smtClean="0">
              <a:latin typeface="+mn-ea"/>
              <a:ea typeface="+mn-ea"/>
            </a:endParaRPr>
          </a:p>
          <a:p>
            <a:pPr>
              <a:lnSpc>
                <a:spcPts val="2300"/>
              </a:lnSpc>
            </a:pPr>
            <a:r>
              <a:rPr lang="zh-CN" altLang="en-US" sz="1400" dirty="0" smtClean="0">
                <a:latin typeface="+mn-ea"/>
                <a:ea typeface="+mn-ea"/>
              </a:rPr>
              <a:t>国家海洋局</a:t>
            </a:r>
            <a:endParaRPr lang="en-US" altLang="zh-CN" sz="1400" dirty="0" smtClean="0">
              <a:latin typeface="+mn-ea"/>
              <a:ea typeface="+mn-ea"/>
            </a:endParaRPr>
          </a:p>
          <a:p>
            <a:pPr>
              <a:lnSpc>
                <a:spcPts val="2300"/>
              </a:lnSpc>
            </a:pPr>
            <a:r>
              <a:rPr lang="zh-CN" altLang="en-US" sz="1400" dirty="0" smtClean="0">
                <a:latin typeface="+mn-ea"/>
                <a:ea typeface="+mn-ea"/>
              </a:rPr>
              <a:t>中国烟草</a:t>
            </a:r>
            <a:endParaRPr lang="en-US" altLang="zh-CN" sz="1400" dirty="0" smtClean="0">
              <a:latin typeface="+mn-ea"/>
              <a:ea typeface="+mn-ea"/>
            </a:endParaRPr>
          </a:p>
          <a:p>
            <a:pPr>
              <a:lnSpc>
                <a:spcPts val="2300"/>
              </a:lnSpc>
            </a:pPr>
            <a:r>
              <a:rPr lang="zh-CN" altLang="en-US" sz="1400" dirty="0" smtClean="0">
                <a:latin typeface="+mn-ea"/>
                <a:ea typeface="+mn-ea"/>
              </a:rPr>
              <a:t>空中交通管理局</a:t>
            </a:r>
            <a:endParaRPr lang="en-US" altLang="zh-CN" sz="1400" dirty="0" smtClean="0">
              <a:latin typeface="+mn-ea"/>
              <a:ea typeface="+mn-ea"/>
            </a:endParaRPr>
          </a:p>
          <a:p>
            <a:pPr>
              <a:lnSpc>
                <a:spcPts val="2300"/>
              </a:lnSpc>
            </a:pPr>
            <a:r>
              <a:rPr lang="zh-CN" altLang="en-US" sz="1400" dirty="0" smtClean="0">
                <a:latin typeface="+mn-ea"/>
                <a:ea typeface="+mn-ea"/>
              </a:rPr>
              <a:t>首都之窗</a:t>
            </a:r>
            <a:endParaRPr lang="en-US" altLang="zh-CN" sz="1400" dirty="0" smtClean="0">
              <a:latin typeface="+mn-ea"/>
              <a:ea typeface="+mn-ea"/>
            </a:endParaRPr>
          </a:p>
          <a:p>
            <a:pPr>
              <a:lnSpc>
                <a:spcPts val="2300"/>
              </a:lnSpc>
            </a:pPr>
            <a:r>
              <a:rPr lang="zh-CN" altLang="en-US" sz="1400" dirty="0" smtClean="0">
                <a:latin typeface="+mn-ea"/>
                <a:ea typeface="+mn-ea"/>
              </a:rPr>
              <a:t>中国电子科技集团</a:t>
            </a:r>
            <a:r>
              <a:rPr lang="en-US" altLang="zh-CN" sz="1400" dirty="0" smtClean="0">
                <a:latin typeface="+mn-ea"/>
                <a:ea typeface="+mn-ea"/>
              </a:rPr>
              <a:t>28</a:t>
            </a:r>
            <a:r>
              <a:rPr lang="zh-CN" altLang="en-US" sz="1400" dirty="0" smtClean="0">
                <a:latin typeface="+mn-ea"/>
                <a:ea typeface="+mn-ea"/>
              </a:rPr>
              <a:t>所</a:t>
            </a:r>
            <a:endParaRPr lang="en-US" altLang="zh-CN" sz="1400" dirty="0" smtClean="0">
              <a:latin typeface="+mn-ea"/>
              <a:ea typeface="+mn-ea"/>
            </a:endParaRPr>
          </a:p>
          <a:p>
            <a:pPr>
              <a:lnSpc>
                <a:spcPts val="2300"/>
              </a:lnSpc>
            </a:pPr>
            <a:r>
              <a:rPr lang="zh-CN" altLang="en-US" sz="1400" dirty="0" smtClean="0">
                <a:latin typeface="+mn-ea"/>
                <a:ea typeface="+mn-ea"/>
              </a:rPr>
              <a:t>某部队后勤指挥</a:t>
            </a:r>
            <a:endParaRPr lang="en-US" altLang="zh-CN" sz="1400" dirty="0" smtClean="0">
              <a:latin typeface="+mn-ea"/>
              <a:ea typeface="+mn-ea"/>
            </a:endParaRPr>
          </a:p>
          <a:p>
            <a:pPr>
              <a:lnSpc>
                <a:spcPts val="2300"/>
              </a:lnSpc>
            </a:pPr>
            <a:r>
              <a:rPr lang="en-US" altLang="zh-CN" sz="1400" dirty="0" smtClean="0">
                <a:latin typeface="+mn-ea"/>
                <a:ea typeface="+mn-ea"/>
              </a:rPr>
              <a:t>……</a:t>
            </a:r>
            <a:endParaRPr lang="zh-CN" altLang="en-US" sz="1400" dirty="0">
              <a:latin typeface="+mn-ea"/>
              <a:ea typeface="+mn-ea"/>
            </a:endParaRPr>
          </a:p>
        </p:txBody>
      </p:sp>
      <p:sp>
        <p:nvSpPr>
          <p:cNvPr id="18" name="TextBox 17"/>
          <p:cNvSpPr txBox="1"/>
          <p:nvPr/>
        </p:nvSpPr>
        <p:spPr>
          <a:xfrm>
            <a:off x="7391400" y="2636335"/>
            <a:ext cx="1447800" cy="3747133"/>
          </a:xfrm>
          <a:prstGeom prst="rect">
            <a:avLst/>
          </a:prstGeom>
          <a:noFill/>
        </p:spPr>
        <p:txBody>
          <a:bodyPr wrap="square" lIns="91395" tIns="45697" rIns="91395" bIns="45697" rtlCol="0">
            <a:spAutoFit/>
          </a:bodyPr>
          <a:lstStyle/>
          <a:p>
            <a:pPr>
              <a:lnSpc>
                <a:spcPts val="2300"/>
              </a:lnSpc>
            </a:pPr>
            <a:r>
              <a:rPr lang="zh-CN" altLang="en-US" sz="1400" dirty="0" smtClean="0">
                <a:latin typeface="+mn-ea"/>
                <a:ea typeface="+mn-ea"/>
              </a:rPr>
              <a:t>中国航天科工</a:t>
            </a:r>
            <a:endParaRPr lang="en-US" altLang="zh-CN" sz="1400" dirty="0" smtClean="0">
              <a:latin typeface="+mn-ea"/>
              <a:ea typeface="+mn-ea"/>
            </a:endParaRPr>
          </a:p>
          <a:p>
            <a:pPr>
              <a:lnSpc>
                <a:spcPts val="2300"/>
              </a:lnSpc>
            </a:pPr>
            <a:r>
              <a:rPr lang="zh-CN" altLang="en-US" sz="1400" dirty="0" smtClean="0">
                <a:latin typeface="+mn-ea"/>
                <a:ea typeface="+mn-ea"/>
              </a:rPr>
              <a:t>首钢集团</a:t>
            </a:r>
            <a:endParaRPr lang="en-US" altLang="zh-CN" sz="1400" dirty="0" smtClean="0">
              <a:latin typeface="+mn-ea"/>
              <a:ea typeface="+mn-ea"/>
            </a:endParaRPr>
          </a:p>
          <a:p>
            <a:pPr>
              <a:lnSpc>
                <a:spcPts val="2300"/>
              </a:lnSpc>
            </a:pPr>
            <a:r>
              <a:rPr lang="zh-CN" altLang="en-US" sz="1400" dirty="0" smtClean="0">
                <a:latin typeface="+mn-ea"/>
                <a:ea typeface="+mn-ea"/>
              </a:rPr>
              <a:t>宝钢集团</a:t>
            </a:r>
            <a:endParaRPr lang="en-US" altLang="zh-CN" sz="1400" dirty="0" smtClean="0">
              <a:latin typeface="+mn-ea"/>
              <a:ea typeface="+mn-ea"/>
            </a:endParaRPr>
          </a:p>
          <a:p>
            <a:pPr>
              <a:lnSpc>
                <a:spcPts val="2300"/>
              </a:lnSpc>
            </a:pPr>
            <a:r>
              <a:rPr lang="zh-CN" altLang="en-US" sz="1400" dirty="0" smtClean="0">
                <a:latin typeface="+mn-ea"/>
                <a:ea typeface="+mn-ea"/>
              </a:rPr>
              <a:t>招商局</a:t>
            </a:r>
            <a:endParaRPr lang="en-US" altLang="zh-CN" sz="1400" dirty="0" smtClean="0">
              <a:latin typeface="+mn-ea"/>
              <a:ea typeface="+mn-ea"/>
            </a:endParaRPr>
          </a:p>
          <a:p>
            <a:pPr>
              <a:lnSpc>
                <a:spcPts val="2300"/>
              </a:lnSpc>
            </a:pPr>
            <a:r>
              <a:rPr lang="zh-CN" altLang="en-US" sz="1400" dirty="0" smtClean="0">
                <a:latin typeface="+mn-ea"/>
                <a:ea typeface="+mn-ea"/>
              </a:rPr>
              <a:t>中国国航</a:t>
            </a:r>
            <a:endParaRPr lang="en-US" altLang="zh-CN" sz="1400" dirty="0" smtClean="0">
              <a:latin typeface="+mn-ea"/>
              <a:ea typeface="+mn-ea"/>
            </a:endParaRPr>
          </a:p>
          <a:p>
            <a:pPr>
              <a:lnSpc>
                <a:spcPts val="2300"/>
              </a:lnSpc>
            </a:pPr>
            <a:r>
              <a:rPr lang="zh-CN" altLang="en-US" sz="1400" dirty="0" smtClean="0">
                <a:latin typeface="+mn-ea"/>
                <a:ea typeface="+mn-ea"/>
              </a:rPr>
              <a:t>中国造币</a:t>
            </a:r>
            <a:endParaRPr lang="en-US" altLang="zh-CN" sz="1400" dirty="0" smtClean="0">
              <a:latin typeface="+mn-ea"/>
              <a:ea typeface="+mn-ea"/>
            </a:endParaRPr>
          </a:p>
          <a:p>
            <a:pPr>
              <a:lnSpc>
                <a:spcPts val="2300"/>
              </a:lnSpc>
            </a:pPr>
            <a:r>
              <a:rPr lang="zh-CN" altLang="en-US" sz="1400" dirty="0" smtClean="0">
                <a:latin typeface="+mn-ea"/>
                <a:ea typeface="+mn-ea"/>
              </a:rPr>
              <a:t>京港地铁</a:t>
            </a:r>
            <a:endParaRPr lang="en-US" altLang="zh-CN" sz="1400" dirty="0" smtClean="0">
              <a:latin typeface="+mn-ea"/>
              <a:ea typeface="+mn-ea"/>
            </a:endParaRPr>
          </a:p>
          <a:p>
            <a:pPr>
              <a:lnSpc>
                <a:spcPts val="2300"/>
              </a:lnSpc>
            </a:pPr>
            <a:r>
              <a:rPr lang="zh-CN" altLang="en-US" sz="1400" dirty="0" smtClean="0">
                <a:latin typeface="+mn-ea"/>
                <a:ea typeface="+mn-ea"/>
              </a:rPr>
              <a:t>九阳股份</a:t>
            </a:r>
            <a:endParaRPr lang="en-US" altLang="zh-CN" sz="1400" dirty="0" smtClean="0">
              <a:latin typeface="+mn-ea"/>
              <a:ea typeface="+mn-ea"/>
            </a:endParaRPr>
          </a:p>
          <a:p>
            <a:pPr>
              <a:lnSpc>
                <a:spcPts val="2300"/>
              </a:lnSpc>
            </a:pPr>
            <a:r>
              <a:rPr lang="zh-CN" altLang="en-US" sz="1400" dirty="0" smtClean="0">
                <a:latin typeface="+mn-ea"/>
                <a:ea typeface="+mn-ea"/>
              </a:rPr>
              <a:t>中国科学院</a:t>
            </a:r>
            <a:endParaRPr lang="en-US" altLang="zh-CN" sz="1400" dirty="0" smtClean="0">
              <a:latin typeface="+mn-ea"/>
              <a:ea typeface="+mn-ea"/>
            </a:endParaRPr>
          </a:p>
          <a:p>
            <a:pPr>
              <a:lnSpc>
                <a:spcPts val="2300"/>
              </a:lnSpc>
            </a:pPr>
            <a:r>
              <a:rPr lang="zh-CN" altLang="en-US" sz="1400" dirty="0" smtClean="0">
                <a:latin typeface="+mn-ea"/>
                <a:ea typeface="+mn-ea"/>
              </a:rPr>
              <a:t>三菱电梯</a:t>
            </a:r>
            <a:endParaRPr lang="en-US" altLang="zh-CN" sz="1400" dirty="0" smtClean="0">
              <a:latin typeface="+mn-ea"/>
              <a:ea typeface="+mn-ea"/>
            </a:endParaRPr>
          </a:p>
          <a:p>
            <a:pPr>
              <a:lnSpc>
                <a:spcPts val="2300"/>
              </a:lnSpc>
            </a:pPr>
            <a:r>
              <a:rPr lang="zh-CN" altLang="en-US" sz="1400" dirty="0" smtClean="0">
                <a:latin typeface="+mn-ea"/>
                <a:ea typeface="+mn-ea"/>
              </a:rPr>
              <a:t>德邦物流</a:t>
            </a:r>
            <a:endParaRPr lang="en-US" altLang="zh-CN" sz="1400" dirty="0" smtClean="0">
              <a:latin typeface="+mn-ea"/>
              <a:ea typeface="+mn-ea"/>
            </a:endParaRPr>
          </a:p>
          <a:p>
            <a:pPr>
              <a:lnSpc>
                <a:spcPts val="2300"/>
              </a:lnSpc>
            </a:pPr>
            <a:r>
              <a:rPr lang="en-US" altLang="zh-CN" sz="1400" dirty="0" smtClean="0">
                <a:latin typeface="+mn-ea"/>
                <a:ea typeface="+mn-ea"/>
              </a:rPr>
              <a:t>……</a:t>
            </a:r>
            <a:endParaRPr lang="zh-CN" altLang="en-US" sz="1400" dirty="0">
              <a:latin typeface="+mn-ea"/>
              <a:ea typeface="+mn-ea"/>
            </a:endParaRPr>
          </a:p>
        </p:txBody>
      </p:sp>
      <p:cxnSp>
        <p:nvCxnSpPr>
          <p:cNvPr id="19" name="直接连接符 18"/>
          <p:cNvCxnSpPr/>
          <p:nvPr/>
        </p:nvCxnSpPr>
        <p:spPr bwMode="auto">
          <a:xfrm rot="5400000">
            <a:off x="-75406" y="4342606"/>
            <a:ext cx="4114800" cy="1588"/>
          </a:xfrm>
          <a:prstGeom prst="line">
            <a:avLst/>
          </a:prstGeom>
          <a:solidFill>
            <a:schemeClr val="accent1"/>
          </a:solidFill>
          <a:ln w="6350" cap="flat" cmpd="sng" algn="ctr">
            <a:solidFill>
              <a:schemeClr val="bg1">
                <a:lumMod val="85000"/>
              </a:schemeClr>
            </a:solidFill>
            <a:prstDash val="solid"/>
            <a:round/>
            <a:headEnd type="none" w="med" len="med"/>
            <a:tailEnd type="none" w="med" len="med"/>
          </a:ln>
          <a:effectLst/>
        </p:spPr>
      </p:cxnSp>
      <p:cxnSp>
        <p:nvCxnSpPr>
          <p:cNvPr id="20" name="直接连接符 19"/>
          <p:cNvCxnSpPr/>
          <p:nvPr/>
        </p:nvCxnSpPr>
        <p:spPr bwMode="auto">
          <a:xfrm rot="5400000">
            <a:off x="1677194" y="4342606"/>
            <a:ext cx="4114800" cy="1588"/>
          </a:xfrm>
          <a:prstGeom prst="line">
            <a:avLst/>
          </a:prstGeom>
          <a:solidFill>
            <a:schemeClr val="accent1"/>
          </a:solidFill>
          <a:ln w="6350" cap="flat" cmpd="sng" algn="ctr">
            <a:solidFill>
              <a:schemeClr val="bg1">
                <a:lumMod val="85000"/>
              </a:schemeClr>
            </a:solidFill>
            <a:prstDash val="solid"/>
            <a:round/>
            <a:headEnd type="none" w="med" len="med"/>
            <a:tailEnd type="none" w="med" len="med"/>
          </a:ln>
          <a:effectLst/>
        </p:spPr>
      </p:cxnSp>
      <p:cxnSp>
        <p:nvCxnSpPr>
          <p:cNvPr id="21" name="直接连接符 20"/>
          <p:cNvCxnSpPr/>
          <p:nvPr/>
        </p:nvCxnSpPr>
        <p:spPr bwMode="auto">
          <a:xfrm rot="5400000">
            <a:off x="3429794" y="4342606"/>
            <a:ext cx="4114800" cy="1588"/>
          </a:xfrm>
          <a:prstGeom prst="line">
            <a:avLst/>
          </a:prstGeom>
          <a:solidFill>
            <a:schemeClr val="accent1"/>
          </a:solidFill>
          <a:ln w="6350" cap="flat" cmpd="sng" algn="ctr">
            <a:solidFill>
              <a:schemeClr val="bg1">
                <a:lumMod val="85000"/>
              </a:schemeClr>
            </a:solidFill>
            <a:prstDash val="solid"/>
            <a:round/>
            <a:headEnd type="none" w="med" len="med"/>
            <a:tailEnd type="none" w="med" len="med"/>
          </a:ln>
          <a:effectLst/>
        </p:spPr>
      </p:cxnSp>
      <p:cxnSp>
        <p:nvCxnSpPr>
          <p:cNvPr id="22" name="直接连接符 21"/>
          <p:cNvCxnSpPr/>
          <p:nvPr/>
        </p:nvCxnSpPr>
        <p:spPr bwMode="auto">
          <a:xfrm rot="5400000">
            <a:off x="5296694" y="4228306"/>
            <a:ext cx="3886200" cy="1588"/>
          </a:xfrm>
          <a:prstGeom prst="line">
            <a:avLst/>
          </a:prstGeom>
          <a:solidFill>
            <a:schemeClr val="accent1"/>
          </a:solidFill>
          <a:ln w="6350" cap="flat" cmpd="sng" algn="ctr">
            <a:solidFill>
              <a:schemeClr val="bg1">
                <a:lumMod val="85000"/>
              </a:schemeClr>
            </a:solidFill>
            <a:prstDash val="solid"/>
            <a:round/>
            <a:headEnd type="none" w="med" len="med"/>
            <a:tailEnd type="none" w="med" len="med"/>
          </a:ln>
          <a:effectLst/>
        </p:spPr>
      </p:cxnSp>
      <p:sp>
        <p:nvSpPr>
          <p:cNvPr id="23" name="矩形 22"/>
          <p:cNvSpPr/>
          <p:nvPr/>
        </p:nvSpPr>
        <p:spPr bwMode="auto">
          <a:xfrm>
            <a:off x="381000" y="990600"/>
            <a:ext cx="1524000" cy="12192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24" name="矩形 23"/>
          <p:cNvSpPr/>
          <p:nvPr/>
        </p:nvSpPr>
        <p:spPr bwMode="auto">
          <a:xfrm>
            <a:off x="2133600" y="990600"/>
            <a:ext cx="1524000" cy="12192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25" name="矩形 24"/>
          <p:cNvSpPr/>
          <p:nvPr/>
        </p:nvSpPr>
        <p:spPr bwMode="auto">
          <a:xfrm>
            <a:off x="3886202" y="990600"/>
            <a:ext cx="1524000" cy="12192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26" name="矩形 25"/>
          <p:cNvSpPr/>
          <p:nvPr/>
        </p:nvSpPr>
        <p:spPr bwMode="auto">
          <a:xfrm>
            <a:off x="5562601" y="990600"/>
            <a:ext cx="1524000" cy="12192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27" name="矩形 26"/>
          <p:cNvSpPr/>
          <p:nvPr/>
        </p:nvSpPr>
        <p:spPr bwMode="auto">
          <a:xfrm>
            <a:off x="7315200" y="990600"/>
            <a:ext cx="1524000" cy="12192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Tree>
    <p:extLst>
      <p:ext uri="{BB962C8B-B14F-4D97-AF65-F5344CB8AC3E}">
        <p14:creationId xmlns:p14="http://schemas.microsoft.com/office/powerpoint/2010/main" xmlns="" val="11876937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kern="1200" dirty="0" smtClean="0">
                <a:latin typeface="微软雅黑" pitchFamily="34" charset="-122"/>
                <a:ea typeface="微软雅黑" pitchFamily="34" charset="-122"/>
              </a:rPr>
              <a:t>金融</a:t>
            </a:r>
            <a:r>
              <a:rPr lang="zh-CN" altLang="en-US" b="1" kern="1200" smtClean="0">
                <a:latin typeface="微软雅黑" pitchFamily="34" charset="-122"/>
                <a:ea typeface="微软雅黑" pitchFamily="34" charset="-122"/>
              </a:rPr>
              <a:t>行业典型客户</a:t>
            </a:r>
            <a:endParaRPr lang="zh-CN" altLang="en-US" dirty="0">
              <a:latin typeface="微软雅黑" pitchFamily="34" charset="-122"/>
              <a:ea typeface="微软雅黑" pitchFamily="34" charset="-122"/>
            </a:endParaRPr>
          </a:p>
        </p:txBody>
      </p:sp>
      <p:pic>
        <p:nvPicPr>
          <p:cNvPr id="7" name="图片 10" descr="http://www.yiyangcity.gov.cn/UploadFiles/200892610139181.jpg"/>
          <p:cNvPicPr>
            <a:picLocks noChangeAspect="1" noChangeArrowheads="1"/>
          </p:cNvPicPr>
          <p:nvPr/>
        </p:nvPicPr>
        <p:blipFill>
          <a:blip r:embed="rId3" cstate="screen"/>
          <a:srcRect/>
          <a:stretch>
            <a:fillRect/>
          </a:stretch>
        </p:blipFill>
        <p:spPr bwMode="auto">
          <a:xfrm>
            <a:off x="1371600" y="1295411"/>
            <a:ext cx="1066800" cy="609601"/>
          </a:xfrm>
          <a:prstGeom prst="rect">
            <a:avLst/>
          </a:prstGeom>
          <a:noFill/>
          <a:ln w="9525">
            <a:noFill/>
            <a:miter lim="800000"/>
            <a:headEnd/>
            <a:tailEnd/>
          </a:ln>
        </p:spPr>
      </p:pic>
      <p:pic>
        <p:nvPicPr>
          <p:cNvPr id="9" name="图片 14" descr="http://www.mpt8.cn/bzxs/UploadSoftPic/200907/mpt8_2009072613381936.jpg"/>
          <p:cNvPicPr>
            <a:picLocks noChangeAspect="1" noChangeArrowheads="1"/>
          </p:cNvPicPr>
          <p:nvPr/>
        </p:nvPicPr>
        <p:blipFill>
          <a:blip r:embed="rId4" cstate="screen"/>
          <a:srcRect/>
          <a:stretch>
            <a:fillRect/>
          </a:stretch>
        </p:blipFill>
        <p:spPr bwMode="auto">
          <a:xfrm>
            <a:off x="3200400" y="1295400"/>
            <a:ext cx="1143000" cy="609600"/>
          </a:xfrm>
          <a:prstGeom prst="rect">
            <a:avLst/>
          </a:prstGeom>
          <a:noFill/>
          <a:ln w="9525">
            <a:noFill/>
            <a:miter lim="800000"/>
            <a:headEnd/>
            <a:tailEnd/>
          </a:ln>
        </p:spPr>
      </p:pic>
      <p:pic>
        <p:nvPicPr>
          <p:cNvPr id="11" name="图片 16" descr="http://a1.att.hudong.com/51/21/01300000241603122118218411327.jpg"/>
          <p:cNvPicPr>
            <a:picLocks noChangeAspect="1" noChangeArrowheads="1"/>
          </p:cNvPicPr>
          <p:nvPr/>
        </p:nvPicPr>
        <p:blipFill>
          <a:blip r:embed="rId5" cstate="screen"/>
          <a:srcRect/>
          <a:stretch>
            <a:fillRect/>
          </a:stretch>
        </p:blipFill>
        <p:spPr bwMode="auto">
          <a:xfrm>
            <a:off x="7086605" y="1295400"/>
            <a:ext cx="609601" cy="609600"/>
          </a:xfrm>
          <a:prstGeom prst="rect">
            <a:avLst/>
          </a:prstGeom>
          <a:noFill/>
          <a:ln w="9525">
            <a:noFill/>
            <a:miter lim="800000"/>
            <a:headEnd/>
            <a:tailEnd/>
          </a:ln>
        </p:spPr>
      </p:pic>
      <p:pic>
        <p:nvPicPr>
          <p:cNvPr id="74754" name="Picture 2" descr="http://imgsrc.baidu.com/baike/pic/item/91ae68c66edd605b9d163dd0.jpg"/>
          <p:cNvPicPr>
            <a:picLocks noChangeAspect="1" noChangeArrowheads="1"/>
          </p:cNvPicPr>
          <p:nvPr/>
        </p:nvPicPr>
        <p:blipFill>
          <a:blip r:embed="rId6" cstate="screen"/>
          <a:srcRect r="-1987"/>
          <a:stretch>
            <a:fillRect/>
          </a:stretch>
        </p:blipFill>
        <p:spPr bwMode="auto">
          <a:xfrm>
            <a:off x="4724403" y="1981200"/>
            <a:ext cx="1657773" cy="685800"/>
          </a:xfrm>
          <a:prstGeom prst="rect">
            <a:avLst/>
          </a:prstGeom>
          <a:noFill/>
        </p:spPr>
      </p:pic>
      <p:pic>
        <p:nvPicPr>
          <p:cNvPr id="74758" name="Picture 6" descr="http://bank.ecitic.com/images/logo2-2.gif"/>
          <p:cNvPicPr>
            <a:picLocks noChangeAspect="1" noChangeArrowheads="1"/>
          </p:cNvPicPr>
          <p:nvPr/>
        </p:nvPicPr>
        <p:blipFill>
          <a:blip r:embed="rId7" cstate="screen"/>
          <a:srcRect r="38083" b="-9090"/>
          <a:stretch>
            <a:fillRect/>
          </a:stretch>
        </p:blipFill>
        <p:spPr bwMode="auto">
          <a:xfrm>
            <a:off x="2971801" y="2133601"/>
            <a:ext cx="1524000" cy="435428"/>
          </a:xfrm>
          <a:prstGeom prst="rect">
            <a:avLst/>
          </a:prstGeom>
          <a:noFill/>
        </p:spPr>
      </p:pic>
      <p:pic>
        <p:nvPicPr>
          <p:cNvPr id="74759" name="Picture 7"/>
          <p:cNvPicPr>
            <a:picLocks noChangeAspect="1" noChangeArrowheads="1"/>
          </p:cNvPicPr>
          <p:nvPr/>
        </p:nvPicPr>
        <p:blipFill>
          <a:blip r:embed="rId8" cstate="screen"/>
          <a:srcRect/>
          <a:stretch>
            <a:fillRect/>
          </a:stretch>
        </p:blipFill>
        <p:spPr bwMode="auto">
          <a:xfrm>
            <a:off x="6553201" y="3902342"/>
            <a:ext cx="1524000" cy="243694"/>
          </a:xfrm>
          <a:prstGeom prst="rect">
            <a:avLst/>
          </a:prstGeom>
          <a:noFill/>
          <a:ln w="9525">
            <a:noFill/>
            <a:miter lim="800000"/>
            <a:headEnd/>
            <a:tailEnd/>
          </a:ln>
          <a:effectLst/>
        </p:spPr>
      </p:pic>
      <p:pic>
        <p:nvPicPr>
          <p:cNvPr id="74760" name="Picture 8"/>
          <p:cNvPicPr>
            <a:picLocks noChangeAspect="1" noChangeArrowheads="1"/>
          </p:cNvPicPr>
          <p:nvPr/>
        </p:nvPicPr>
        <p:blipFill>
          <a:blip r:embed="rId9" cstate="screen"/>
          <a:srcRect/>
          <a:stretch>
            <a:fillRect/>
          </a:stretch>
        </p:blipFill>
        <p:spPr bwMode="auto">
          <a:xfrm>
            <a:off x="7086603" y="2057406"/>
            <a:ext cx="685800" cy="489857"/>
          </a:xfrm>
          <a:prstGeom prst="rect">
            <a:avLst/>
          </a:prstGeom>
          <a:noFill/>
          <a:ln w="9525">
            <a:noFill/>
            <a:miter lim="800000"/>
            <a:headEnd/>
            <a:tailEnd/>
          </a:ln>
          <a:effectLst/>
        </p:spPr>
      </p:pic>
      <p:pic>
        <p:nvPicPr>
          <p:cNvPr id="74761" name="Picture 9"/>
          <p:cNvPicPr>
            <a:picLocks noChangeAspect="1" noChangeArrowheads="1"/>
          </p:cNvPicPr>
          <p:nvPr/>
        </p:nvPicPr>
        <p:blipFill>
          <a:blip r:embed="rId10" cstate="screen"/>
          <a:srcRect/>
          <a:stretch>
            <a:fillRect/>
          </a:stretch>
        </p:blipFill>
        <p:spPr bwMode="auto">
          <a:xfrm>
            <a:off x="4648203" y="4495800"/>
            <a:ext cx="1588077" cy="533400"/>
          </a:xfrm>
          <a:prstGeom prst="rect">
            <a:avLst/>
          </a:prstGeom>
          <a:noFill/>
          <a:ln w="9525">
            <a:noFill/>
            <a:miter lim="800000"/>
            <a:headEnd/>
            <a:tailEnd/>
          </a:ln>
          <a:effectLst/>
        </p:spPr>
      </p:pic>
      <p:pic>
        <p:nvPicPr>
          <p:cNvPr id="13" name="图片 12" descr="y02.jpg"/>
          <p:cNvPicPr>
            <a:picLocks noChangeAspect="1"/>
          </p:cNvPicPr>
          <p:nvPr/>
        </p:nvPicPr>
        <p:blipFill>
          <a:blip r:embed="rId11" cstate="print"/>
          <a:stretch>
            <a:fillRect/>
          </a:stretch>
        </p:blipFill>
        <p:spPr>
          <a:xfrm>
            <a:off x="1066802" y="2057400"/>
            <a:ext cx="1632857" cy="457200"/>
          </a:xfrm>
          <a:prstGeom prst="rect">
            <a:avLst/>
          </a:prstGeom>
        </p:spPr>
      </p:pic>
      <p:pic>
        <p:nvPicPr>
          <p:cNvPr id="15" name="图片 14" descr="shanghaiyinhang.jpg"/>
          <p:cNvPicPr>
            <a:picLocks noChangeAspect="1"/>
          </p:cNvPicPr>
          <p:nvPr/>
        </p:nvPicPr>
        <p:blipFill>
          <a:blip r:embed="rId12" cstate="print"/>
          <a:srcRect t="31111" b="33333"/>
          <a:stretch>
            <a:fillRect/>
          </a:stretch>
        </p:blipFill>
        <p:spPr>
          <a:xfrm>
            <a:off x="1066800" y="3733809"/>
            <a:ext cx="1600200" cy="568961"/>
          </a:xfrm>
          <a:prstGeom prst="rect">
            <a:avLst/>
          </a:prstGeom>
        </p:spPr>
      </p:pic>
      <p:pic>
        <p:nvPicPr>
          <p:cNvPr id="16" name="图片 15" descr="CS.jpg"/>
          <p:cNvPicPr>
            <a:picLocks noChangeAspect="1"/>
          </p:cNvPicPr>
          <p:nvPr/>
        </p:nvPicPr>
        <p:blipFill>
          <a:blip r:embed="rId13" cstate="print"/>
          <a:stretch>
            <a:fillRect/>
          </a:stretch>
        </p:blipFill>
        <p:spPr>
          <a:xfrm>
            <a:off x="2895600" y="4419603"/>
            <a:ext cx="1676400" cy="523875"/>
          </a:xfrm>
          <a:prstGeom prst="rect">
            <a:avLst/>
          </a:prstGeom>
        </p:spPr>
      </p:pic>
      <p:pic>
        <p:nvPicPr>
          <p:cNvPr id="17" name="图片 16" descr="xm.jpg"/>
          <p:cNvPicPr>
            <a:picLocks noChangeAspect="1"/>
          </p:cNvPicPr>
          <p:nvPr/>
        </p:nvPicPr>
        <p:blipFill>
          <a:blip r:embed="rId14" cstate="print"/>
          <a:stretch>
            <a:fillRect/>
          </a:stretch>
        </p:blipFill>
        <p:spPr>
          <a:xfrm>
            <a:off x="4648208" y="3749948"/>
            <a:ext cx="1609725" cy="542925"/>
          </a:xfrm>
          <a:prstGeom prst="rect">
            <a:avLst/>
          </a:prstGeom>
        </p:spPr>
      </p:pic>
      <p:pic>
        <p:nvPicPr>
          <p:cNvPr id="20" name="图片 19" descr="rb.jpg"/>
          <p:cNvPicPr>
            <a:picLocks noChangeAspect="1"/>
          </p:cNvPicPr>
          <p:nvPr/>
        </p:nvPicPr>
        <p:blipFill>
          <a:blip r:embed="rId15" cstate="print"/>
          <a:stretch>
            <a:fillRect/>
          </a:stretch>
        </p:blipFill>
        <p:spPr>
          <a:xfrm>
            <a:off x="1295401" y="5105400"/>
            <a:ext cx="1345096" cy="618744"/>
          </a:xfrm>
          <a:prstGeom prst="rect">
            <a:avLst/>
          </a:prstGeom>
        </p:spPr>
      </p:pic>
      <p:pic>
        <p:nvPicPr>
          <p:cNvPr id="22" name="图片 21" descr="ab.jpg"/>
          <p:cNvPicPr>
            <a:picLocks noChangeAspect="1"/>
          </p:cNvPicPr>
          <p:nvPr/>
        </p:nvPicPr>
        <p:blipFill>
          <a:blip r:embed="rId16" cstate="print"/>
          <a:stretch>
            <a:fillRect/>
          </a:stretch>
        </p:blipFill>
        <p:spPr>
          <a:xfrm>
            <a:off x="2743200" y="5181600"/>
            <a:ext cx="1905000" cy="371475"/>
          </a:xfrm>
          <a:prstGeom prst="rect">
            <a:avLst/>
          </a:prstGeom>
        </p:spPr>
      </p:pic>
      <p:pic>
        <p:nvPicPr>
          <p:cNvPr id="23" name="图片 22" descr="pa.jpg"/>
          <p:cNvPicPr>
            <a:picLocks noChangeAspect="1"/>
          </p:cNvPicPr>
          <p:nvPr/>
        </p:nvPicPr>
        <p:blipFill>
          <a:blip r:embed="rId17" cstate="print"/>
          <a:stretch>
            <a:fillRect/>
          </a:stretch>
        </p:blipFill>
        <p:spPr>
          <a:xfrm>
            <a:off x="6629405" y="4419603"/>
            <a:ext cx="1109625" cy="523875"/>
          </a:xfrm>
          <a:prstGeom prst="rect">
            <a:avLst/>
          </a:prstGeom>
        </p:spPr>
      </p:pic>
      <p:pic>
        <p:nvPicPr>
          <p:cNvPr id="27" name="图片 26" descr="cj.jpg"/>
          <p:cNvPicPr>
            <a:picLocks noChangeAspect="1"/>
          </p:cNvPicPr>
          <p:nvPr/>
        </p:nvPicPr>
        <p:blipFill>
          <a:blip r:embed="rId18" cstate="print"/>
          <a:stretch>
            <a:fillRect/>
          </a:stretch>
        </p:blipFill>
        <p:spPr>
          <a:xfrm>
            <a:off x="4724400" y="5143500"/>
            <a:ext cx="1600200" cy="495300"/>
          </a:xfrm>
          <a:prstGeom prst="rect">
            <a:avLst/>
          </a:prstGeom>
        </p:spPr>
      </p:pic>
      <p:sp>
        <p:nvSpPr>
          <p:cNvPr id="30" name="TextBox 29"/>
          <p:cNvSpPr txBox="1"/>
          <p:nvPr/>
        </p:nvSpPr>
        <p:spPr>
          <a:xfrm>
            <a:off x="376634" y="1372930"/>
            <a:ext cx="461574" cy="1015616"/>
          </a:xfrm>
          <a:prstGeom prst="rect">
            <a:avLst/>
          </a:prstGeom>
          <a:noFill/>
        </p:spPr>
        <p:txBody>
          <a:bodyPr vert="eaVert" wrap="none" lIns="91395" tIns="45697" rIns="91395" bIns="45697" rtlCol="0">
            <a:spAutoFit/>
          </a:bodyPr>
          <a:lstStyle/>
          <a:p>
            <a:r>
              <a:rPr lang="zh-CN" altLang="en-US" dirty="0" smtClean="0">
                <a:latin typeface="+mn-ea"/>
                <a:ea typeface="+mn-ea"/>
              </a:rPr>
              <a:t>国有大行</a:t>
            </a:r>
            <a:endParaRPr lang="zh-CN" altLang="en-US" dirty="0">
              <a:latin typeface="+mn-ea"/>
              <a:ea typeface="+mn-ea"/>
            </a:endParaRPr>
          </a:p>
        </p:txBody>
      </p:sp>
      <p:sp>
        <p:nvSpPr>
          <p:cNvPr id="32" name="TextBox 31"/>
          <p:cNvSpPr txBox="1"/>
          <p:nvPr/>
        </p:nvSpPr>
        <p:spPr>
          <a:xfrm>
            <a:off x="350325" y="3733808"/>
            <a:ext cx="461574" cy="1342629"/>
          </a:xfrm>
          <a:prstGeom prst="rect">
            <a:avLst/>
          </a:prstGeom>
          <a:noFill/>
        </p:spPr>
        <p:txBody>
          <a:bodyPr vert="eaVert" wrap="none" lIns="91395" tIns="45697" rIns="91395" bIns="45697" rtlCol="0">
            <a:spAutoFit/>
          </a:bodyPr>
          <a:lstStyle/>
          <a:p>
            <a:r>
              <a:rPr lang="zh-CN" altLang="en-US" dirty="0" smtClean="0">
                <a:latin typeface="+mn-ea"/>
                <a:ea typeface="+mn-ea"/>
              </a:rPr>
              <a:t>城商行</a:t>
            </a:r>
            <a:r>
              <a:rPr lang="en-US" altLang="zh-CN" dirty="0" smtClean="0">
                <a:latin typeface="+mn-ea"/>
                <a:ea typeface="+mn-ea"/>
              </a:rPr>
              <a:t>\</a:t>
            </a:r>
            <a:r>
              <a:rPr lang="zh-CN" altLang="en-US" dirty="0" smtClean="0">
                <a:latin typeface="+mn-ea"/>
                <a:ea typeface="+mn-ea"/>
              </a:rPr>
              <a:t>保险</a:t>
            </a:r>
            <a:endParaRPr lang="zh-CN" altLang="en-US" dirty="0">
              <a:latin typeface="+mn-ea"/>
              <a:ea typeface="+mn-ea"/>
            </a:endParaRPr>
          </a:p>
        </p:txBody>
      </p:sp>
      <p:sp>
        <p:nvSpPr>
          <p:cNvPr id="40" name="矩形 39"/>
          <p:cNvSpPr/>
          <p:nvPr/>
        </p:nvSpPr>
        <p:spPr bwMode="auto">
          <a:xfrm>
            <a:off x="2819401" y="5112842"/>
            <a:ext cx="1752600" cy="6096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41" name="矩形 40"/>
          <p:cNvSpPr/>
          <p:nvPr/>
        </p:nvSpPr>
        <p:spPr bwMode="auto">
          <a:xfrm>
            <a:off x="990600" y="3749941"/>
            <a:ext cx="1752600" cy="6096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42" name="矩形 41"/>
          <p:cNvSpPr/>
          <p:nvPr/>
        </p:nvSpPr>
        <p:spPr bwMode="auto">
          <a:xfrm>
            <a:off x="2819401" y="3749941"/>
            <a:ext cx="1752600" cy="6096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43" name="矩形 42"/>
          <p:cNvSpPr/>
          <p:nvPr/>
        </p:nvSpPr>
        <p:spPr bwMode="auto">
          <a:xfrm>
            <a:off x="4648200" y="3749941"/>
            <a:ext cx="1752600" cy="6096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44" name="矩形 43"/>
          <p:cNvSpPr/>
          <p:nvPr/>
        </p:nvSpPr>
        <p:spPr bwMode="auto">
          <a:xfrm>
            <a:off x="6477000" y="3749941"/>
            <a:ext cx="1752600" cy="6096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45" name="矩形 44"/>
          <p:cNvSpPr/>
          <p:nvPr/>
        </p:nvSpPr>
        <p:spPr bwMode="auto">
          <a:xfrm>
            <a:off x="990600" y="4419600"/>
            <a:ext cx="1752600" cy="6096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46" name="矩形 45"/>
          <p:cNvSpPr/>
          <p:nvPr/>
        </p:nvSpPr>
        <p:spPr bwMode="auto">
          <a:xfrm>
            <a:off x="2819401" y="4419600"/>
            <a:ext cx="1752600" cy="6096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47" name="矩形 46"/>
          <p:cNvSpPr/>
          <p:nvPr/>
        </p:nvSpPr>
        <p:spPr bwMode="auto">
          <a:xfrm>
            <a:off x="4648200" y="4419600"/>
            <a:ext cx="1752600" cy="6096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49" name="矩形 48"/>
          <p:cNvSpPr/>
          <p:nvPr/>
        </p:nvSpPr>
        <p:spPr bwMode="auto">
          <a:xfrm>
            <a:off x="6477000" y="4419600"/>
            <a:ext cx="1752600" cy="6096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50" name="矩形 49"/>
          <p:cNvSpPr/>
          <p:nvPr/>
        </p:nvSpPr>
        <p:spPr bwMode="auto">
          <a:xfrm>
            <a:off x="990600" y="5105400"/>
            <a:ext cx="1752600" cy="6096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51" name="矩形 50"/>
          <p:cNvSpPr/>
          <p:nvPr/>
        </p:nvSpPr>
        <p:spPr bwMode="auto">
          <a:xfrm>
            <a:off x="990600" y="1295400"/>
            <a:ext cx="1752600" cy="6096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52" name="矩形 51"/>
          <p:cNvSpPr/>
          <p:nvPr/>
        </p:nvSpPr>
        <p:spPr bwMode="auto">
          <a:xfrm>
            <a:off x="2819401" y="1295400"/>
            <a:ext cx="1752600" cy="6096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53" name="矩形 52"/>
          <p:cNvSpPr/>
          <p:nvPr/>
        </p:nvSpPr>
        <p:spPr bwMode="auto">
          <a:xfrm>
            <a:off x="4648200" y="1295400"/>
            <a:ext cx="1752600" cy="6096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54" name="矩形 53"/>
          <p:cNvSpPr/>
          <p:nvPr/>
        </p:nvSpPr>
        <p:spPr bwMode="auto">
          <a:xfrm>
            <a:off x="6477000" y="1295400"/>
            <a:ext cx="1752600" cy="6096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55" name="矩形 54"/>
          <p:cNvSpPr/>
          <p:nvPr/>
        </p:nvSpPr>
        <p:spPr bwMode="auto">
          <a:xfrm>
            <a:off x="990600" y="1981200"/>
            <a:ext cx="1752600" cy="6096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56" name="矩形 55"/>
          <p:cNvSpPr/>
          <p:nvPr/>
        </p:nvSpPr>
        <p:spPr bwMode="auto">
          <a:xfrm>
            <a:off x="2819401" y="1981200"/>
            <a:ext cx="1752600" cy="6096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57" name="矩形 56"/>
          <p:cNvSpPr/>
          <p:nvPr/>
        </p:nvSpPr>
        <p:spPr bwMode="auto">
          <a:xfrm>
            <a:off x="4648200" y="1981200"/>
            <a:ext cx="1752600" cy="6096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58" name="矩形 57"/>
          <p:cNvSpPr/>
          <p:nvPr/>
        </p:nvSpPr>
        <p:spPr bwMode="auto">
          <a:xfrm>
            <a:off x="6477000" y="1981200"/>
            <a:ext cx="1752600" cy="6096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pic>
        <p:nvPicPr>
          <p:cNvPr id="48" name="图片 47" descr="sdebank_logo.jpg"/>
          <p:cNvPicPr>
            <a:picLocks noChangeAspect="1"/>
          </p:cNvPicPr>
          <p:nvPr/>
        </p:nvPicPr>
        <p:blipFill>
          <a:blip r:embed="rId19" cstate="print"/>
          <a:stretch>
            <a:fillRect/>
          </a:stretch>
        </p:blipFill>
        <p:spPr>
          <a:xfrm>
            <a:off x="1066802" y="4419600"/>
            <a:ext cx="1738313" cy="445008"/>
          </a:xfrm>
          <a:prstGeom prst="rect">
            <a:avLst/>
          </a:prstGeom>
        </p:spPr>
      </p:pic>
      <p:pic>
        <p:nvPicPr>
          <p:cNvPr id="12290" name="Picture 2"/>
          <p:cNvPicPr>
            <a:picLocks noChangeAspect="1" noChangeArrowheads="1"/>
          </p:cNvPicPr>
          <p:nvPr/>
        </p:nvPicPr>
        <p:blipFill>
          <a:blip r:embed="rId20" cstate="print"/>
          <a:srcRect/>
          <a:stretch>
            <a:fillRect/>
          </a:stretch>
        </p:blipFill>
        <p:spPr bwMode="auto">
          <a:xfrm>
            <a:off x="2667005" y="3733800"/>
            <a:ext cx="1917465" cy="604838"/>
          </a:xfrm>
          <a:prstGeom prst="rect">
            <a:avLst/>
          </a:prstGeom>
          <a:noFill/>
          <a:ln w="9525">
            <a:noFill/>
            <a:miter lim="800000"/>
            <a:headEnd/>
            <a:tailEnd/>
          </a:ln>
        </p:spPr>
      </p:pic>
      <p:sp>
        <p:nvSpPr>
          <p:cNvPr id="60" name="矩形 59"/>
          <p:cNvSpPr/>
          <p:nvPr/>
        </p:nvSpPr>
        <p:spPr bwMode="auto">
          <a:xfrm>
            <a:off x="990600" y="2667000"/>
            <a:ext cx="1752600" cy="6096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pic>
        <p:nvPicPr>
          <p:cNvPr id="61" name="Picture 6"/>
          <p:cNvPicPr>
            <a:picLocks noChangeAspect="1" noChangeArrowheads="1"/>
          </p:cNvPicPr>
          <p:nvPr/>
        </p:nvPicPr>
        <p:blipFill>
          <a:blip r:embed="rId21" cstate="print"/>
          <a:srcRect/>
          <a:stretch>
            <a:fillRect/>
          </a:stretch>
        </p:blipFill>
        <p:spPr bwMode="auto">
          <a:xfrm>
            <a:off x="1295406" y="2819400"/>
            <a:ext cx="1295399" cy="408378"/>
          </a:xfrm>
          <a:prstGeom prst="rect">
            <a:avLst/>
          </a:prstGeom>
          <a:noFill/>
          <a:ln w="9525">
            <a:noFill/>
            <a:miter lim="800000"/>
            <a:headEnd/>
            <a:tailEnd/>
          </a:ln>
          <a:effectLst/>
        </p:spPr>
      </p:pic>
      <p:sp>
        <p:nvSpPr>
          <p:cNvPr id="62" name="矩形 61"/>
          <p:cNvSpPr/>
          <p:nvPr/>
        </p:nvSpPr>
        <p:spPr bwMode="auto">
          <a:xfrm>
            <a:off x="2819401" y="2667000"/>
            <a:ext cx="1752600" cy="6096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pic>
        <p:nvPicPr>
          <p:cNvPr id="64" name="图片 63" descr="y03.jpg"/>
          <p:cNvPicPr>
            <a:picLocks noChangeAspect="1"/>
          </p:cNvPicPr>
          <p:nvPr/>
        </p:nvPicPr>
        <p:blipFill>
          <a:blip r:embed="rId22" cstate="print"/>
          <a:stretch>
            <a:fillRect/>
          </a:stretch>
        </p:blipFill>
        <p:spPr>
          <a:xfrm>
            <a:off x="4800600" y="1371600"/>
            <a:ext cx="1447800" cy="457200"/>
          </a:xfrm>
          <a:prstGeom prst="rect">
            <a:avLst/>
          </a:prstGeom>
        </p:spPr>
      </p:pic>
      <p:pic>
        <p:nvPicPr>
          <p:cNvPr id="65" name="图片 64" descr="yc.jpg"/>
          <p:cNvPicPr>
            <a:picLocks noChangeAspect="1"/>
          </p:cNvPicPr>
          <p:nvPr/>
        </p:nvPicPr>
        <p:blipFill>
          <a:blip r:embed="rId23" cstate="print"/>
          <a:stretch>
            <a:fillRect/>
          </a:stretch>
        </p:blipFill>
        <p:spPr>
          <a:xfrm>
            <a:off x="2971800" y="2743200"/>
            <a:ext cx="1447800" cy="457200"/>
          </a:xfrm>
          <a:prstGeom prst="rect">
            <a:avLst/>
          </a:prstGeom>
        </p:spPr>
      </p:pic>
      <p:sp>
        <p:nvSpPr>
          <p:cNvPr id="66" name="矩形 65"/>
          <p:cNvSpPr/>
          <p:nvPr/>
        </p:nvSpPr>
        <p:spPr bwMode="auto">
          <a:xfrm>
            <a:off x="4648200" y="5105400"/>
            <a:ext cx="1752600" cy="6096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63"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z="1200" smtClean="0"/>
              <a:pPr algn="r"/>
              <a:t>15</a:t>
            </a:fld>
            <a:endParaRPr lang="en-US" altLang="zh-CN" sz="1200" dirty="0"/>
          </a:p>
        </p:txBody>
      </p:sp>
    </p:spTree>
    <p:extLst>
      <p:ext uri="{BB962C8B-B14F-4D97-AF65-F5344CB8AC3E}">
        <p14:creationId xmlns="" xmlns:p14="http://schemas.microsoft.com/office/powerpoint/2010/main" val="1693350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kern="1200" dirty="0" smtClean="0">
                <a:latin typeface="微软雅黑" pitchFamily="34" charset="-122"/>
                <a:ea typeface="微软雅黑" pitchFamily="34" charset="-122"/>
              </a:rPr>
              <a:t>典型案例</a:t>
            </a:r>
            <a:r>
              <a:rPr lang="en-US" altLang="zh-CN" dirty="0" smtClean="0"/>
              <a:t>—</a:t>
            </a:r>
            <a:r>
              <a:rPr lang="zh-CN" altLang="en-US" dirty="0" smtClean="0"/>
              <a:t>工商银行</a:t>
            </a:r>
            <a:endParaRPr lang="zh-CN" altLang="en-US" dirty="0">
              <a:latin typeface="微软雅黑" pitchFamily="34" charset="-122"/>
              <a:ea typeface="微软雅黑" pitchFamily="34" charset="-122"/>
            </a:endParaRPr>
          </a:p>
        </p:txBody>
      </p:sp>
      <p:sp>
        <p:nvSpPr>
          <p:cNvPr id="59"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16</a:t>
            </a:fld>
            <a:endParaRPr lang="en-US" altLang="zh-CN" dirty="0"/>
          </a:p>
        </p:txBody>
      </p:sp>
      <p:sp>
        <p:nvSpPr>
          <p:cNvPr id="63" name="TextBox 62"/>
          <p:cNvSpPr txBox="1"/>
          <p:nvPr/>
        </p:nvSpPr>
        <p:spPr>
          <a:xfrm>
            <a:off x="737611" y="2472730"/>
            <a:ext cx="5088627" cy="415237"/>
          </a:xfrm>
          <a:prstGeom prst="rect">
            <a:avLst/>
          </a:prstGeom>
          <a:noFill/>
        </p:spPr>
        <p:txBody>
          <a:bodyPr wrap="square" lIns="91395" tIns="45697" rIns="91395" bIns="45697" rtlCol="0">
            <a:spAutoFit/>
          </a:bodyPr>
          <a:lstStyle/>
          <a:p>
            <a:pPr algn="ctr"/>
            <a:r>
              <a:rPr lang="zh-CN" altLang="en-US" sz="2000" dirty="0" smtClean="0">
                <a:latin typeface="黑体" pitchFamily="49" charset="-122"/>
                <a:ea typeface="黑体" pitchFamily="49" charset="-122"/>
              </a:rPr>
              <a:t>多技术平台单层次模式</a:t>
            </a:r>
            <a:endParaRPr lang="zh-CN" altLang="en-US" sz="2000" dirty="0">
              <a:latin typeface="黑体" pitchFamily="49" charset="-122"/>
              <a:ea typeface="黑体" pitchFamily="49" charset="-122"/>
            </a:endParaRPr>
          </a:p>
        </p:txBody>
      </p:sp>
      <p:pic>
        <p:nvPicPr>
          <p:cNvPr id="67" name="Picture 2"/>
          <p:cNvPicPr>
            <a:picLocks noChangeAspect="1" noChangeArrowheads="1"/>
          </p:cNvPicPr>
          <p:nvPr/>
        </p:nvPicPr>
        <p:blipFill>
          <a:blip r:embed="rId3" cstate="print"/>
          <a:srcRect/>
          <a:stretch>
            <a:fillRect/>
          </a:stretch>
        </p:blipFill>
        <p:spPr bwMode="auto">
          <a:xfrm>
            <a:off x="107503" y="3265079"/>
            <a:ext cx="6722124" cy="3516722"/>
          </a:xfrm>
          <a:prstGeom prst="rect">
            <a:avLst/>
          </a:prstGeom>
          <a:noFill/>
          <a:ln w="9525">
            <a:noFill/>
            <a:miter lim="800000"/>
            <a:headEnd/>
            <a:tailEnd/>
          </a:ln>
          <a:effectLst/>
        </p:spPr>
      </p:pic>
      <p:grpSp>
        <p:nvGrpSpPr>
          <p:cNvPr id="3" name="组合 46"/>
          <p:cNvGrpSpPr/>
          <p:nvPr/>
        </p:nvGrpSpPr>
        <p:grpSpPr>
          <a:xfrm>
            <a:off x="1857356" y="1917717"/>
            <a:ext cx="7006494" cy="3940175"/>
            <a:chOff x="2117725" y="762000"/>
            <a:chExt cx="7449266" cy="3940175"/>
          </a:xfrm>
        </p:grpSpPr>
        <p:pic>
          <p:nvPicPr>
            <p:cNvPr id="69" name="Picture 3"/>
            <p:cNvPicPr>
              <a:picLocks noChangeAspect="1" noChangeArrowheads="1"/>
            </p:cNvPicPr>
            <p:nvPr/>
          </p:nvPicPr>
          <p:blipFill>
            <a:blip r:embed="rId4" cstate="print"/>
            <a:srcRect/>
            <a:stretch>
              <a:fillRect/>
            </a:stretch>
          </p:blipFill>
          <p:spPr bwMode="auto">
            <a:xfrm>
              <a:off x="2117725" y="1066800"/>
              <a:ext cx="7449266" cy="3635375"/>
            </a:xfrm>
            <a:prstGeom prst="rect">
              <a:avLst/>
            </a:prstGeom>
            <a:noFill/>
            <a:ln w="9525">
              <a:noFill/>
              <a:miter lim="800000"/>
              <a:headEnd/>
              <a:tailEnd/>
            </a:ln>
            <a:effectLst/>
          </p:spPr>
        </p:pic>
        <p:sp>
          <p:nvSpPr>
            <p:cNvPr id="70" name="TextBox 69"/>
            <p:cNvSpPr txBox="1"/>
            <p:nvPr/>
          </p:nvSpPr>
          <p:spPr>
            <a:xfrm>
              <a:off x="3489325" y="762000"/>
              <a:ext cx="5410200" cy="404768"/>
            </a:xfrm>
            <a:prstGeom prst="rect">
              <a:avLst/>
            </a:prstGeom>
            <a:noFill/>
          </p:spPr>
          <p:txBody>
            <a:bodyPr wrap="square" rtlCol="0">
              <a:spAutoFit/>
            </a:bodyPr>
            <a:lstStyle/>
            <a:p>
              <a:pPr algn="ctr"/>
              <a:r>
                <a:rPr lang="zh-CN" altLang="en-US" sz="2000" dirty="0" smtClean="0">
                  <a:latin typeface="黑体" pitchFamily="49" charset="-122"/>
                  <a:ea typeface="黑体" pitchFamily="49" charset="-122"/>
                </a:rPr>
                <a:t>统一平台多层次模式</a:t>
              </a:r>
              <a:endParaRPr lang="zh-CN" altLang="en-US" sz="2000" dirty="0">
                <a:latin typeface="黑体" pitchFamily="49" charset="-122"/>
                <a:ea typeface="黑体" pitchFamily="49" charset="-122"/>
              </a:endParaRPr>
            </a:p>
          </p:txBody>
        </p:sp>
      </p:grpSp>
      <p:sp>
        <p:nvSpPr>
          <p:cNvPr id="71" name="下弧形箭头 70"/>
          <p:cNvSpPr/>
          <p:nvPr/>
        </p:nvSpPr>
        <p:spPr bwMode="auto">
          <a:xfrm rot="18993361">
            <a:off x="7015307" y="5772966"/>
            <a:ext cx="1525285" cy="649584"/>
          </a:xfrm>
          <a:prstGeom prst="curvedUpArrow">
            <a:avLst/>
          </a:prstGeom>
          <a:solidFill>
            <a:schemeClr val="accent5">
              <a:lumMod val="50000"/>
            </a:schemeClr>
          </a:solidFill>
          <a:ln w="9525" cap="flat" cmpd="sng" algn="ctr">
            <a:solidFill>
              <a:schemeClr val="tx1"/>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77" name="AutoShape 4">
            <a:hlinkClick r:id="" action="ppaction://noaction"/>
          </p:cNvPr>
          <p:cNvSpPr>
            <a:spLocks noChangeArrowheads="1"/>
          </p:cNvSpPr>
          <p:nvPr/>
        </p:nvSpPr>
        <p:spPr bwMode="auto">
          <a:xfrm rot="21600000">
            <a:off x="285721" y="1000108"/>
            <a:ext cx="8501090" cy="857256"/>
          </a:xfrm>
          <a:prstGeom prst="roundRect">
            <a:avLst>
              <a:gd name="adj" fmla="val 16667"/>
            </a:avLst>
          </a:prstGeom>
          <a:solidFill>
            <a:srgbClr val="CCECFF"/>
          </a:solidFill>
          <a:ln w="6350" algn="ctr">
            <a:noFill/>
            <a:miter lim="800000"/>
            <a:headEnd/>
            <a:tailEnd/>
          </a:ln>
          <a:effectLst/>
        </p:spPr>
        <p:txBody>
          <a:bodyPr wrap="none" lIns="91395" tIns="45697" rIns="91395" bIns="45697" anchor="ctr"/>
          <a:lstStyle/>
          <a:p>
            <a:r>
              <a:rPr lang="zh-CN" altLang="en-US" dirty="0" smtClean="0">
                <a:latin typeface="微软雅黑" pitchFamily="34" charset="-122"/>
                <a:ea typeface="微软雅黑" pitchFamily="34" charset="-122"/>
              </a:rPr>
              <a:t>工商银行经过平台的演变，由多技术平台单层模式发展为统一平台多层次模式，以技术平台为</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基础，形成针对多业务域的应用系统开发平台，支撑总行</a:t>
            </a:r>
            <a:r>
              <a:rPr lang="en-US" altLang="zh-CN" dirty="0" smtClean="0">
                <a:latin typeface="微软雅黑" pitchFamily="34" charset="-122"/>
                <a:ea typeface="微软雅黑" pitchFamily="34" charset="-122"/>
              </a:rPr>
              <a:t>200</a:t>
            </a:r>
            <a:r>
              <a:rPr lang="zh-CN" altLang="en-US" dirty="0" smtClean="0">
                <a:latin typeface="微软雅黑" pitchFamily="34" charset="-122"/>
                <a:ea typeface="微软雅黑" pitchFamily="34" charset="-122"/>
              </a:rPr>
              <a:t>多个应用的研发与运维，达到</a:t>
            </a:r>
            <a:endParaRPr lang="zh-CN" altLang="en-US" dirty="0"/>
          </a:p>
        </p:txBody>
      </p:sp>
      <p:pic>
        <p:nvPicPr>
          <p:cNvPr id="246786" name="Picture 2" descr="C:\Documents and Settings\Administrator\桌面\QQ截图20130711153816.png"/>
          <p:cNvPicPr>
            <a:picLocks noChangeAspect="1" noChangeArrowheads="1"/>
          </p:cNvPicPr>
          <p:nvPr/>
        </p:nvPicPr>
        <p:blipFill>
          <a:blip r:embed="rId5"/>
          <a:srcRect/>
          <a:stretch>
            <a:fillRect/>
          </a:stretch>
        </p:blipFill>
        <p:spPr bwMode="auto">
          <a:xfrm>
            <a:off x="6915150" y="-21"/>
            <a:ext cx="2228850" cy="571500"/>
          </a:xfrm>
          <a:prstGeom prst="rect">
            <a:avLst/>
          </a:prstGeom>
          <a:noFill/>
        </p:spPr>
      </p:pic>
    </p:spTree>
    <p:extLst>
      <p:ext uri="{BB962C8B-B14F-4D97-AF65-F5344CB8AC3E}">
        <p14:creationId xmlns="" xmlns:p14="http://schemas.microsoft.com/office/powerpoint/2010/main" val="169335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slide(fromBottom)">
                                      <p:cBhvr>
                                        <p:cTn id="7" dur="500"/>
                                        <p:tgtEl>
                                          <p:spTgt spid="71"/>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lide(fromBottom)">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kern="1200" dirty="0" smtClean="0">
                <a:latin typeface="微软雅黑" pitchFamily="34" charset="-122"/>
                <a:ea typeface="微软雅黑" pitchFamily="34" charset="-122"/>
              </a:rPr>
              <a:t>典型案例</a:t>
            </a:r>
            <a:r>
              <a:rPr lang="en-US" altLang="zh-CN" dirty="0" smtClean="0"/>
              <a:t>—</a:t>
            </a:r>
            <a:r>
              <a:rPr lang="zh-CN" altLang="en-US" dirty="0" smtClean="0"/>
              <a:t>建设银行</a:t>
            </a:r>
            <a:endParaRPr lang="zh-CN" altLang="en-US" dirty="0">
              <a:latin typeface="微软雅黑" pitchFamily="34" charset="-122"/>
              <a:ea typeface="微软雅黑" pitchFamily="34" charset="-122"/>
            </a:endParaRPr>
          </a:p>
        </p:txBody>
      </p:sp>
      <p:sp>
        <p:nvSpPr>
          <p:cNvPr id="14" name="AutoShape 4">
            <a:hlinkClick r:id="" action="ppaction://noaction"/>
          </p:cNvPr>
          <p:cNvSpPr>
            <a:spLocks noChangeArrowheads="1"/>
          </p:cNvSpPr>
          <p:nvPr/>
        </p:nvSpPr>
        <p:spPr bwMode="auto">
          <a:xfrm rot="21600000">
            <a:off x="228604" y="1144355"/>
            <a:ext cx="8686800" cy="1903649"/>
          </a:xfrm>
          <a:prstGeom prst="roundRect">
            <a:avLst>
              <a:gd name="adj" fmla="val 16667"/>
            </a:avLst>
          </a:prstGeom>
          <a:solidFill>
            <a:srgbClr val="CCECFF"/>
          </a:solidFill>
          <a:ln w="6350" algn="ctr">
            <a:noFill/>
            <a:miter lim="800000"/>
            <a:headEnd/>
            <a:tailEnd/>
          </a:ln>
          <a:effectLst/>
        </p:spPr>
        <p:txBody>
          <a:bodyPr wrap="none" lIns="91395" tIns="45697" rIns="91395" bIns="45697" anchor="ctr"/>
          <a:lstStyle/>
          <a:p>
            <a:endParaRPr lang="zh-CN" altLang="en-US"/>
          </a:p>
        </p:txBody>
      </p:sp>
      <p:sp>
        <p:nvSpPr>
          <p:cNvPr id="15" name="矩形 14"/>
          <p:cNvSpPr/>
          <p:nvPr/>
        </p:nvSpPr>
        <p:spPr>
          <a:xfrm>
            <a:off x="457200" y="1219202"/>
            <a:ext cx="8389918" cy="1785058"/>
          </a:xfrm>
          <a:prstGeom prst="rect">
            <a:avLst/>
          </a:prstGeom>
        </p:spPr>
        <p:txBody>
          <a:bodyPr wrap="square" lIns="91395" tIns="45697" rIns="91395" bIns="45697">
            <a:spAutoFit/>
          </a:bodyPr>
          <a:lstStyle/>
          <a:p>
            <a:pPr marL="342728" indent="-342728">
              <a:lnSpc>
                <a:spcPct val="110000"/>
              </a:lnSpc>
              <a:buFont typeface="Wingdings" pitchFamily="2" charset="2"/>
              <a:buChar char="ü"/>
            </a:pPr>
            <a:r>
              <a:rPr lang="zh-CN" altLang="zh-CN" sz="1400" dirty="0">
                <a:latin typeface="+mn-ea"/>
                <a:ea typeface="+mn-ea"/>
              </a:rPr>
              <a:t>建设银行早在</a:t>
            </a:r>
            <a:r>
              <a:rPr lang="en-US" altLang="zh-CN" sz="1400" dirty="0">
                <a:latin typeface="+mn-ea"/>
                <a:ea typeface="+mn-ea"/>
              </a:rPr>
              <a:t>2005</a:t>
            </a:r>
            <a:r>
              <a:rPr lang="zh-CN" altLang="zh-CN" sz="1400" dirty="0">
                <a:latin typeface="+mn-ea"/>
                <a:ea typeface="+mn-ea"/>
              </a:rPr>
              <a:t>年前就选用过国外的工作流产品进行过项目的开发，但是随着项目的运行过程中出现较多的问题，如国外的工作流产品很难适应中国特色的业务要求，并且很难扩展一些新的需求。究其原因，</a:t>
            </a:r>
            <a:r>
              <a:rPr lang="zh-CN" altLang="zh-CN" sz="1400" dirty="0" smtClean="0">
                <a:latin typeface="+mn-ea"/>
                <a:ea typeface="+mn-ea"/>
              </a:rPr>
              <a:t>主要因为产品化</a:t>
            </a:r>
            <a:r>
              <a:rPr lang="zh-CN" altLang="zh-CN" sz="1400" dirty="0">
                <a:latin typeface="+mn-ea"/>
                <a:ea typeface="+mn-ea"/>
              </a:rPr>
              <a:t>封装太高，用户很难知道其实现的机理，同时产品只实现了最基本的工作流功能，需要扩展的时候，必须找到相应的厂商，也很难及时得到响应的技术支持</a:t>
            </a:r>
            <a:r>
              <a:rPr lang="zh-CN" altLang="zh-CN" sz="1400" dirty="0" smtClean="0">
                <a:latin typeface="+mn-ea"/>
                <a:ea typeface="+mn-ea"/>
              </a:rPr>
              <a:t>。</a:t>
            </a:r>
            <a:endParaRPr lang="en-US" altLang="zh-CN" sz="1400" dirty="0" smtClean="0">
              <a:latin typeface="+mn-ea"/>
              <a:ea typeface="+mn-ea"/>
            </a:endParaRPr>
          </a:p>
          <a:p>
            <a:pPr marL="342728" indent="-342728">
              <a:lnSpc>
                <a:spcPct val="110000"/>
              </a:lnSpc>
              <a:buFont typeface="Wingdings" pitchFamily="2" charset="2"/>
              <a:buChar char="ü"/>
            </a:pPr>
            <a:r>
              <a:rPr lang="zh-CN" altLang="zh-CN" sz="1400" dirty="0">
                <a:latin typeface="+mn-ea"/>
                <a:ea typeface="+mn-ea"/>
              </a:rPr>
              <a:t>建总行开发中心本身具备一个</a:t>
            </a:r>
            <a:r>
              <a:rPr lang="en-US" altLang="zh-CN" sz="1400" dirty="0">
                <a:latin typeface="+mn-ea"/>
                <a:ea typeface="+mn-ea"/>
              </a:rPr>
              <a:t>J2EE</a:t>
            </a:r>
            <a:r>
              <a:rPr lang="zh-CN" altLang="zh-CN" sz="1400" dirty="0">
                <a:latin typeface="+mn-ea"/>
                <a:ea typeface="+mn-ea"/>
              </a:rPr>
              <a:t>应用架构</a:t>
            </a:r>
            <a:r>
              <a:rPr lang="en-US" altLang="zh-CN" sz="1400" dirty="0">
                <a:latin typeface="+mn-ea"/>
                <a:ea typeface="+mn-ea"/>
              </a:rPr>
              <a:t>—SUP</a:t>
            </a:r>
            <a:r>
              <a:rPr lang="zh-CN" altLang="zh-CN" sz="1400" dirty="0">
                <a:latin typeface="+mn-ea"/>
                <a:ea typeface="+mn-ea"/>
              </a:rPr>
              <a:t>，在与普元研发部门相关专家、架构师多次交流之后，决定在厦门开发中心成立一个项目组《技术组件标准及</a:t>
            </a:r>
            <a:r>
              <a:rPr lang="en-US" altLang="zh-CN" sz="1400" dirty="0">
                <a:latin typeface="+mn-ea"/>
                <a:ea typeface="+mn-ea"/>
              </a:rPr>
              <a:t>J2EE</a:t>
            </a:r>
            <a:r>
              <a:rPr lang="zh-CN" altLang="zh-CN" sz="1400" dirty="0">
                <a:latin typeface="+mn-ea"/>
                <a:ea typeface="+mn-ea"/>
              </a:rPr>
              <a:t>组件研发项目之子任务</a:t>
            </a:r>
            <a:r>
              <a:rPr lang="en-US" altLang="zh-CN" sz="1400" dirty="0">
                <a:latin typeface="+mn-ea"/>
                <a:ea typeface="+mn-ea"/>
              </a:rPr>
              <a:t>-J2EE</a:t>
            </a:r>
            <a:r>
              <a:rPr lang="zh-CN" altLang="zh-CN" sz="1400" dirty="0">
                <a:latin typeface="+mn-ea"/>
                <a:ea typeface="+mn-ea"/>
              </a:rPr>
              <a:t>组件研发》，人员由建总行相关的领导、专家、架构师组成，专门来进行建行的</a:t>
            </a:r>
            <a:r>
              <a:rPr lang="en-US" altLang="zh-CN" sz="1400" dirty="0">
                <a:latin typeface="+mn-ea"/>
                <a:ea typeface="+mn-ea"/>
              </a:rPr>
              <a:t>J2EE</a:t>
            </a:r>
            <a:r>
              <a:rPr lang="zh-CN" altLang="zh-CN" sz="1400" dirty="0">
                <a:latin typeface="+mn-ea"/>
                <a:ea typeface="+mn-ea"/>
              </a:rPr>
              <a:t>架构咨询</a:t>
            </a:r>
            <a:r>
              <a:rPr lang="zh-CN" altLang="zh-CN" sz="1400" dirty="0" smtClean="0">
                <a:latin typeface="+mn-ea"/>
                <a:ea typeface="+mn-ea"/>
              </a:rPr>
              <a:t>。</a:t>
            </a:r>
            <a:endParaRPr lang="zh-CN" altLang="zh-CN" sz="1400" dirty="0">
              <a:latin typeface="+mn-ea"/>
              <a:ea typeface="+mn-ea"/>
            </a:endParaRPr>
          </a:p>
        </p:txBody>
      </p:sp>
      <p:graphicFrame>
        <p:nvGraphicFramePr>
          <p:cNvPr id="16" name="表格 15"/>
          <p:cNvGraphicFramePr>
            <a:graphicFrameLocks noGrp="1"/>
          </p:cNvGraphicFramePr>
          <p:nvPr>
            <p:extLst>
              <p:ext uri="{D42A27DB-BD31-4B8C-83A1-F6EECF244321}">
                <p14:modId xmlns:p14="http://schemas.microsoft.com/office/powerpoint/2010/main" xmlns="" val="1897550144"/>
              </p:ext>
            </p:extLst>
          </p:nvPr>
        </p:nvGraphicFramePr>
        <p:xfrm>
          <a:off x="304802" y="3352801"/>
          <a:ext cx="4052886" cy="2790847"/>
        </p:xfrm>
        <a:graphic>
          <a:graphicData uri="http://schemas.openxmlformats.org/drawingml/2006/table">
            <a:tbl>
              <a:tblPr firstRow="1" firstCol="1" bandRow="1">
                <a:tableStyleId>{5C22544A-7EE6-4342-B048-85BDC9FD1C3A}</a:tableStyleId>
              </a:tblPr>
              <a:tblGrid>
                <a:gridCol w="705855"/>
                <a:gridCol w="2038075"/>
                <a:gridCol w="1308956"/>
              </a:tblGrid>
              <a:tr h="325859">
                <a:tc>
                  <a:txBody>
                    <a:bodyPr/>
                    <a:lstStyle/>
                    <a:p>
                      <a:pPr algn="ctr">
                        <a:spcAft>
                          <a:spcPts val="0"/>
                        </a:spcAft>
                      </a:pPr>
                      <a:r>
                        <a:rPr lang="zh-CN" sz="1000" kern="0" dirty="0">
                          <a:solidFill>
                            <a:schemeClr val="bg1"/>
                          </a:solidFill>
                          <a:effectLst/>
                          <a:latin typeface="+mn-ea"/>
                          <a:ea typeface="+mn-ea"/>
                        </a:rPr>
                        <a:t>编号</a:t>
                      </a:r>
                      <a:endParaRPr lang="zh-CN" sz="1000" kern="100" dirty="0">
                        <a:solidFill>
                          <a:schemeClr val="bg1"/>
                        </a:solidFill>
                        <a:effectLst/>
                        <a:latin typeface="+mn-ea"/>
                        <a:ea typeface="+mn-ea"/>
                      </a:endParaRPr>
                    </a:p>
                  </a:txBody>
                  <a:tcPr marL="41207" marR="41207" marT="0" marB="0" anchor="ctr">
                    <a:solidFill>
                      <a:srgbClr val="666699"/>
                    </a:solidFill>
                  </a:tcPr>
                </a:tc>
                <a:tc>
                  <a:txBody>
                    <a:bodyPr/>
                    <a:lstStyle/>
                    <a:p>
                      <a:pPr algn="ctr">
                        <a:spcAft>
                          <a:spcPts val="0"/>
                        </a:spcAft>
                      </a:pPr>
                      <a:r>
                        <a:rPr lang="zh-CN" sz="1000" kern="0" dirty="0">
                          <a:solidFill>
                            <a:schemeClr val="bg1"/>
                          </a:solidFill>
                          <a:effectLst/>
                          <a:latin typeface="+mn-ea"/>
                          <a:ea typeface="+mn-ea"/>
                        </a:rPr>
                        <a:t>项目案例</a:t>
                      </a:r>
                      <a:endParaRPr lang="zh-CN" sz="1000" kern="100" dirty="0">
                        <a:solidFill>
                          <a:schemeClr val="bg1"/>
                        </a:solidFill>
                        <a:effectLst/>
                        <a:latin typeface="+mn-ea"/>
                        <a:ea typeface="+mn-ea"/>
                      </a:endParaRPr>
                    </a:p>
                  </a:txBody>
                  <a:tcPr marL="41207" marR="41207" marT="0" marB="0" anchor="ctr">
                    <a:solidFill>
                      <a:srgbClr val="666699"/>
                    </a:solidFill>
                  </a:tcPr>
                </a:tc>
                <a:tc>
                  <a:txBody>
                    <a:bodyPr/>
                    <a:lstStyle/>
                    <a:p>
                      <a:pPr algn="ctr">
                        <a:spcAft>
                          <a:spcPts val="0"/>
                        </a:spcAft>
                      </a:pPr>
                      <a:r>
                        <a:rPr lang="zh-CN" sz="1000" kern="0" dirty="0">
                          <a:solidFill>
                            <a:schemeClr val="bg1"/>
                          </a:solidFill>
                          <a:effectLst/>
                          <a:latin typeface="+mn-ea"/>
                          <a:ea typeface="+mn-ea"/>
                        </a:rPr>
                        <a:t>使用产品</a:t>
                      </a:r>
                      <a:endParaRPr lang="zh-CN" sz="1000" kern="100" dirty="0">
                        <a:solidFill>
                          <a:schemeClr val="bg1"/>
                        </a:solidFill>
                        <a:effectLst/>
                        <a:latin typeface="+mn-ea"/>
                        <a:ea typeface="+mn-ea"/>
                      </a:endParaRPr>
                    </a:p>
                  </a:txBody>
                  <a:tcPr marL="41207" marR="41207" marT="0" marB="0" anchor="ctr">
                    <a:solidFill>
                      <a:srgbClr val="666699"/>
                    </a:solidFill>
                  </a:tcPr>
                </a:tc>
              </a:tr>
              <a:tr h="252118">
                <a:tc>
                  <a:txBody>
                    <a:bodyPr/>
                    <a:lstStyle/>
                    <a:p>
                      <a:pPr marL="0" algn="ctr" defTabSz="914400" rtl="0" eaLnBrk="1" latinLnBrk="0" hangingPunct="1">
                        <a:spcAft>
                          <a:spcPts val="0"/>
                        </a:spcAft>
                      </a:pPr>
                      <a:r>
                        <a:rPr lang="en-US" sz="1000" kern="0" dirty="0">
                          <a:solidFill>
                            <a:schemeClr val="dk1"/>
                          </a:solidFill>
                          <a:effectLst/>
                          <a:latin typeface="+mn-ea"/>
                          <a:ea typeface="+mn-ea"/>
                          <a:cs typeface="+mn-cs"/>
                        </a:rPr>
                        <a:t>1</a:t>
                      </a:r>
                      <a:endParaRPr lang="zh-CN" sz="1000" kern="0" dirty="0">
                        <a:solidFill>
                          <a:schemeClr val="dk1"/>
                        </a:solidFill>
                        <a:effectLst/>
                        <a:latin typeface="+mn-ea"/>
                        <a:ea typeface="+mn-ea"/>
                        <a:cs typeface="+mn-cs"/>
                      </a:endParaRPr>
                    </a:p>
                  </a:txBody>
                  <a:tcPr marL="41207" marR="41207" marT="0" marB="0" anchor="ctr"/>
                </a:tc>
                <a:tc>
                  <a:txBody>
                    <a:bodyPr/>
                    <a:lstStyle/>
                    <a:p>
                      <a:pPr marL="0" algn="l" defTabSz="914400" rtl="0" eaLnBrk="1" latinLnBrk="0" hangingPunct="1">
                        <a:spcAft>
                          <a:spcPts val="0"/>
                        </a:spcAft>
                      </a:pPr>
                      <a:r>
                        <a:rPr lang="en-US" sz="1000" kern="0" dirty="0">
                          <a:solidFill>
                            <a:schemeClr val="dk1"/>
                          </a:solidFill>
                          <a:effectLst/>
                          <a:latin typeface="+mn-ea"/>
                          <a:ea typeface="+mn-ea"/>
                          <a:cs typeface="+mn-cs"/>
                        </a:rPr>
                        <a:t>SUP2.0</a:t>
                      </a:r>
                      <a:r>
                        <a:rPr lang="zh-CN" sz="1000" kern="0" dirty="0">
                          <a:solidFill>
                            <a:schemeClr val="dk1"/>
                          </a:solidFill>
                          <a:effectLst/>
                          <a:latin typeface="+mn-ea"/>
                          <a:ea typeface="+mn-ea"/>
                          <a:cs typeface="+mn-cs"/>
                        </a:rPr>
                        <a:t>定制</a:t>
                      </a:r>
                    </a:p>
                  </a:txBody>
                  <a:tcPr marL="41207" marR="41207" marT="0" marB="0" anchor="ctr"/>
                </a:tc>
                <a:tc>
                  <a:txBody>
                    <a:bodyPr/>
                    <a:lstStyle/>
                    <a:p>
                      <a:pPr marL="0" algn="ctr" defTabSz="914400" rtl="0" eaLnBrk="1" latinLnBrk="0" hangingPunct="1">
                        <a:spcAft>
                          <a:spcPts val="0"/>
                        </a:spcAft>
                      </a:pPr>
                      <a:r>
                        <a:rPr lang="en-US" sz="1000" kern="0" dirty="0">
                          <a:solidFill>
                            <a:schemeClr val="dk1"/>
                          </a:solidFill>
                          <a:effectLst/>
                          <a:latin typeface="+mn-ea"/>
                          <a:ea typeface="+mn-ea"/>
                          <a:cs typeface="+mn-cs"/>
                        </a:rPr>
                        <a:t>EOS6.0</a:t>
                      </a:r>
                      <a:endParaRPr lang="zh-CN" sz="1000" kern="0" dirty="0">
                        <a:solidFill>
                          <a:schemeClr val="dk1"/>
                        </a:solidFill>
                        <a:effectLst/>
                        <a:latin typeface="+mn-ea"/>
                        <a:ea typeface="+mn-ea"/>
                        <a:cs typeface="+mn-cs"/>
                      </a:endParaRPr>
                    </a:p>
                  </a:txBody>
                  <a:tcPr marL="41207" marR="41207" marT="0" marB="0" anchor="ctr"/>
                </a:tc>
              </a:tr>
              <a:tr h="214951">
                <a:tc>
                  <a:txBody>
                    <a:bodyPr/>
                    <a:lstStyle/>
                    <a:p>
                      <a:pPr marL="0" algn="ctr" defTabSz="914400" rtl="0" eaLnBrk="1" latinLnBrk="0" hangingPunct="1">
                        <a:spcAft>
                          <a:spcPts val="0"/>
                        </a:spcAft>
                      </a:pPr>
                      <a:r>
                        <a:rPr lang="en-US" sz="1000" kern="0" dirty="0">
                          <a:solidFill>
                            <a:schemeClr val="dk1"/>
                          </a:solidFill>
                          <a:effectLst/>
                          <a:latin typeface="+mn-ea"/>
                          <a:ea typeface="+mn-ea"/>
                          <a:cs typeface="+mn-cs"/>
                        </a:rPr>
                        <a:t>2</a:t>
                      </a:r>
                      <a:endParaRPr lang="zh-CN" sz="1000" kern="0" dirty="0">
                        <a:solidFill>
                          <a:schemeClr val="dk1"/>
                        </a:solidFill>
                        <a:effectLst/>
                        <a:latin typeface="+mn-ea"/>
                        <a:ea typeface="+mn-ea"/>
                        <a:cs typeface="+mn-cs"/>
                      </a:endParaRPr>
                    </a:p>
                  </a:txBody>
                  <a:tcPr marL="41207" marR="41207" marT="0" marB="0" anchor="ctr"/>
                </a:tc>
                <a:tc>
                  <a:txBody>
                    <a:bodyPr/>
                    <a:lstStyle/>
                    <a:p>
                      <a:pPr marL="0" algn="l" defTabSz="914400" rtl="0" eaLnBrk="1" latinLnBrk="0" hangingPunct="1">
                        <a:spcAft>
                          <a:spcPts val="0"/>
                        </a:spcAft>
                      </a:pPr>
                      <a:r>
                        <a:rPr lang="en-US" sz="1000" kern="0" dirty="0">
                          <a:solidFill>
                            <a:schemeClr val="dk1"/>
                          </a:solidFill>
                          <a:effectLst/>
                          <a:latin typeface="+mn-ea"/>
                          <a:ea typeface="+mn-ea"/>
                          <a:cs typeface="+mn-cs"/>
                        </a:rPr>
                        <a:t>J2EE</a:t>
                      </a:r>
                      <a:r>
                        <a:rPr lang="zh-CN" sz="1000" kern="0" dirty="0">
                          <a:solidFill>
                            <a:schemeClr val="dk1"/>
                          </a:solidFill>
                          <a:effectLst/>
                          <a:latin typeface="+mn-ea"/>
                          <a:ea typeface="+mn-ea"/>
                          <a:cs typeface="+mn-cs"/>
                        </a:rPr>
                        <a:t>组件咨询</a:t>
                      </a:r>
                    </a:p>
                  </a:txBody>
                  <a:tcPr marL="41207" marR="41207" marT="0" marB="0" anchor="ctr"/>
                </a:tc>
                <a:tc>
                  <a:txBody>
                    <a:bodyPr/>
                    <a:lstStyle/>
                    <a:p>
                      <a:pPr marL="0" algn="ctr" defTabSz="914400" rtl="0" eaLnBrk="1" latinLnBrk="0" hangingPunct="1">
                        <a:spcAft>
                          <a:spcPts val="0"/>
                        </a:spcAft>
                      </a:pPr>
                      <a:r>
                        <a:rPr lang="zh-CN" sz="1000" kern="0" dirty="0">
                          <a:solidFill>
                            <a:schemeClr val="dk1"/>
                          </a:solidFill>
                          <a:effectLst/>
                          <a:latin typeface="+mn-ea"/>
                          <a:ea typeface="+mn-ea"/>
                          <a:cs typeface="+mn-cs"/>
                        </a:rPr>
                        <a:t>　</a:t>
                      </a:r>
                    </a:p>
                  </a:txBody>
                  <a:tcPr marL="41207" marR="41207" marT="0" marB="0" anchor="ctr"/>
                </a:tc>
              </a:tr>
              <a:tr h="214951">
                <a:tc>
                  <a:txBody>
                    <a:bodyPr/>
                    <a:lstStyle/>
                    <a:p>
                      <a:pPr marL="0" algn="ctr" defTabSz="914400" rtl="0" eaLnBrk="1" latinLnBrk="0" hangingPunct="1">
                        <a:spcAft>
                          <a:spcPts val="0"/>
                        </a:spcAft>
                      </a:pPr>
                      <a:r>
                        <a:rPr lang="en-US" sz="1000" kern="0">
                          <a:solidFill>
                            <a:schemeClr val="dk1"/>
                          </a:solidFill>
                          <a:effectLst/>
                          <a:latin typeface="+mn-ea"/>
                          <a:ea typeface="+mn-ea"/>
                          <a:cs typeface="+mn-cs"/>
                        </a:rPr>
                        <a:t>3</a:t>
                      </a:r>
                      <a:endParaRPr lang="zh-CN" sz="1000" kern="0">
                        <a:solidFill>
                          <a:schemeClr val="dk1"/>
                        </a:solidFill>
                        <a:effectLst/>
                        <a:latin typeface="+mn-ea"/>
                        <a:ea typeface="+mn-ea"/>
                        <a:cs typeface="+mn-cs"/>
                      </a:endParaRPr>
                    </a:p>
                  </a:txBody>
                  <a:tcPr marL="41207" marR="41207" marT="0" marB="0" anchor="ctr"/>
                </a:tc>
                <a:tc>
                  <a:txBody>
                    <a:bodyPr/>
                    <a:lstStyle/>
                    <a:p>
                      <a:pPr marL="0" algn="l" defTabSz="914400" rtl="0" eaLnBrk="1" latinLnBrk="0" hangingPunct="1">
                        <a:spcAft>
                          <a:spcPts val="0"/>
                        </a:spcAft>
                      </a:pPr>
                      <a:r>
                        <a:rPr lang="zh-CN" sz="1000" kern="0" dirty="0">
                          <a:solidFill>
                            <a:schemeClr val="dk1"/>
                          </a:solidFill>
                          <a:effectLst/>
                          <a:latin typeface="+mn-ea"/>
                          <a:ea typeface="+mn-ea"/>
                          <a:cs typeface="+mn-cs"/>
                        </a:rPr>
                        <a:t>对公客户关系管理系统</a:t>
                      </a:r>
                      <a:r>
                        <a:rPr lang="zh-CN" sz="1000" kern="0" dirty="0" smtClean="0">
                          <a:solidFill>
                            <a:schemeClr val="dk1"/>
                          </a:solidFill>
                          <a:effectLst/>
                          <a:latin typeface="+mn-ea"/>
                          <a:ea typeface="+mn-ea"/>
                          <a:cs typeface="+mn-cs"/>
                        </a:rPr>
                        <a:t>（</a:t>
                      </a:r>
                      <a:r>
                        <a:rPr lang="en-US" altLang="zh-CN" sz="1000" kern="0" dirty="0" smtClean="0">
                          <a:solidFill>
                            <a:schemeClr val="dk1"/>
                          </a:solidFill>
                          <a:effectLst/>
                          <a:latin typeface="+mn-ea"/>
                          <a:ea typeface="+mn-ea"/>
                          <a:cs typeface="+mn-cs"/>
                        </a:rPr>
                        <a:t>O</a:t>
                      </a:r>
                      <a:r>
                        <a:rPr lang="en-US" sz="1000" kern="0" dirty="0" smtClean="0">
                          <a:solidFill>
                            <a:schemeClr val="dk1"/>
                          </a:solidFill>
                          <a:effectLst/>
                          <a:latin typeface="+mn-ea"/>
                          <a:ea typeface="+mn-ea"/>
                          <a:cs typeface="+mn-cs"/>
                        </a:rPr>
                        <a:t>CRM</a:t>
                      </a:r>
                      <a:r>
                        <a:rPr lang="zh-CN" sz="1000" kern="0" dirty="0">
                          <a:solidFill>
                            <a:schemeClr val="dk1"/>
                          </a:solidFill>
                          <a:effectLst/>
                          <a:latin typeface="+mn-ea"/>
                          <a:ea typeface="+mn-ea"/>
                          <a:cs typeface="+mn-cs"/>
                        </a:rPr>
                        <a:t>）</a:t>
                      </a:r>
                    </a:p>
                  </a:txBody>
                  <a:tcPr marL="41207" marR="41207" marT="0" marB="0" anchor="ctr"/>
                </a:tc>
                <a:tc>
                  <a:txBody>
                    <a:bodyPr/>
                    <a:lstStyle/>
                    <a:p>
                      <a:pPr marL="0" algn="ctr" defTabSz="914400" rtl="0" eaLnBrk="1" latinLnBrk="0" hangingPunct="1">
                        <a:spcAft>
                          <a:spcPts val="0"/>
                        </a:spcAft>
                      </a:pPr>
                      <a:r>
                        <a:rPr lang="en-US" sz="1000" kern="0">
                          <a:solidFill>
                            <a:schemeClr val="dk1"/>
                          </a:solidFill>
                          <a:effectLst/>
                          <a:latin typeface="+mn-ea"/>
                          <a:ea typeface="+mn-ea"/>
                          <a:cs typeface="+mn-cs"/>
                        </a:rPr>
                        <a:t>SUP2.0</a:t>
                      </a:r>
                      <a:endParaRPr lang="zh-CN" sz="1000" kern="0">
                        <a:solidFill>
                          <a:schemeClr val="dk1"/>
                        </a:solidFill>
                        <a:effectLst/>
                        <a:latin typeface="+mn-ea"/>
                        <a:ea typeface="+mn-ea"/>
                        <a:cs typeface="+mn-cs"/>
                      </a:endParaRPr>
                    </a:p>
                  </a:txBody>
                  <a:tcPr marL="41207" marR="41207" marT="0" marB="0" anchor="ctr"/>
                </a:tc>
              </a:tr>
              <a:tr h="197413">
                <a:tc>
                  <a:txBody>
                    <a:bodyPr/>
                    <a:lstStyle/>
                    <a:p>
                      <a:pPr marL="0" algn="ctr" defTabSz="914400" rtl="0" eaLnBrk="1" latinLnBrk="0" hangingPunct="1">
                        <a:spcAft>
                          <a:spcPts val="0"/>
                        </a:spcAft>
                      </a:pPr>
                      <a:r>
                        <a:rPr lang="en-US" sz="1000" kern="0">
                          <a:solidFill>
                            <a:schemeClr val="dk1"/>
                          </a:solidFill>
                          <a:effectLst/>
                          <a:latin typeface="+mn-ea"/>
                          <a:ea typeface="+mn-ea"/>
                          <a:cs typeface="+mn-cs"/>
                        </a:rPr>
                        <a:t>4</a:t>
                      </a:r>
                      <a:endParaRPr lang="zh-CN" sz="1000" kern="0">
                        <a:solidFill>
                          <a:schemeClr val="dk1"/>
                        </a:solidFill>
                        <a:effectLst/>
                        <a:latin typeface="+mn-ea"/>
                        <a:ea typeface="+mn-ea"/>
                        <a:cs typeface="+mn-cs"/>
                      </a:endParaRPr>
                    </a:p>
                  </a:txBody>
                  <a:tcPr marL="41207" marR="41207" marT="0" marB="0" anchor="ctr"/>
                </a:tc>
                <a:tc>
                  <a:txBody>
                    <a:bodyPr/>
                    <a:lstStyle/>
                    <a:p>
                      <a:pPr marL="0" algn="l" defTabSz="914400" rtl="0" eaLnBrk="1" latinLnBrk="0" hangingPunct="1">
                        <a:spcAft>
                          <a:spcPts val="0"/>
                        </a:spcAft>
                      </a:pPr>
                      <a:r>
                        <a:rPr lang="zh-CN" sz="1000" kern="0" dirty="0">
                          <a:solidFill>
                            <a:schemeClr val="dk1"/>
                          </a:solidFill>
                          <a:effectLst/>
                          <a:latin typeface="+mn-ea"/>
                          <a:ea typeface="+mn-ea"/>
                          <a:cs typeface="+mn-cs"/>
                        </a:rPr>
                        <a:t>抵押品风险管理系统（</a:t>
                      </a:r>
                      <a:r>
                        <a:rPr lang="en-US" sz="1000" kern="0" dirty="0">
                          <a:solidFill>
                            <a:schemeClr val="dk1"/>
                          </a:solidFill>
                          <a:effectLst/>
                          <a:latin typeface="+mn-ea"/>
                          <a:ea typeface="+mn-ea"/>
                          <a:cs typeface="+mn-cs"/>
                        </a:rPr>
                        <a:t>CEMS</a:t>
                      </a:r>
                      <a:r>
                        <a:rPr lang="zh-CN" sz="1000" kern="0" dirty="0">
                          <a:solidFill>
                            <a:schemeClr val="dk1"/>
                          </a:solidFill>
                          <a:effectLst/>
                          <a:latin typeface="+mn-ea"/>
                          <a:ea typeface="+mn-ea"/>
                          <a:cs typeface="+mn-cs"/>
                        </a:rPr>
                        <a:t>）</a:t>
                      </a:r>
                    </a:p>
                  </a:txBody>
                  <a:tcPr marL="41207" marR="41207" marT="0" marB="0" anchor="ctr"/>
                </a:tc>
                <a:tc>
                  <a:txBody>
                    <a:bodyPr/>
                    <a:lstStyle/>
                    <a:p>
                      <a:pPr marL="0" algn="ctr" defTabSz="914400" rtl="0" eaLnBrk="1" latinLnBrk="0" hangingPunct="1">
                        <a:spcAft>
                          <a:spcPts val="0"/>
                        </a:spcAft>
                      </a:pPr>
                      <a:r>
                        <a:rPr lang="en-US" sz="1000" kern="0" dirty="0">
                          <a:solidFill>
                            <a:schemeClr val="dk1"/>
                          </a:solidFill>
                          <a:effectLst/>
                          <a:latin typeface="+mn-ea"/>
                          <a:ea typeface="+mn-ea"/>
                          <a:cs typeface="+mn-cs"/>
                        </a:rPr>
                        <a:t>SUP2.0</a:t>
                      </a:r>
                      <a:endParaRPr lang="zh-CN" sz="1000" kern="0" dirty="0">
                        <a:solidFill>
                          <a:schemeClr val="dk1"/>
                        </a:solidFill>
                        <a:effectLst/>
                        <a:latin typeface="+mn-ea"/>
                        <a:ea typeface="+mn-ea"/>
                        <a:cs typeface="+mn-cs"/>
                      </a:endParaRPr>
                    </a:p>
                  </a:txBody>
                  <a:tcPr marL="41207" marR="41207" marT="0" marB="0" anchor="ctr"/>
                </a:tc>
              </a:tr>
              <a:tr h="195798">
                <a:tc>
                  <a:txBody>
                    <a:bodyPr/>
                    <a:lstStyle/>
                    <a:p>
                      <a:pPr marL="0" algn="ctr" defTabSz="914400" rtl="0" eaLnBrk="1" latinLnBrk="0" hangingPunct="1">
                        <a:spcAft>
                          <a:spcPts val="0"/>
                        </a:spcAft>
                      </a:pPr>
                      <a:r>
                        <a:rPr lang="en-US" sz="1000" kern="0">
                          <a:solidFill>
                            <a:schemeClr val="dk1"/>
                          </a:solidFill>
                          <a:effectLst/>
                          <a:latin typeface="+mn-ea"/>
                          <a:ea typeface="+mn-ea"/>
                          <a:cs typeface="+mn-cs"/>
                        </a:rPr>
                        <a:t>5</a:t>
                      </a:r>
                      <a:endParaRPr lang="zh-CN" sz="1000" kern="0">
                        <a:solidFill>
                          <a:schemeClr val="dk1"/>
                        </a:solidFill>
                        <a:effectLst/>
                        <a:latin typeface="+mn-ea"/>
                        <a:ea typeface="+mn-ea"/>
                        <a:cs typeface="+mn-cs"/>
                      </a:endParaRPr>
                    </a:p>
                  </a:txBody>
                  <a:tcPr marL="41207" marR="41207" marT="0" marB="0" anchor="ctr"/>
                </a:tc>
                <a:tc>
                  <a:txBody>
                    <a:bodyPr/>
                    <a:lstStyle/>
                    <a:p>
                      <a:pPr marL="0" algn="l" defTabSz="914400" rtl="0" eaLnBrk="1" latinLnBrk="0" hangingPunct="1">
                        <a:spcAft>
                          <a:spcPts val="0"/>
                        </a:spcAft>
                      </a:pPr>
                      <a:r>
                        <a:rPr lang="zh-CN" sz="1000" kern="0" dirty="0">
                          <a:solidFill>
                            <a:schemeClr val="dk1"/>
                          </a:solidFill>
                          <a:effectLst/>
                          <a:latin typeface="+mn-ea"/>
                          <a:ea typeface="+mn-ea"/>
                          <a:cs typeface="+mn-cs"/>
                        </a:rPr>
                        <a:t>管理会计信息系统（</a:t>
                      </a:r>
                      <a:r>
                        <a:rPr lang="en-US" sz="1000" kern="0" dirty="0">
                          <a:solidFill>
                            <a:schemeClr val="dk1"/>
                          </a:solidFill>
                          <a:effectLst/>
                          <a:latin typeface="+mn-ea"/>
                          <a:ea typeface="+mn-ea"/>
                          <a:cs typeface="+mn-cs"/>
                        </a:rPr>
                        <a:t>MA</a:t>
                      </a:r>
                      <a:r>
                        <a:rPr lang="zh-CN" sz="1000" kern="0" dirty="0">
                          <a:solidFill>
                            <a:schemeClr val="dk1"/>
                          </a:solidFill>
                          <a:effectLst/>
                          <a:latin typeface="+mn-ea"/>
                          <a:ea typeface="+mn-ea"/>
                          <a:cs typeface="+mn-cs"/>
                        </a:rPr>
                        <a:t>）</a:t>
                      </a:r>
                    </a:p>
                  </a:txBody>
                  <a:tcPr marL="41207" marR="41207" marT="0" marB="0" anchor="ctr"/>
                </a:tc>
                <a:tc>
                  <a:txBody>
                    <a:bodyPr/>
                    <a:lstStyle/>
                    <a:p>
                      <a:pPr marL="0" algn="ctr" defTabSz="914400" rtl="0" eaLnBrk="1" latinLnBrk="0" hangingPunct="1">
                        <a:spcAft>
                          <a:spcPts val="0"/>
                        </a:spcAft>
                      </a:pPr>
                      <a:r>
                        <a:rPr lang="en-US" sz="1000" kern="0" dirty="0">
                          <a:solidFill>
                            <a:schemeClr val="dk1"/>
                          </a:solidFill>
                          <a:effectLst/>
                          <a:latin typeface="+mn-ea"/>
                          <a:ea typeface="+mn-ea"/>
                          <a:cs typeface="+mn-cs"/>
                        </a:rPr>
                        <a:t>SUP2.0</a:t>
                      </a:r>
                      <a:endParaRPr lang="zh-CN" sz="1000" kern="0" dirty="0">
                        <a:solidFill>
                          <a:schemeClr val="dk1"/>
                        </a:solidFill>
                        <a:effectLst/>
                        <a:latin typeface="+mn-ea"/>
                        <a:ea typeface="+mn-ea"/>
                        <a:cs typeface="+mn-cs"/>
                      </a:endParaRPr>
                    </a:p>
                  </a:txBody>
                  <a:tcPr marL="41207" marR="41207" marT="0" marB="0" anchor="ctr"/>
                </a:tc>
              </a:tr>
              <a:tr h="195798">
                <a:tc>
                  <a:txBody>
                    <a:bodyPr/>
                    <a:lstStyle/>
                    <a:p>
                      <a:pPr marL="0" algn="ctr" defTabSz="914400" rtl="0" eaLnBrk="1" latinLnBrk="0" hangingPunct="1">
                        <a:spcAft>
                          <a:spcPts val="0"/>
                        </a:spcAft>
                      </a:pPr>
                      <a:r>
                        <a:rPr lang="en-US" sz="1000" kern="0">
                          <a:solidFill>
                            <a:schemeClr val="dk1"/>
                          </a:solidFill>
                          <a:effectLst/>
                          <a:latin typeface="+mn-ea"/>
                          <a:ea typeface="+mn-ea"/>
                          <a:cs typeface="+mn-cs"/>
                        </a:rPr>
                        <a:t>6</a:t>
                      </a:r>
                      <a:endParaRPr lang="zh-CN" sz="1000" kern="0">
                        <a:solidFill>
                          <a:schemeClr val="dk1"/>
                        </a:solidFill>
                        <a:effectLst/>
                        <a:latin typeface="+mn-ea"/>
                        <a:ea typeface="+mn-ea"/>
                        <a:cs typeface="+mn-cs"/>
                      </a:endParaRPr>
                    </a:p>
                  </a:txBody>
                  <a:tcPr marL="41207" marR="41207" marT="0" marB="0" anchor="ctr"/>
                </a:tc>
                <a:tc>
                  <a:txBody>
                    <a:bodyPr/>
                    <a:lstStyle/>
                    <a:p>
                      <a:pPr marL="0" algn="l" defTabSz="914400" rtl="0" eaLnBrk="1" latinLnBrk="0" hangingPunct="1">
                        <a:spcAft>
                          <a:spcPts val="0"/>
                        </a:spcAft>
                      </a:pPr>
                      <a:r>
                        <a:rPr lang="zh-CN" sz="1000" kern="0">
                          <a:solidFill>
                            <a:schemeClr val="dk1"/>
                          </a:solidFill>
                          <a:effectLst/>
                          <a:latin typeface="+mn-ea"/>
                          <a:ea typeface="+mn-ea"/>
                          <a:cs typeface="+mn-cs"/>
                        </a:rPr>
                        <a:t>产品创新信息系统</a:t>
                      </a:r>
                    </a:p>
                  </a:txBody>
                  <a:tcPr marL="41207" marR="41207" marT="0" marB="0" anchor="ctr"/>
                </a:tc>
                <a:tc>
                  <a:txBody>
                    <a:bodyPr/>
                    <a:lstStyle/>
                    <a:p>
                      <a:pPr marL="0" algn="ctr" defTabSz="914400" rtl="0" eaLnBrk="1" latinLnBrk="0" hangingPunct="1">
                        <a:spcAft>
                          <a:spcPts val="0"/>
                        </a:spcAft>
                      </a:pPr>
                      <a:r>
                        <a:rPr lang="en-US" sz="1000" kern="0" dirty="0">
                          <a:solidFill>
                            <a:schemeClr val="dk1"/>
                          </a:solidFill>
                          <a:effectLst/>
                          <a:latin typeface="+mn-ea"/>
                          <a:ea typeface="+mn-ea"/>
                          <a:cs typeface="+mn-cs"/>
                        </a:rPr>
                        <a:t>SUP2.0</a:t>
                      </a:r>
                      <a:endParaRPr lang="zh-CN" sz="1000" kern="0" dirty="0">
                        <a:solidFill>
                          <a:schemeClr val="dk1"/>
                        </a:solidFill>
                        <a:effectLst/>
                        <a:latin typeface="+mn-ea"/>
                        <a:ea typeface="+mn-ea"/>
                        <a:cs typeface="+mn-cs"/>
                      </a:endParaRPr>
                    </a:p>
                  </a:txBody>
                  <a:tcPr marL="41207" marR="41207" marT="0" marB="0" anchor="ctr"/>
                </a:tc>
              </a:tr>
              <a:tr h="189679">
                <a:tc>
                  <a:txBody>
                    <a:bodyPr/>
                    <a:lstStyle/>
                    <a:p>
                      <a:pPr marL="0" algn="ctr" defTabSz="914400" rtl="0" eaLnBrk="1" latinLnBrk="0" hangingPunct="1">
                        <a:spcAft>
                          <a:spcPts val="0"/>
                        </a:spcAft>
                      </a:pPr>
                      <a:r>
                        <a:rPr lang="en-US" sz="1000" kern="0">
                          <a:solidFill>
                            <a:schemeClr val="dk1"/>
                          </a:solidFill>
                          <a:effectLst/>
                          <a:latin typeface="+mn-ea"/>
                          <a:ea typeface="+mn-ea"/>
                          <a:cs typeface="+mn-cs"/>
                        </a:rPr>
                        <a:t>7</a:t>
                      </a:r>
                      <a:endParaRPr lang="zh-CN" sz="1000" kern="0">
                        <a:solidFill>
                          <a:schemeClr val="dk1"/>
                        </a:solidFill>
                        <a:effectLst/>
                        <a:latin typeface="+mn-ea"/>
                        <a:ea typeface="+mn-ea"/>
                        <a:cs typeface="+mn-cs"/>
                      </a:endParaRPr>
                    </a:p>
                  </a:txBody>
                  <a:tcPr marL="41207" marR="41207" marT="0" marB="0" anchor="ctr"/>
                </a:tc>
                <a:tc>
                  <a:txBody>
                    <a:bodyPr/>
                    <a:lstStyle/>
                    <a:p>
                      <a:pPr marL="0" algn="l" defTabSz="914400" rtl="0" eaLnBrk="1" latinLnBrk="0" hangingPunct="1">
                        <a:spcAft>
                          <a:spcPts val="0"/>
                        </a:spcAft>
                      </a:pPr>
                      <a:r>
                        <a:rPr lang="zh-CN" sz="1000" kern="0" dirty="0">
                          <a:solidFill>
                            <a:schemeClr val="dk1"/>
                          </a:solidFill>
                          <a:effectLst/>
                          <a:latin typeface="+mn-ea"/>
                          <a:ea typeface="+mn-ea"/>
                          <a:cs typeface="+mn-cs"/>
                        </a:rPr>
                        <a:t>调帐事务处理系统</a:t>
                      </a:r>
                    </a:p>
                  </a:txBody>
                  <a:tcPr marL="41207" marR="41207" marT="0" marB="0" anchor="ctr"/>
                </a:tc>
                <a:tc>
                  <a:txBody>
                    <a:bodyPr/>
                    <a:lstStyle/>
                    <a:p>
                      <a:pPr marL="0" algn="ctr" defTabSz="914400" rtl="0" eaLnBrk="1" latinLnBrk="0" hangingPunct="1">
                        <a:spcAft>
                          <a:spcPts val="0"/>
                        </a:spcAft>
                      </a:pPr>
                      <a:r>
                        <a:rPr lang="en-US" sz="1000" kern="0" dirty="0">
                          <a:solidFill>
                            <a:schemeClr val="dk1"/>
                          </a:solidFill>
                          <a:effectLst/>
                          <a:latin typeface="+mn-ea"/>
                          <a:ea typeface="+mn-ea"/>
                          <a:cs typeface="+mn-cs"/>
                        </a:rPr>
                        <a:t>EOS5.3</a:t>
                      </a:r>
                      <a:endParaRPr lang="zh-CN" sz="1000" kern="0" dirty="0">
                        <a:solidFill>
                          <a:schemeClr val="dk1"/>
                        </a:solidFill>
                        <a:effectLst/>
                        <a:latin typeface="+mn-ea"/>
                        <a:ea typeface="+mn-ea"/>
                        <a:cs typeface="+mn-cs"/>
                      </a:endParaRPr>
                    </a:p>
                  </a:txBody>
                  <a:tcPr marL="41207" marR="41207" marT="0" marB="0" anchor="ctr"/>
                </a:tc>
              </a:tr>
              <a:tr h="221088">
                <a:tc>
                  <a:txBody>
                    <a:bodyPr/>
                    <a:lstStyle/>
                    <a:p>
                      <a:pPr marL="0" algn="ctr" defTabSz="914400" rtl="0" eaLnBrk="1" latinLnBrk="0" hangingPunct="1">
                        <a:spcAft>
                          <a:spcPts val="0"/>
                        </a:spcAft>
                      </a:pPr>
                      <a:r>
                        <a:rPr lang="en-US" sz="1000" kern="0">
                          <a:solidFill>
                            <a:schemeClr val="dk1"/>
                          </a:solidFill>
                          <a:effectLst/>
                          <a:latin typeface="+mn-ea"/>
                          <a:ea typeface="+mn-ea"/>
                          <a:cs typeface="+mn-cs"/>
                        </a:rPr>
                        <a:t>8</a:t>
                      </a:r>
                      <a:endParaRPr lang="zh-CN" sz="1000" kern="0">
                        <a:solidFill>
                          <a:schemeClr val="dk1"/>
                        </a:solidFill>
                        <a:effectLst/>
                        <a:latin typeface="+mn-ea"/>
                        <a:ea typeface="+mn-ea"/>
                        <a:cs typeface="+mn-cs"/>
                      </a:endParaRPr>
                    </a:p>
                  </a:txBody>
                  <a:tcPr marL="41207" marR="41207" marT="0" marB="0" anchor="ctr"/>
                </a:tc>
                <a:tc>
                  <a:txBody>
                    <a:bodyPr/>
                    <a:lstStyle/>
                    <a:p>
                      <a:pPr marL="0" algn="l" defTabSz="914400" rtl="0" eaLnBrk="1" latinLnBrk="0" hangingPunct="1">
                        <a:spcAft>
                          <a:spcPts val="0"/>
                        </a:spcAft>
                      </a:pPr>
                      <a:r>
                        <a:rPr lang="en-US" sz="1000" kern="0" dirty="0">
                          <a:solidFill>
                            <a:schemeClr val="dk1"/>
                          </a:solidFill>
                          <a:effectLst/>
                          <a:latin typeface="+mn-ea"/>
                          <a:ea typeface="+mn-ea"/>
                          <a:cs typeface="+mn-cs"/>
                        </a:rPr>
                        <a:t>IT</a:t>
                      </a:r>
                      <a:r>
                        <a:rPr lang="zh-CN" sz="1000" kern="0" dirty="0">
                          <a:solidFill>
                            <a:schemeClr val="dk1"/>
                          </a:solidFill>
                          <a:effectLst/>
                          <a:latin typeface="+mn-ea"/>
                          <a:ea typeface="+mn-ea"/>
                          <a:cs typeface="+mn-cs"/>
                        </a:rPr>
                        <a:t>管理工作平台</a:t>
                      </a:r>
                    </a:p>
                  </a:txBody>
                  <a:tcPr marL="41207" marR="41207" marT="0" marB="0" anchor="ctr"/>
                </a:tc>
                <a:tc>
                  <a:txBody>
                    <a:bodyPr/>
                    <a:lstStyle/>
                    <a:p>
                      <a:pPr marL="0" algn="ctr" defTabSz="914400" rtl="0" eaLnBrk="1" latinLnBrk="0" hangingPunct="1">
                        <a:spcAft>
                          <a:spcPts val="0"/>
                        </a:spcAft>
                      </a:pPr>
                      <a:r>
                        <a:rPr lang="en-US" sz="1000" kern="0" dirty="0">
                          <a:solidFill>
                            <a:schemeClr val="dk1"/>
                          </a:solidFill>
                          <a:effectLst/>
                          <a:latin typeface="+mn-ea"/>
                          <a:ea typeface="+mn-ea"/>
                          <a:cs typeface="+mn-cs"/>
                        </a:rPr>
                        <a:t>EOS5.3</a:t>
                      </a:r>
                      <a:endParaRPr lang="zh-CN" sz="1000" kern="0" dirty="0">
                        <a:solidFill>
                          <a:schemeClr val="dk1"/>
                        </a:solidFill>
                        <a:effectLst/>
                        <a:latin typeface="+mn-ea"/>
                        <a:ea typeface="+mn-ea"/>
                        <a:cs typeface="+mn-cs"/>
                      </a:endParaRPr>
                    </a:p>
                  </a:txBody>
                  <a:tcPr marL="41207" marR="41207" marT="0" marB="0" anchor="ctr"/>
                </a:tc>
              </a:tr>
              <a:tr h="195798">
                <a:tc>
                  <a:txBody>
                    <a:bodyPr/>
                    <a:lstStyle/>
                    <a:p>
                      <a:pPr marL="0" algn="ctr" defTabSz="914400" rtl="0" eaLnBrk="1" latinLnBrk="0" hangingPunct="1">
                        <a:spcAft>
                          <a:spcPts val="0"/>
                        </a:spcAft>
                      </a:pPr>
                      <a:r>
                        <a:rPr lang="en-US" sz="1000" kern="0" dirty="0">
                          <a:solidFill>
                            <a:schemeClr val="dk1"/>
                          </a:solidFill>
                          <a:effectLst/>
                          <a:latin typeface="+mn-ea"/>
                          <a:ea typeface="+mn-ea"/>
                          <a:cs typeface="+mn-cs"/>
                        </a:rPr>
                        <a:t>9</a:t>
                      </a:r>
                      <a:endParaRPr lang="zh-CN" sz="1000" kern="0" dirty="0">
                        <a:solidFill>
                          <a:schemeClr val="dk1"/>
                        </a:solidFill>
                        <a:effectLst/>
                        <a:latin typeface="+mn-ea"/>
                        <a:ea typeface="+mn-ea"/>
                        <a:cs typeface="+mn-cs"/>
                      </a:endParaRPr>
                    </a:p>
                  </a:txBody>
                  <a:tcPr marL="41207" marR="41207" marT="0" marB="0" anchor="ctr"/>
                </a:tc>
                <a:tc>
                  <a:txBody>
                    <a:bodyPr/>
                    <a:lstStyle/>
                    <a:p>
                      <a:pPr marL="0" algn="l" defTabSz="914400" rtl="0" eaLnBrk="1" latinLnBrk="0" hangingPunct="1">
                        <a:spcAft>
                          <a:spcPts val="0"/>
                        </a:spcAft>
                      </a:pPr>
                      <a:r>
                        <a:rPr lang="zh-CN" sz="1000" kern="0" dirty="0">
                          <a:solidFill>
                            <a:schemeClr val="dk1"/>
                          </a:solidFill>
                          <a:effectLst/>
                          <a:latin typeface="+mn-ea"/>
                          <a:ea typeface="+mn-ea"/>
                          <a:cs typeface="+mn-cs"/>
                        </a:rPr>
                        <a:t>元数据管理系统</a:t>
                      </a:r>
                    </a:p>
                  </a:txBody>
                  <a:tcPr marL="41207" marR="41207" marT="0" marB="0" anchor="ctr"/>
                </a:tc>
                <a:tc>
                  <a:txBody>
                    <a:bodyPr/>
                    <a:lstStyle/>
                    <a:p>
                      <a:pPr marL="0" algn="ctr" defTabSz="914400" rtl="0" eaLnBrk="1" latinLnBrk="0" hangingPunct="1">
                        <a:spcAft>
                          <a:spcPts val="0"/>
                        </a:spcAft>
                      </a:pPr>
                      <a:r>
                        <a:rPr lang="en-US" sz="1000" kern="0" dirty="0">
                          <a:solidFill>
                            <a:schemeClr val="dk1"/>
                          </a:solidFill>
                          <a:effectLst/>
                          <a:latin typeface="+mn-ea"/>
                          <a:ea typeface="+mn-ea"/>
                          <a:cs typeface="+mn-cs"/>
                        </a:rPr>
                        <a:t>SUP2.0</a:t>
                      </a:r>
                      <a:endParaRPr lang="zh-CN" sz="1000" kern="0" dirty="0">
                        <a:solidFill>
                          <a:schemeClr val="dk1"/>
                        </a:solidFill>
                        <a:effectLst/>
                        <a:latin typeface="+mn-ea"/>
                        <a:ea typeface="+mn-ea"/>
                        <a:cs typeface="+mn-cs"/>
                      </a:endParaRPr>
                    </a:p>
                  </a:txBody>
                  <a:tcPr marL="41207" marR="41207" marT="0" marB="0" anchor="ctr"/>
                </a:tc>
              </a:tr>
              <a:tr h="195798">
                <a:tc>
                  <a:txBody>
                    <a:bodyPr/>
                    <a:lstStyle/>
                    <a:p>
                      <a:pPr marL="0" algn="ctr" defTabSz="914400" rtl="0" eaLnBrk="1" latinLnBrk="0" hangingPunct="1">
                        <a:spcAft>
                          <a:spcPts val="0"/>
                        </a:spcAft>
                      </a:pPr>
                      <a:r>
                        <a:rPr lang="en-US" sz="1000" kern="0">
                          <a:solidFill>
                            <a:schemeClr val="dk1"/>
                          </a:solidFill>
                          <a:effectLst/>
                          <a:latin typeface="+mn-ea"/>
                          <a:ea typeface="+mn-ea"/>
                          <a:cs typeface="+mn-cs"/>
                        </a:rPr>
                        <a:t>10</a:t>
                      </a:r>
                      <a:endParaRPr lang="zh-CN" sz="1000" kern="0">
                        <a:solidFill>
                          <a:schemeClr val="dk1"/>
                        </a:solidFill>
                        <a:effectLst/>
                        <a:latin typeface="+mn-ea"/>
                        <a:ea typeface="+mn-ea"/>
                        <a:cs typeface="+mn-cs"/>
                      </a:endParaRPr>
                    </a:p>
                  </a:txBody>
                  <a:tcPr marL="41207" marR="41207" marT="0" marB="0" anchor="ctr"/>
                </a:tc>
                <a:tc>
                  <a:txBody>
                    <a:bodyPr/>
                    <a:lstStyle/>
                    <a:p>
                      <a:pPr marL="0" algn="l" defTabSz="914400" rtl="0" eaLnBrk="1" latinLnBrk="0" hangingPunct="1">
                        <a:spcAft>
                          <a:spcPts val="0"/>
                        </a:spcAft>
                      </a:pPr>
                      <a:r>
                        <a:rPr lang="zh-CN" sz="1000" kern="0" dirty="0">
                          <a:solidFill>
                            <a:schemeClr val="dk1"/>
                          </a:solidFill>
                          <a:effectLst/>
                          <a:latin typeface="+mn-ea"/>
                          <a:ea typeface="+mn-ea"/>
                          <a:cs typeface="+mn-cs"/>
                        </a:rPr>
                        <a:t>深圳个贷系统</a:t>
                      </a:r>
                    </a:p>
                  </a:txBody>
                  <a:tcPr marL="41207" marR="41207" marT="0" marB="0" anchor="ctr"/>
                </a:tc>
                <a:tc>
                  <a:txBody>
                    <a:bodyPr/>
                    <a:lstStyle/>
                    <a:p>
                      <a:pPr marL="0" algn="ctr" defTabSz="914400" rtl="0" eaLnBrk="1" latinLnBrk="0" hangingPunct="1">
                        <a:spcAft>
                          <a:spcPts val="0"/>
                        </a:spcAft>
                      </a:pPr>
                      <a:r>
                        <a:rPr lang="en-US" sz="1000" kern="0" dirty="0">
                          <a:solidFill>
                            <a:schemeClr val="dk1"/>
                          </a:solidFill>
                          <a:effectLst/>
                          <a:latin typeface="+mn-ea"/>
                          <a:ea typeface="+mn-ea"/>
                          <a:cs typeface="+mn-cs"/>
                        </a:rPr>
                        <a:t>SUP2.0</a:t>
                      </a:r>
                      <a:endParaRPr lang="zh-CN" sz="1000" kern="0" dirty="0">
                        <a:solidFill>
                          <a:schemeClr val="dk1"/>
                        </a:solidFill>
                        <a:effectLst/>
                        <a:latin typeface="+mn-ea"/>
                        <a:ea typeface="+mn-ea"/>
                        <a:cs typeface="+mn-cs"/>
                      </a:endParaRPr>
                    </a:p>
                  </a:txBody>
                  <a:tcPr marL="41207" marR="41207" marT="0" marB="0" anchor="ctr"/>
                </a:tc>
              </a:tr>
              <a:tr h="195798">
                <a:tc>
                  <a:txBody>
                    <a:bodyPr/>
                    <a:lstStyle/>
                    <a:p>
                      <a:pPr marL="0" algn="ctr" defTabSz="914400" rtl="0" eaLnBrk="1" latinLnBrk="0" hangingPunct="1">
                        <a:spcAft>
                          <a:spcPts val="0"/>
                        </a:spcAft>
                      </a:pPr>
                      <a:r>
                        <a:rPr lang="en-US" sz="1000" kern="0">
                          <a:solidFill>
                            <a:schemeClr val="dk1"/>
                          </a:solidFill>
                          <a:effectLst/>
                          <a:latin typeface="+mn-ea"/>
                          <a:ea typeface="+mn-ea"/>
                          <a:cs typeface="+mn-cs"/>
                        </a:rPr>
                        <a:t>11</a:t>
                      </a:r>
                      <a:endParaRPr lang="zh-CN" sz="1000" kern="0">
                        <a:solidFill>
                          <a:schemeClr val="dk1"/>
                        </a:solidFill>
                        <a:effectLst/>
                        <a:latin typeface="+mn-ea"/>
                        <a:ea typeface="+mn-ea"/>
                        <a:cs typeface="+mn-cs"/>
                      </a:endParaRPr>
                    </a:p>
                  </a:txBody>
                  <a:tcPr marL="41207" marR="41207" marT="0" marB="0" anchor="ctr"/>
                </a:tc>
                <a:tc>
                  <a:txBody>
                    <a:bodyPr/>
                    <a:lstStyle/>
                    <a:p>
                      <a:pPr marL="0" algn="l" defTabSz="914400" rtl="0" eaLnBrk="1" latinLnBrk="0" hangingPunct="1">
                        <a:spcAft>
                          <a:spcPts val="0"/>
                        </a:spcAft>
                      </a:pPr>
                      <a:r>
                        <a:rPr lang="zh-CN" sz="1000" kern="0">
                          <a:solidFill>
                            <a:schemeClr val="dk1"/>
                          </a:solidFill>
                          <a:effectLst/>
                          <a:latin typeface="+mn-ea"/>
                          <a:ea typeface="+mn-ea"/>
                          <a:cs typeface="+mn-cs"/>
                        </a:rPr>
                        <a:t>采购信息管理系统</a:t>
                      </a:r>
                    </a:p>
                  </a:txBody>
                  <a:tcPr marL="41207" marR="41207" marT="0" marB="0" anchor="ctr"/>
                </a:tc>
                <a:tc>
                  <a:txBody>
                    <a:bodyPr/>
                    <a:lstStyle/>
                    <a:p>
                      <a:pPr marL="0" algn="ctr" defTabSz="914400" rtl="0" eaLnBrk="1" latinLnBrk="0" hangingPunct="1">
                        <a:spcAft>
                          <a:spcPts val="0"/>
                        </a:spcAft>
                      </a:pPr>
                      <a:r>
                        <a:rPr lang="en-US" sz="1000" kern="0" dirty="0">
                          <a:solidFill>
                            <a:schemeClr val="dk1"/>
                          </a:solidFill>
                          <a:effectLst/>
                          <a:latin typeface="+mn-ea"/>
                          <a:ea typeface="+mn-ea"/>
                          <a:cs typeface="+mn-cs"/>
                        </a:rPr>
                        <a:t>SUP2.0</a:t>
                      </a:r>
                      <a:endParaRPr lang="zh-CN" sz="1000" kern="0" dirty="0">
                        <a:solidFill>
                          <a:schemeClr val="dk1"/>
                        </a:solidFill>
                        <a:effectLst/>
                        <a:latin typeface="+mn-ea"/>
                        <a:ea typeface="+mn-ea"/>
                        <a:cs typeface="+mn-cs"/>
                      </a:endParaRPr>
                    </a:p>
                  </a:txBody>
                  <a:tcPr marL="41207" marR="41207" marT="0" marB="0" anchor="ctr"/>
                </a:tc>
              </a:tr>
              <a:tr h="195798">
                <a:tc>
                  <a:txBody>
                    <a:bodyPr/>
                    <a:lstStyle/>
                    <a:p>
                      <a:pPr marL="0" algn="ctr" defTabSz="914400" rtl="0" eaLnBrk="1" latinLnBrk="0" hangingPunct="1">
                        <a:spcAft>
                          <a:spcPts val="0"/>
                        </a:spcAft>
                      </a:pPr>
                      <a:r>
                        <a:rPr lang="en-US" sz="1000" kern="0">
                          <a:solidFill>
                            <a:schemeClr val="dk1"/>
                          </a:solidFill>
                          <a:effectLst/>
                          <a:latin typeface="+mn-ea"/>
                          <a:ea typeface="+mn-ea"/>
                          <a:cs typeface="+mn-cs"/>
                        </a:rPr>
                        <a:t>12</a:t>
                      </a:r>
                      <a:endParaRPr lang="zh-CN" sz="1000" kern="0">
                        <a:solidFill>
                          <a:schemeClr val="dk1"/>
                        </a:solidFill>
                        <a:effectLst/>
                        <a:latin typeface="+mn-ea"/>
                        <a:ea typeface="+mn-ea"/>
                        <a:cs typeface="+mn-cs"/>
                      </a:endParaRPr>
                    </a:p>
                  </a:txBody>
                  <a:tcPr marL="41207" marR="41207" marT="0" marB="0" anchor="ctr"/>
                </a:tc>
                <a:tc>
                  <a:txBody>
                    <a:bodyPr/>
                    <a:lstStyle/>
                    <a:p>
                      <a:pPr marL="0" algn="l" defTabSz="914400" rtl="0" eaLnBrk="1" latinLnBrk="0" hangingPunct="1">
                        <a:spcAft>
                          <a:spcPts val="0"/>
                        </a:spcAft>
                      </a:pPr>
                      <a:r>
                        <a:rPr lang="zh-CN" sz="1000" kern="0" dirty="0">
                          <a:solidFill>
                            <a:schemeClr val="dk1"/>
                          </a:solidFill>
                          <a:effectLst/>
                          <a:latin typeface="+mn-ea"/>
                          <a:ea typeface="+mn-ea"/>
                          <a:cs typeface="+mn-cs"/>
                        </a:rPr>
                        <a:t>反洗钱信息管理系统</a:t>
                      </a:r>
                    </a:p>
                  </a:txBody>
                  <a:tcPr marL="41207" marR="41207" marT="0" marB="0" anchor="ctr"/>
                </a:tc>
                <a:tc>
                  <a:txBody>
                    <a:bodyPr/>
                    <a:lstStyle/>
                    <a:p>
                      <a:pPr marL="0" algn="ctr" defTabSz="914400" rtl="0" eaLnBrk="1" latinLnBrk="0" hangingPunct="1">
                        <a:spcAft>
                          <a:spcPts val="0"/>
                        </a:spcAft>
                      </a:pPr>
                      <a:r>
                        <a:rPr lang="en-US" sz="1000" kern="0" dirty="0">
                          <a:solidFill>
                            <a:schemeClr val="dk1"/>
                          </a:solidFill>
                          <a:effectLst/>
                          <a:latin typeface="+mn-ea"/>
                          <a:ea typeface="+mn-ea"/>
                          <a:cs typeface="+mn-cs"/>
                        </a:rPr>
                        <a:t>SUP2.0</a:t>
                      </a:r>
                      <a:endParaRPr lang="zh-CN" sz="1000" kern="0" dirty="0">
                        <a:solidFill>
                          <a:schemeClr val="dk1"/>
                        </a:solidFill>
                        <a:effectLst/>
                        <a:latin typeface="+mn-ea"/>
                        <a:ea typeface="+mn-ea"/>
                        <a:cs typeface="+mn-cs"/>
                      </a:endParaRPr>
                    </a:p>
                  </a:txBody>
                  <a:tcPr marL="41207" marR="41207" marT="0" marB="0" anchor="ctr"/>
                </a:tc>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xmlns="" val="542682816"/>
              </p:ext>
            </p:extLst>
          </p:nvPr>
        </p:nvGraphicFramePr>
        <p:xfrm>
          <a:off x="4572000" y="3352801"/>
          <a:ext cx="4286280" cy="2790843"/>
        </p:xfrm>
        <a:graphic>
          <a:graphicData uri="http://schemas.openxmlformats.org/drawingml/2006/table">
            <a:tbl>
              <a:tblPr firstRow="1" firstCol="1" bandRow="1">
                <a:tableStyleId>{5C22544A-7EE6-4342-B048-85BDC9FD1C3A}</a:tableStyleId>
              </a:tblPr>
              <a:tblGrid>
                <a:gridCol w="564928"/>
                <a:gridCol w="2792658"/>
                <a:gridCol w="928694"/>
              </a:tblGrid>
              <a:tr h="314926">
                <a:tc>
                  <a:txBody>
                    <a:bodyPr/>
                    <a:lstStyle/>
                    <a:p>
                      <a:pPr algn="ctr">
                        <a:spcAft>
                          <a:spcPts val="0"/>
                        </a:spcAft>
                      </a:pPr>
                      <a:r>
                        <a:rPr lang="zh-CN" sz="1000" kern="0" dirty="0">
                          <a:solidFill>
                            <a:schemeClr val="bg1"/>
                          </a:solidFill>
                          <a:effectLst/>
                          <a:latin typeface="+mn-ea"/>
                          <a:ea typeface="+mn-ea"/>
                        </a:rPr>
                        <a:t>编号</a:t>
                      </a:r>
                      <a:endParaRPr lang="zh-CN" sz="1000" kern="100" dirty="0">
                        <a:solidFill>
                          <a:schemeClr val="bg1"/>
                        </a:solidFill>
                        <a:effectLst/>
                        <a:latin typeface="+mn-ea"/>
                        <a:ea typeface="+mn-ea"/>
                      </a:endParaRPr>
                    </a:p>
                  </a:txBody>
                  <a:tcPr marL="41207" marR="41207" marT="0" marB="0" anchor="ctr">
                    <a:solidFill>
                      <a:srgbClr val="666699"/>
                    </a:solidFill>
                  </a:tcPr>
                </a:tc>
                <a:tc>
                  <a:txBody>
                    <a:bodyPr/>
                    <a:lstStyle/>
                    <a:p>
                      <a:pPr algn="ctr">
                        <a:spcAft>
                          <a:spcPts val="0"/>
                        </a:spcAft>
                      </a:pPr>
                      <a:r>
                        <a:rPr lang="zh-CN" sz="1000" kern="0" dirty="0">
                          <a:solidFill>
                            <a:schemeClr val="bg1"/>
                          </a:solidFill>
                          <a:effectLst/>
                          <a:latin typeface="+mn-ea"/>
                          <a:ea typeface="+mn-ea"/>
                        </a:rPr>
                        <a:t>项目案例</a:t>
                      </a:r>
                      <a:endParaRPr lang="zh-CN" sz="1000" kern="100" dirty="0">
                        <a:solidFill>
                          <a:schemeClr val="bg1"/>
                        </a:solidFill>
                        <a:effectLst/>
                        <a:latin typeface="+mn-ea"/>
                        <a:ea typeface="+mn-ea"/>
                      </a:endParaRPr>
                    </a:p>
                  </a:txBody>
                  <a:tcPr marL="41207" marR="41207" marT="0" marB="0" anchor="ctr">
                    <a:solidFill>
                      <a:srgbClr val="666699"/>
                    </a:solidFill>
                  </a:tcPr>
                </a:tc>
                <a:tc>
                  <a:txBody>
                    <a:bodyPr/>
                    <a:lstStyle/>
                    <a:p>
                      <a:pPr algn="ctr">
                        <a:spcAft>
                          <a:spcPts val="0"/>
                        </a:spcAft>
                      </a:pPr>
                      <a:r>
                        <a:rPr lang="zh-CN" sz="1000" kern="0" dirty="0">
                          <a:solidFill>
                            <a:schemeClr val="bg1"/>
                          </a:solidFill>
                          <a:effectLst/>
                          <a:latin typeface="+mn-ea"/>
                          <a:ea typeface="+mn-ea"/>
                        </a:rPr>
                        <a:t>使用产品</a:t>
                      </a:r>
                      <a:endParaRPr lang="zh-CN" sz="1000" kern="100" dirty="0">
                        <a:solidFill>
                          <a:schemeClr val="bg1"/>
                        </a:solidFill>
                        <a:effectLst/>
                        <a:latin typeface="+mn-ea"/>
                        <a:ea typeface="+mn-ea"/>
                      </a:endParaRPr>
                    </a:p>
                  </a:txBody>
                  <a:tcPr marL="41207" marR="41207" marT="0" marB="0" anchor="ctr">
                    <a:solidFill>
                      <a:srgbClr val="666699"/>
                    </a:solidFill>
                  </a:tcPr>
                </a:tc>
              </a:tr>
              <a:tr h="261339">
                <a:tc>
                  <a:txBody>
                    <a:bodyPr/>
                    <a:lstStyle/>
                    <a:p>
                      <a:pPr algn="ctr">
                        <a:spcAft>
                          <a:spcPts val="0"/>
                        </a:spcAft>
                      </a:pPr>
                      <a:r>
                        <a:rPr lang="en-US" sz="1000" kern="0" dirty="0">
                          <a:solidFill>
                            <a:schemeClr val="tx1"/>
                          </a:solidFill>
                          <a:effectLst/>
                          <a:latin typeface="+mn-ea"/>
                          <a:ea typeface="+mn-ea"/>
                        </a:rPr>
                        <a:t>13</a:t>
                      </a:r>
                      <a:endParaRPr lang="zh-CN" sz="1000" kern="100" dirty="0">
                        <a:solidFill>
                          <a:schemeClr val="tx1"/>
                        </a:solidFill>
                        <a:effectLst/>
                        <a:latin typeface="+mn-ea"/>
                        <a:ea typeface="+mn-ea"/>
                      </a:endParaRPr>
                    </a:p>
                  </a:txBody>
                  <a:tcPr marL="41207" marR="41207" marT="0" marB="0" anchor="ctr"/>
                </a:tc>
                <a:tc>
                  <a:txBody>
                    <a:bodyPr/>
                    <a:lstStyle/>
                    <a:p>
                      <a:pPr algn="l">
                        <a:spcAft>
                          <a:spcPts val="0"/>
                        </a:spcAft>
                      </a:pPr>
                      <a:r>
                        <a:rPr lang="zh-CN" sz="1000" kern="0" dirty="0">
                          <a:effectLst/>
                          <a:latin typeface="+mn-ea"/>
                          <a:ea typeface="+mn-ea"/>
                        </a:rPr>
                        <a:t>操作风险信息管理系统</a:t>
                      </a:r>
                      <a:endParaRPr lang="zh-CN" sz="1000" kern="100" dirty="0">
                        <a:effectLst/>
                        <a:latin typeface="+mn-ea"/>
                        <a:ea typeface="+mn-ea"/>
                      </a:endParaRPr>
                    </a:p>
                  </a:txBody>
                  <a:tcPr marL="41207" marR="41207" marT="0" marB="0" anchor="ctr"/>
                </a:tc>
                <a:tc>
                  <a:txBody>
                    <a:bodyPr/>
                    <a:lstStyle/>
                    <a:p>
                      <a:pPr algn="ctr">
                        <a:spcAft>
                          <a:spcPts val="0"/>
                        </a:spcAft>
                      </a:pPr>
                      <a:r>
                        <a:rPr lang="en-US" sz="1000" kern="0" dirty="0">
                          <a:effectLst/>
                          <a:latin typeface="+mn-ea"/>
                          <a:ea typeface="+mn-ea"/>
                        </a:rPr>
                        <a:t>SUP2.0</a:t>
                      </a:r>
                      <a:endParaRPr lang="zh-CN" sz="1000" kern="100" dirty="0">
                        <a:effectLst/>
                        <a:latin typeface="+mn-ea"/>
                        <a:ea typeface="+mn-ea"/>
                      </a:endParaRPr>
                    </a:p>
                  </a:txBody>
                  <a:tcPr marL="41207" marR="41207" marT="0" marB="0" anchor="ctr"/>
                </a:tc>
              </a:tr>
              <a:tr h="214314">
                <a:tc>
                  <a:txBody>
                    <a:bodyPr/>
                    <a:lstStyle/>
                    <a:p>
                      <a:pPr algn="ctr">
                        <a:spcAft>
                          <a:spcPts val="0"/>
                        </a:spcAft>
                      </a:pPr>
                      <a:r>
                        <a:rPr lang="en-US" sz="1000" kern="0" dirty="0">
                          <a:solidFill>
                            <a:schemeClr val="tx1"/>
                          </a:solidFill>
                          <a:effectLst/>
                          <a:latin typeface="+mn-ea"/>
                          <a:ea typeface="+mn-ea"/>
                        </a:rPr>
                        <a:t>14</a:t>
                      </a:r>
                      <a:endParaRPr lang="zh-CN" sz="1000" kern="100" dirty="0">
                        <a:solidFill>
                          <a:schemeClr val="tx1"/>
                        </a:solidFill>
                        <a:effectLst/>
                        <a:latin typeface="+mn-ea"/>
                        <a:ea typeface="+mn-ea"/>
                      </a:endParaRPr>
                    </a:p>
                  </a:txBody>
                  <a:tcPr marL="41207" marR="41207" marT="0" marB="0" anchor="ctr"/>
                </a:tc>
                <a:tc>
                  <a:txBody>
                    <a:bodyPr/>
                    <a:lstStyle/>
                    <a:p>
                      <a:pPr algn="l">
                        <a:spcAft>
                          <a:spcPts val="0"/>
                        </a:spcAft>
                      </a:pPr>
                      <a:r>
                        <a:rPr lang="zh-CN" sz="1000" kern="0" dirty="0">
                          <a:effectLst/>
                          <a:latin typeface="+mn-ea"/>
                          <a:ea typeface="+mn-ea"/>
                        </a:rPr>
                        <a:t>数据安全信息管理系统</a:t>
                      </a:r>
                      <a:endParaRPr lang="zh-CN" sz="1000" kern="100" dirty="0">
                        <a:effectLst/>
                        <a:latin typeface="+mn-ea"/>
                        <a:ea typeface="+mn-ea"/>
                      </a:endParaRPr>
                    </a:p>
                  </a:txBody>
                  <a:tcPr marL="41207" marR="41207" marT="0" marB="0" anchor="ctr"/>
                </a:tc>
                <a:tc>
                  <a:txBody>
                    <a:bodyPr/>
                    <a:lstStyle/>
                    <a:p>
                      <a:pPr algn="ctr">
                        <a:spcAft>
                          <a:spcPts val="0"/>
                        </a:spcAft>
                      </a:pPr>
                      <a:r>
                        <a:rPr lang="en-US" sz="1000" kern="0">
                          <a:effectLst/>
                          <a:latin typeface="+mn-ea"/>
                          <a:ea typeface="+mn-ea"/>
                        </a:rPr>
                        <a:t>SUP2.0</a:t>
                      </a:r>
                      <a:endParaRPr lang="zh-CN" sz="1000" kern="100">
                        <a:effectLst/>
                        <a:latin typeface="+mn-ea"/>
                        <a:ea typeface="+mn-ea"/>
                      </a:endParaRPr>
                    </a:p>
                  </a:txBody>
                  <a:tcPr marL="41207" marR="41207" marT="0" marB="0" anchor="ctr"/>
                </a:tc>
              </a:tr>
              <a:tr h="214314">
                <a:tc>
                  <a:txBody>
                    <a:bodyPr/>
                    <a:lstStyle/>
                    <a:p>
                      <a:pPr algn="ctr">
                        <a:spcAft>
                          <a:spcPts val="0"/>
                        </a:spcAft>
                      </a:pPr>
                      <a:r>
                        <a:rPr lang="en-US" sz="1000" kern="0" dirty="0">
                          <a:solidFill>
                            <a:schemeClr val="tx1"/>
                          </a:solidFill>
                          <a:effectLst/>
                          <a:latin typeface="+mn-ea"/>
                          <a:ea typeface="+mn-ea"/>
                        </a:rPr>
                        <a:t>15</a:t>
                      </a:r>
                      <a:endParaRPr lang="zh-CN" sz="1000" kern="100" dirty="0">
                        <a:solidFill>
                          <a:schemeClr val="tx1"/>
                        </a:solidFill>
                        <a:effectLst/>
                        <a:latin typeface="+mn-ea"/>
                        <a:ea typeface="+mn-ea"/>
                      </a:endParaRPr>
                    </a:p>
                  </a:txBody>
                  <a:tcPr marL="41207" marR="41207" marT="0" marB="0" anchor="ctr"/>
                </a:tc>
                <a:tc>
                  <a:txBody>
                    <a:bodyPr/>
                    <a:lstStyle/>
                    <a:p>
                      <a:pPr algn="l">
                        <a:spcAft>
                          <a:spcPts val="0"/>
                        </a:spcAft>
                      </a:pPr>
                      <a:r>
                        <a:rPr lang="zh-CN" sz="1000" kern="0">
                          <a:effectLst/>
                          <a:latin typeface="+mn-ea"/>
                          <a:ea typeface="+mn-ea"/>
                        </a:rPr>
                        <a:t>市场风险信息管理系统</a:t>
                      </a:r>
                      <a:endParaRPr lang="zh-CN" sz="1000" kern="100">
                        <a:effectLst/>
                        <a:latin typeface="+mn-ea"/>
                        <a:ea typeface="+mn-ea"/>
                      </a:endParaRPr>
                    </a:p>
                  </a:txBody>
                  <a:tcPr marL="41207" marR="41207" marT="0" marB="0" anchor="ctr"/>
                </a:tc>
                <a:tc>
                  <a:txBody>
                    <a:bodyPr/>
                    <a:lstStyle/>
                    <a:p>
                      <a:pPr algn="ctr">
                        <a:spcAft>
                          <a:spcPts val="0"/>
                        </a:spcAft>
                      </a:pPr>
                      <a:r>
                        <a:rPr lang="en-US" sz="1000" kern="0">
                          <a:effectLst/>
                          <a:latin typeface="+mn-ea"/>
                          <a:ea typeface="+mn-ea"/>
                        </a:rPr>
                        <a:t>SUP2.0</a:t>
                      </a:r>
                      <a:endParaRPr lang="zh-CN" sz="1000" kern="100">
                        <a:effectLst/>
                        <a:latin typeface="+mn-ea"/>
                        <a:ea typeface="+mn-ea"/>
                      </a:endParaRPr>
                    </a:p>
                  </a:txBody>
                  <a:tcPr marL="41207" marR="41207" marT="0" marB="0" anchor="ctr"/>
                </a:tc>
              </a:tr>
              <a:tr h="214314">
                <a:tc>
                  <a:txBody>
                    <a:bodyPr/>
                    <a:lstStyle/>
                    <a:p>
                      <a:pPr algn="ctr">
                        <a:spcAft>
                          <a:spcPts val="0"/>
                        </a:spcAft>
                      </a:pPr>
                      <a:r>
                        <a:rPr lang="en-US" sz="1000" kern="0" dirty="0">
                          <a:solidFill>
                            <a:schemeClr val="tx1"/>
                          </a:solidFill>
                          <a:effectLst/>
                          <a:latin typeface="+mn-ea"/>
                          <a:ea typeface="+mn-ea"/>
                        </a:rPr>
                        <a:t>16</a:t>
                      </a:r>
                      <a:endParaRPr lang="zh-CN" sz="1000" kern="100" dirty="0">
                        <a:solidFill>
                          <a:schemeClr val="tx1"/>
                        </a:solidFill>
                        <a:effectLst/>
                        <a:latin typeface="+mn-ea"/>
                        <a:ea typeface="+mn-ea"/>
                      </a:endParaRPr>
                    </a:p>
                  </a:txBody>
                  <a:tcPr marL="41207" marR="41207" marT="0" marB="0" anchor="ctr"/>
                </a:tc>
                <a:tc>
                  <a:txBody>
                    <a:bodyPr/>
                    <a:lstStyle/>
                    <a:p>
                      <a:pPr algn="l">
                        <a:spcAft>
                          <a:spcPts val="0"/>
                        </a:spcAft>
                      </a:pPr>
                      <a:r>
                        <a:rPr lang="zh-CN" sz="1000" kern="0" dirty="0">
                          <a:effectLst/>
                          <a:latin typeface="+mn-ea"/>
                          <a:ea typeface="+mn-ea"/>
                        </a:rPr>
                        <a:t>新疆分行批量处理平台</a:t>
                      </a:r>
                      <a:endParaRPr lang="zh-CN" sz="1000" kern="100" dirty="0">
                        <a:effectLst/>
                        <a:latin typeface="+mn-ea"/>
                        <a:ea typeface="+mn-ea"/>
                      </a:endParaRPr>
                    </a:p>
                  </a:txBody>
                  <a:tcPr marL="41207" marR="41207" marT="0" marB="0" anchor="ctr"/>
                </a:tc>
                <a:tc>
                  <a:txBody>
                    <a:bodyPr/>
                    <a:lstStyle/>
                    <a:p>
                      <a:pPr algn="ctr">
                        <a:spcAft>
                          <a:spcPts val="0"/>
                        </a:spcAft>
                      </a:pPr>
                      <a:r>
                        <a:rPr lang="en-US" sz="1000" kern="0" dirty="0">
                          <a:effectLst/>
                          <a:latin typeface="+mn-ea"/>
                          <a:ea typeface="+mn-ea"/>
                        </a:rPr>
                        <a:t>SUP2.0</a:t>
                      </a:r>
                      <a:endParaRPr lang="zh-CN" sz="1000" kern="100" dirty="0">
                        <a:effectLst/>
                        <a:latin typeface="+mn-ea"/>
                        <a:ea typeface="+mn-ea"/>
                      </a:endParaRPr>
                    </a:p>
                  </a:txBody>
                  <a:tcPr marL="41207" marR="41207" marT="0" marB="0" anchor="ctr"/>
                </a:tc>
              </a:tr>
              <a:tr h="214314">
                <a:tc>
                  <a:txBody>
                    <a:bodyPr/>
                    <a:lstStyle/>
                    <a:p>
                      <a:pPr algn="ctr">
                        <a:spcAft>
                          <a:spcPts val="0"/>
                        </a:spcAft>
                      </a:pPr>
                      <a:r>
                        <a:rPr lang="en-US" sz="1000" kern="0" dirty="0">
                          <a:solidFill>
                            <a:schemeClr val="tx1"/>
                          </a:solidFill>
                          <a:effectLst/>
                          <a:latin typeface="+mn-ea"/>
                          <a:ea typeface="+mn-ea"/>
                        </a:rPr>
                        <a:t>17</a:t>
                      </a:r>
                      <a:endParaRPr lang="zh-CN" sz="1000" kern="100" dirty="0">
                        <a:solidFill>
                          <a:schemeClr val="tx1"/>
                        </a:solidFill>
                        <a:effectLst/>
                        <a:latin typeface="+mn-ea"/>
                        <a:ea typeface="+mn-ea"/>
                      </a:endParaRPr>
                    </a:p>
                  </a:txBody>
                  <a:tcPr marL="41207" marR="41207" marT="0" marB="0" anchor="ctr"/>
                </a:tc>
                <a:tc>
                  <a:txBody>
                    <a:bodyPr/>
                    <a:lstStyle/>
                    <a:p>
                      <a:pPr algn="l">
                        <a:spcAft>
                          <a:spcPts val="0"/>
                        </a:spcAft>
                      </a:pPr>
                      <a:r>
                        <a:rPr lang="zh-CN" sz="1000" kern="0">
                          <a:effectLst/>
                          <a:latin typeface="+mn-ea"/>
                          <a:ea typeface="+mn-ea"/>
                        </a:rPr>
                        <a:t>风险加权资产计算及新资本协议监管报表系统</a:t>
                      </a:r>
                      <a:endParaRPr lang="zh-CN" sz="1000" kern="100">
                        <a:effectLst/>
                        <a:latin typeface="+mn-ea"/>
                        <a:ea typeface="+mn-ea"/>
                      </a:endParaRPr>
                    </a:p>
                  </a:txBody>
                  <a:tcPr marL="41207" marR="41207" marT="0" marB="0" anchor="ctr"/>
                </a:tc>
                <a:tc>
                  <a:txBody>
                    <a:bodyPr/>
                    <a:lstStyle/>
                    <a:p>
                      <a:pPr algn="ctr">
                        <a:spcAft>
                          <a:spcPts val="0"/>
                        </a:spcAft>
                      </a:pPr>
                      <a:r>
                        <a:rPr lang="en-US" sz="1000" kern="0" dirty="0">
                          <a:effectLst/>
                          <a:latin typeface="+mn-ea"/>
                          <a:ea typeface="+mn-ea"/>
                        </a:rPr>
                        <a:t>SUP2.0</a:t>
                      </a:r>
                      <a:endParaRPr lang="zh-CN" sz="1000" kern="100" dirty="0">
                        <a:effectLst/>
                        <a:latin typeface="+mn-ea"/>
                        <a:ea typeface="+mn-ea"/>
                      </a:endParaRPr>
                    </a:p>
                  </a:txBody>
                  <a:tcPr marL="41207" marR="41207" marT="0" marB="0" anchor="ctr"/>
                </a:tc>
              </a:tr>
              <a:tr h="189228">
                <a:tc>
                  <a:txBody>
                    <a:bodyPr/>
                    <a:lstStyle/>
                    <a:p>
                      <a:pPr algn="ctr">
                        <a:spcAft>
                          <a:spcPts val="0"/>
                        </a:spcAft>
                      </a:pPr>
                      <a:r>
                        <a:rPr lang="en-US" sz="1000" kern="0" dirty="0">
                          <a:solidFill>
                            <a:schemeClr val="tx1"/>
                          </a:solidFill>
                          <a:effectLst/>
                          <a:latin typeface="+mn-ea"/>
                          <a:ea typeface="+mn-ea"/>
                        </a:rPr>
                        <a:t>18</a:t>
                      </a:r>
                      <a:endParaRPr lang="zh-CN" sz="1000" kern="100" dirty="0">
                        <a:solidFill>
                          <a:schemeClr val="tx1"/>
                        </a:solidFill>
                        <a:effectLst/>
                        <a:latin typeface="+mn-ea"/>
                        <a:ea typeface="+mn-ea"/>
                      </a:endParaRPr>
                    </a:p>
                  </a:txBody>
                  <a:tcPr marL="41207" marR="41207" marT="0" marB="0" anchor="ctr"/>
                </a:tc>
                <a:tc>
                  <a:txBody>
                    <a:bodyPr/>
                    <a:lstStyle/>
                    <a:p>
                      <a:pPr algn="l">
                        <a:spcAft>
                          <a:spcPts val="0"/>
                        </a:spcAft>
                      </a:pPr>
                      <a:r>
                        <a:rPr lang="zh-CN" sz="1000" kern="0">
                          <a:effectLst/>
                          <a:latin typeface="+mn-ea"/>
                          <a:ea typeface="+mn-ea"/>
                        </a:rPr>
                        <a:t>信用卡数据分析</a:t>
                      </a:r>
                      <a:endParaRPr lang="zh-CN" sz="1000" kern="100">
                        <a:effectLst/>
                        <a:latin typeface="+mn-ea"/>
                        <a:ea typeface="+mn-ea"/>
                      </a:endParaRPr>
                    </a:p>
                  </a:txBody>
                  <a:tcPr marL="41207" marR="41207" marT="0" marB="0" anchor="ctr"/>
                </a:tc>
                <a:tc>
                  <a:txBody>
                    <a:bodyPr/>
                    <a:lstStyle/>
                    <a:p>
                      <a:pPr algn="ctr">
                        <a:spcAft>
                          <a:spcPts val="0"/>
                        </a:spcAft>
                      </a:pPr>
                      <a:r>
                        <a:rPr lang="en-US" sz="1000" kern="0" dirty="0">
                          <a:effectLst/>
                          <a:latin typeface="+mn-ea"/>
                          <a:ea typeface="+mn-ea"/>
                        </a:rPr>
                        <a:t>SUP2.0</a:t>
                      </a:r>
                      <a:endParaRPr lang="zh-CN" sz="1000" kern="100" dirty="0">
                        <a:effectLst/>
                        <a:latin typeface="+mn-ea"/>
                        <a:ea typeface="+mn-ea"/>
                      </a:endParaRPr>
                    </a:p>
                  </a:txBody>
                  <a:tcPr marL="41207" marR="41207" marT="0" marB="0" anchor="ctr"/>
                </a:tc>
              </a:tr>
              <a:tr h="189228">
                <a:tc>
                  <a:txBody>
                    <a:bodyPr/>
                    <a:lstStyle/>
                    <a:p>
                      <a:pPr algn="ctr">
                        <a:spcAft>
                          <a:spcPts val="0"/>
                        </a:spcAft>
                      </a:pPr>
                      <a:r>
                        <a:rPr lang="en-US" sz="1000" kern="0" dirty="0">
                          <a:solidFill>
                            <a:schemeClr val="tx1"/>
                          </a:solidFill>
                          <a:effectLst/>
                          <a:latin typeface="+mn-ea"/>
                          <a:ea typeface="+mn-ea"/>
                        </a:rPr>
                        <a:t>19</a:t>
                      </a:r>
                      <a:endParaRPr lang="zh-CN" sz="1000" kern="100" dirty="0">
                        <a:solidFill>
                          <a:schemeClr val="tx1"/>
                        </a:solidFill>
                        <a:effectLst/>
                        <a:latin typeface="+mn-ea"/>
                        <a:ea typeface="+mn-ea"/>
                      </a:endParaRPr>
                    </a:p>
                  </a:txBody>
                  <a:tcPr marL="41207" marR="41207" marT="0" marB="0" anchor="ctr"/>
                </a:tc>
                <a:tc>
                  <a:txBody>
                    <a:bodyPr/>
                    <a:lstStyle/>
                    <a:p>
                      <a:pPr algn="l">
                        <a:spcAft>
                          <a:spcPts val="0"/>
                        </a:spcAft>
                      </a:pPr>
                      <a:r>
                        <a:rPr lang="zh-CN" sz="1000" kern="0" dirty="0">
                          <a:effectLst/>
                          <a:latin typeface="+mn-ea"/>
                          <a:ea typeface="+mn-ea"/>
                        </a:rPr>
                        <a:t>组合风险</a:t>
                      </a:r>
                      <a:endParaRPr lang="zh-CN" sz="1000" kern="100" dirty="0">
                        <a:effectLst/>
                        <a:latin typeface="+mn-ea"/>
                        <a:ea typeface="+mn-ea"/>
                      </a:endParaRPr>
                    </a:p>
                  </a:txBody>
                  <a:tcPr marL="41207" marR="41207" marT="0" marB="0" anchor="ctr"/>
                </a:tc>
                <a:tc>
                  <a:txBody>
                    <a:bodyPr/>
                    <a:lstStyle/>
                    <a:p>
                      <a:pPr algn="ctr">
                        <a:spcAft>
                          <a:spcPts val="0"/>
                        </a:spcAft>
                      </a:pPr>
                      <a:r>
                        <a:rPr lang="en-US" sz="1000" kern="0" dirty="0">
                          <a:effectLst/>
                          <a:latin typeface="+mn-ea"/>
                          <a:ea typeface="+mn-ea"/>
                        </a:rPr>
                        <a:t>SUP2.0</a:t>
                      </a:r>
                      <a:endParaRPr lang="zh-CN" sz="1000" kern="100" dirty="0">
                        <a:effectLst/>
                        <a:latin typeface="+mn-ea"/>
                        <a:ea typeface="+mn-ea"/>
                      </a:endParaRPr>
                    </a:p>
                  </a:txBody>
                  <a:tcPr marL="41207" marR="41207" marT="0" marB="0" anchor="ctr"/>
                </a:tc>
              </a:tr>
              <a:tr h="189228">
                <a:tc>
                  <a:txBody>
                    <a:bodyPr/>
                    <a:lstStyle/>
                    <a:p>
                      <a:pPr algn="ctr">
                        <a:spcAft>
                          <a:spcPts val="0"/>
                        </a:spcAft>
                      </a:pPr>
                      <a:r>
                        <a:rPr lang="en-US" sz="1000" kern="0" dirty="0">
                          <a:solidFill>
                            <a:schemeClr val="tx1"/>
                          </a:solidFill>
                          <a:effectLst/>
                          <a:latin typeface="+mn-ea"/>
                          <a:ea typeface="+mn-ea"/>
                        </a:rPr>
                        <a:t>20</a:t>
                      </a:r>
                      <a:endParaRPr lang="zh-CN" sz="1000" kern="100" dirty="0">
                        <a:solidFill>
                          <a:schemeClr val="tx1"/>
                        </a:solidFill>
                        <a:effectLst/>
                        <a:latin typeface="+mn-ea"/>
                        <a:ea typeface="+mn-ea"/>
                      </a:endParaRPr>
                    </a:p>
                  </a:txBody>
                  <a:tcPr marL="41207" marR="41207" marT="0" marB="0" anchor="ctr"/>
                </a:tc>
                <a:tc>
                  <a:txBody>
                    <a:bodyPr/>
                    <a:lstStyle/>
                    <a:p>
                      <a:pPr algn="l">
                        <a:spcAft>
                          <a:spcPts val="0"/>
                        </a:spcAft>
                      </a:pPr>
                      <a:r>
                        <a:rPr lang="zh-CN" sz="1000" kern="0">
                          <a:effectLst/>
                          <a:latin typeface="+mn-ea"/>
                          <a:ea typeface="+mn-ea"/>
                        </a:rPr>
                        <a:t>新疆分行产品价格审批系统</a:t>
                      </a:r>
                      <a:endParaRPr lang="zh-CN" sz="1000" kern="100">
                        <a:effectLst/>
                        <a:latin typeface="+mn-ea"/>
                        <a:ea typeface="+mn-ea"/>
                      </a:endParaRPr>
                    </a:p>
                  </a:txBody>
                  <a:tcPr marL="41207" marR="41207" marT="0" marB="0" anchor="ctr"/>
                </a:tc>
                <a:tc>
                  <a:txBody>
                    <a:bodyPr/>
                    <a:lstStyle/>
                    <a:p>
                      <a:pPr algn="ctr">
                        <a:spcAft>
                          <a:spcPts val="0"/>
                        </a:spcAft>
                      </a:pPr>
                      <a:r>
                        <a:rPr lang="en-US" sz="1000" kern="0" dirty="0">
                          <a:effectLst/>
                          <a:latin typeface="+mn-ea"/>
                          <a:ea typeface="+mn-ea"/>
                        </a:rPr>
                        <a:t>SUP2.0</a:t>
                      </a:r>
                      <a:endParaRPr lang="zh-CN" sz="1000" kern="100" dirty="0">
                        <a:effectLst/>
                        <a:latin typeface="+mn-ea"/>
                        <a:ea typeface="+mn-ea"/>
                      </a:endParaRPr>
                    </a:p>
                  </a:txBody>
                  <a:tcPr marL="41207" marR="41207" marT="0" marB="0" anchor="ctr"/>
                </a:tc>
              </a:tr>
              <a:tr h="189228">
                <a:tc>
                  <a:txBody>
                    <a:bodyPr/>
                    <a:lstStyle/>
                    <a:p>
                      <a:pPr algn="ctr">
                        <a:spcAft>
                          <a:spcPts val="0"/>
                        </a:spcAft>
                      </a:pPr>
                      <a:r>
                        <a:rPr lang="en-US" sz="1000" kern="0" dirty="0">
                          <a:solidFill>
                            <a:schemeClr val="tx1"/>
                          </a:solidFill>
                          <a:effectLst/>
                          <a:latin typeface="+mn-ea"/>
                          <a:ea typeface="+mn-ea"/>
                        </a:rPr>
                        <a:t>21</a:t>
                      </a:r>
                      <a:endParaRPr lang="zh-CN" sz="1000" kern="100" dirty="0">
                        <a:solidFill>
                          <a:schemeClr val="tx1"/>
                        </a:solidFill>
                        <a:effectLst/>
                        <a:latin typeface="+mn-ea"/>
                        <a:ea typeface="+mn-ea"/>
                      </a:endParaRPr>
                    </a:p>
                  </a:txBody>
                  <a:tcPr marL="41207" marR="41207" marT="0" marB="0" anchor="ctr"/>
                </a:tc>
                <a:tc>
                  <a:txBody>
                    <a:bodyPr/>
                    <a:lstStyle/>
                    <a:p>
                      <a:pPr algn="l">
                        <a:spcAft>
                          <a:spcPts val="0"/>
                        </a:spcAft>
                      </a:pPr>
                      <a:r>
                        <a:rPr lang="zh-CN" sz="1000" kern="0">
                          <a:effectLst/>
                          <a:latin typeface="+mn-ea"/>
                          <a:ea typeface="+mn-ea"/>
                        </a:rPr>
                        <a:t>山东分行综合数据管理平台</a:t>
                      </a:r>
                      <a:endParaRPr lang="zh-CN" sz="1000" kern="100">
                        <a:effectLst/>
                        <a:latin typeface="+mn-ea"/>
                        <a:ea typeface="+mn-ea"/>
                      </a:endParaRPr>
                    </a:p>
                  </a:txBody>
                  <a:tcPr marL="41207" marR="41207" marT="0" marB="0" anchor="ctr"/>
                </a:tc>
                <a:tc>
                  <a:txBody>
                    <a:bodyPr/>
                    <a:lstStyle/>
                    <a:p>
                      <a:pPr algn="ctr">
                        <a:spcAft>
                          <a:spcPts val="0"/>
                        </a:spcAft>
                      </a:pPr>
                      <a:r>
                        <a:rPr lang="en-US" sz="1000" kern="0" dirty="0">
                          <a:effectLst/>
                          <a:latin typeface="+mn-ea"/>
                          <a:ea typeface="+mn-ea"/>
                        </a:rPr>
                        <a:t>SUP2.0</a:t>
                      </a:r>
                      <a:endParaRPr lang="zh-CN" sz="1000" kern="100" dirty="0">
                        <a:effectLst/>
                        <a:latin typeface="+mn-ea"/>
                        <a:ea typeface="+mn-ea"/>
                      </a:endParaRPr>
                    </a:p>
                  </a:txBody>
                  <a:tcPr marL="41207" marR="41207" marT="0" marB="0" anchor="ctr"/>
                </a:tc>
              </a:tr>
              <a:tr h="181502">
                <a:tc>
                  <a:txBody>
                    <a:bodyPr/>
                    <a:lstStyle/>
                    <a:p>
                      <a:pPr algn="ctr">
                        <a:spcAft>
                          <a:spcPts val="0"/>
                        </a:spcAft>
                      </a:pPr>
                      <a:r>
                        <a:rPr lang="en-US" sz="1000" kern="0" dirty="0">
                          <a:solidFill>
                            <a:schemeClr val="tx1"/>
                          </a:solidFill>
                          <a:effectLst/>
                          <a:latin typeface="+mn-ea"/>
                          <a:ea typeface="+mn-ea"/>
                        </a:rPr>
                        <a:t>22</a:t>
                      </a:r>
                      <a:endParaRPr lang="zh-CN" sz="1000" kern="100" dirty="0">
                        <a:solidFill>
                          <a:schemeClr val="tx1"/>
                        </a:solidFill>
                        <a:effectLst/>
                        <a:latin typeface="+mn-ea"/>
                        <a:ea typeface="+mn-ea"/>
                      </a:endParaRPr>
                    </a:p>
                  </a:txBody>
                  <a:tcPr marL="41207" marR="41207" marT="0" marB="0" anchor="ctr"/>
                </a:tc>
                <a:tc>
                  <a:txBody>
                    <a:bodyPr/>
                    <a:lstStyle/>
                    <a:p>
                      <a:pPr algn="l">
                        <a:spcAft>
                          <a:spcPts val="0"/>
                        </a:spcAft>
                      </a:pPr>
                      <a:r>
                        <a:rPr lang="zh-CN" sz="1000" kern="0">
                          <a:effectLst/>
                          <a:latin typeface="+mn-ea"/>
                          <a:ea typeface="+mn-ea"/>
                        </a:rPr>
                        <a:t>武汉开发中心第二代支付系统</a:t>
                      </a:r>
                      <a:endParaRPr lang="zh-CN" sz="1000" kern="100">
                        <a:effectLst/>
                        <a:latin typeface="+mn-ea"/>
                        <a:ea typeface="+mn-ea"/>
                      </a:endParaRPr>
                    </a:p>
                  </a:txBody>
                  <a:tcPr marL="41207" marR="41207" marT="0" marB="0" anchor="ctr"/>
                </a:tc>
                <a:tc>
                  <a:txBody>
                    <a:bodyPr/>
                    <a:lstStyle/>
                    <a:p>
                      <a:pPr algn="ctr">
                        <a:spcAft>
                          <a:spcPts val="0"/>
                        </a:spcAft>
                      </a:pPr>
                      <a:r>
                        <a:rPr lang="en-US" sz="1000" kern="0" dirty="0">
                          <a:effectLst/>
                          <a:latin typeface="+mn-ea"/>
                          <a:ea typeface="+mn-ea"/>
                        </a:rPr>
                        <a:t>SUP2.0</a:t>
                      </a:r>
                      <a:endParaRPr lang="zh-CN" sz="1000" kern="100" dirty="0">
                        <a:effectLst/>
                        <a:latin typeface="+mn-ea"/>
                        <a:ea typeface="+mn-ea"/>
                      </a:endParaRPr>
                    </a:p>
                  </a:txBody>
                  <a:tcPr marL="41207" marR="41207" marT="0" marB="0" anchor="ctr"/>
                </a:tc>
              </a:tr>
              <a:tr h="204594">
                <a:tc>
                  <a:txBody>
                    <a:bodyPr/>
                    <a:lstStyle/>
                    <a:p>
                      <a:pPr algn="ctr">
                        <a:spcAft>
                          <a:spcPts val="0"/>
                        </a:spcAft>
                      </a:pPr>
                      <a:r>
                        <a:rPr lang="en-US" sz="1000" kern="0" dirty="0">
                          <a:solidFill>
                            <a:schemeClr val="tx1"/>
                          </a:solidFill>
                          <a:effectLst/>
                          <a:latin typeface="+mn-ea"/>
                          <a:ea typeface="+mn-ea"/>
                        </a:rPr>
                        <a:t>23</a:t>
                      </a:r>
                      <a:endParaRPr lang="zh-CN" sz="1000" kern="100" dirty="0">
                        <a:solidFill>
                          <a:schemeClr val="tx1"/>
                        </a:solidFill>
                        <a:effectLst/>
                        <a:latin typeface="+mn-ea"/>
                        <a:ea typeface="+mn-ea"/>
                      </a:endParaRPr>
                    </a:p>
                  </a:txBody>
                  <a:tcPr marL="41207" marR="41207" marT="0" marB="0" anchor="ctr"/>
                </a:tc>
                <a:tc>
                  <a:txBody>
                    <a:bodyPr/>
                    <a:lstStyle/>
                    <a:p>
                      <a:pPr algn="l">
                        <a:spcAft>
                          <a:spcPts val="0"/>
                        </a:spcAft>
                      </a:pPr>
                      <a:r>
                        <a:rPr lang="zh-CN" sz="1000" kern="0">
                          <a:effectLst/>
                          <a:latin typeface="+mn-ea"/>
                          <a:ea typeface="+mn-ea"/>
                        </a:rPr>
                        <a:t>厦门分行薪酬管理系统</a:t>
                      </a:r>
                      <a:endParaRPr lang="zh-CN" sz="1000" kern="100">
                        <a:effectLst/>
                        <a:latin typeface="+mn-ea"/>
                        <a:ea typeface="+mn-ea"/>
                      </a:endParaRPr>
                    </a:p>
                  </a:txBody>
                  <a:tcPr marL="41207" marR="41207" marT="0" marB="0" anchor="ctr"/>
                </a:tc>
                <a:tc>
                  <a:txBody>
                    <a:bodyPr/>
                    <a:lstStyle/>
                    <a:p>
                      <a:pPr algn="ctr">
                        <a:spcAft>
                          <a:spcPts val="0"/>
                        </a:spcAft>
                      </a:pPr>
                      <a:r>
                        <a:rPr lang="en-US" sz="1000" kern="0" dirty="0">
                          <a:effectLst/>
                          <a:latin typeface="+mn-ea"/>
                          <a:ea typeface="+mn-ea"/>
                        </a:rPr>
                        <a:t>SUP2.0</a:t>
                      </a:r>
                      <a:endParaRPr lang="zh-CN" sz="1000" kern="100" dirty="0">
                        <a:effectLst/>
                        <a:latin typeface="+mn-ea"/>
                        <a:ea typeface="+mn-ea"/>
                      </a:endParaRPr>
                    </a:p>
                  </a:txBody>
                  <a:tcPr marL="41207" marR="41207" marT="0" marB="0" anchor="ctr"/>
                </a:tc>
              </a:tr>
              <a:tr h="214314">
                <a:tc>
                  <a:txBody>
                    <a:bodyPr/>
                    <a:lstStyle/>
                    <a:p>
                      <a:pPr algn="ctr">
                        <a:spcAft>
                          <a:spcPts val="0"/>
                        </a:spcAft>
                      </a:pPr>
                      <a:r>
                        <a:rPr lang="en-US" sz="1000" kern="0" dirty="0">
                          <a:solidFill>
                            <a:schemeClr val="tx1"/>
                          </a:solidFill>
                          <a:effectLst/>
                          <a:latin typeface="+mn-ea"/>
                          <a:ea typeface="+mn-ea"/>
                        </a:rPr>
                        <a:t>24</a:t>
                      </a:r>
                      <a:endParaRPr lang="zh-CN" sz="1000" kern="100" dirty="0">
                        <a:solidFill>
                          <a:schemeClr val="tx1"/>
                        </a:solidFill>
                        <a:effectLst/>
                        <a:latin typeface="+mn-ea"/>
                        <a:ea typeface="+mn-ea"/>
                      </a:endParaRPr>
                    </a:p>
                  </a:txBody>
                  <a:tcPr marL="41207" marR="41207" marT="0" marB="0" anchor="ctr"/>
                </a:tc>
                <a:tc>
                  <a:txBody>
                    <a:bodyPr/>
                    <a:lstStyle/>
                    <a:p>
                      <a:pPr algn="l">
                        <a:spcAft>
                          <a:spcPts val="0"/>
                        </a:spcAft>
                      </a:pPr>
                      <a:r>
                        <a:rPr lang="zh-CN" sz="1000" kern="0" dirty="0">
                          <a:effectLst/>
                          <a:latin typeface="+mn-ea"/>
                          <a:ea typeface="+mn-ea"/>
                        </a:rPr>
                        <a:t>北京开发中心现金管理平台信息查询子系统</a:t>
                      </a:r>
                      <a:endParaRPr lang="zh-CN" sz="1000" kern="100" dirty="0">
                        <a:effectLst/>
                        <a:latin typeface="+mn-ea"/>
                        <a:ea typeface="+mn-ea"/>
                      </a:endParaRPr>
                    </a:p>
                  </a:txBody>
                  <a:tcPr marL="41207" marR="41207" marT="0" marB="0" anchor="ctr"/>
                </a:tc>
                <a:tc>
                  <a:txBody>
                    <a:bodyPr/>
                    <a:lstStyle/>
                    <a:p>
                      <a:pPr algn="ctr">
                        <a:spcAft>
                          <a:spcPts val="0"/>
                        </a:spcAft>
                      </a:pPr>
                      <a:r>
                        <a:rPr lang="en-US" sz="1000" kern="0" dirty="0">
                          <a:effectLst/>
                          <a:latin typeface="+mn-ea"/>
                          <a:ea typeface="+mn-ea"/>
                        </a:rPr>
                        <a:t>SUP2.0</a:t>
                      </a:r>
                      <a:endParaRPr lang="zh-CN" sz="1000" kern="100" dirty="0">
                        <a:effectLst/>
                        <a:latin typeface="+mn-ea"/>
                        <a:ea typeface="+mn-ea"/>
                      </a:endParaRPr>
                    </a:p>
                  </a:txBody>
                  <a:tcPr marL="41207" marR="41207" marT="0" marB="0" anchor="ctr"/>
                </a:tc>
              </a:tr>
            </a:tbl>
          </a:graphicData>
        </a:graphic>
      </p:graphicFrame>
      <p:pic>
        <p:nvPicPr>
          <p:cNvPr id="247810" name="Picture 2" descr="C:\Documents and Settings\Administrator\桌面\QQ截图20130711154159.png"/>
          <p:cNvPicPr>
            <a:picLocks noChangeAspect="1" noChangeArrowheads="1"/>
          </p:cNvPicPr>
          <p:nvPr/>
        </p:nvPicPr>
        <p:blipFill>
          <a:blip r:embed="rId3"/>
          <a:srcRect/>
          <a:stretch>
            <a:fillRect/>
          </a:stretch>
        </p:blipFill>
        <p:spPr bwMode="auto">
          <a:xfrm>
            <a:off x="6953250" y="-19"/>
            <a:ext cx="2190750" cy="561975"/>
          </a:xfrm>
          <a:prstGeom prst="rect">
            <a:avLst/>
          </a:prstGeom>
          <a:noFill/>
        </p:spPr>
      </p:pic>
      <p:sp>
        <p:nvSpPr>
          <p:cNvPr id="11"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17</a:t>
            </a:fld>
            <a:endParaRPr lang="en-US" altLang="zh-CN" dirty="0"/>
          </a:p>
        </p:txBody>
      </p:sp>
    </p:spTree>
    <p:extLst>
      <p:ext uri="{BB962C8B-B14F-4D97-AF65-F5344CB8AC3E}">
        <p14:creationId xmlns="" xmlns:p14="http://schemas.microsoft.com/office/powerpoint/2010/main" val="16933500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典型案例</a:t>
            </a:r>
            <a:r>
              <a:rPr lang="en-US" altLang="zh-CN" dirty="0" smtClean="0"/>
              <a:t>—</a:t>
            </a:r>
            <a:r>
              <a:rPr lang="zh-CN" altLang="en-US" dirty="0" smtClean="0"/>
              <a:t>交通银行</a:t>
            </a:r>
            <a:endParaRPr lang="zh-CN" altLang="en-US" dirty="0">
              <a:latin typeface="微软雅黑" pitchFamily="34" charset="-122"/>
              <a:ea typeface="微软雅黑" pitchFamily="34" charset="-122"/>
            </a:endParaRPr>
          </a:p>
        </p:txBody>
      </p:sp>
      <p:sp>
        <p:nvSpPr>
          <p:cNvPr id="11" name="AutoShape 4">
            <a:hlinkClick r:id="" action="ppaction://noaction"/>
          </p:cNvPr>
          <p:cNvSpPr>
            <a:spLocks noChangeArrowheads="1"/>
          </p:cNvSpPr>
          <p:nvPr/>
        </p:nvSpPr>
        <p:spPr bwMode="auto">
          <a:xfrm rot="21600000">
            <a:off x="213264" y="1142985"/>
            <a:ext cx="8786987" cy="1714512"/>
          </a:xfrm>
          <a:prstGeom prst="roundRect">
            <a:avLst>
              <a:gd name="adj" fmla="val 16667"/>
            </a:avLst>
          </a:prstGeom>
          <a:solidFill>
            <a:srgbClr val="CCECFF"/>
          </a:solidFill>
          <a:ln w="6350" algn="ctr">
            <a:noFill/>
            <a:miter lim="800000"/>
            <a:headEnd/>
            <a:tailEnd/>
          </a:ln>
          <a:effectLst/>
        </p:spPr>
        <p:txBody>
          <a:bodyPr wrap="none" lIns="91395" tIns="45697" rIns="91395" bIns="45697" anchor="ctr"/>
          <a:lstStyle/>
          <a:p>
            <a:endParaRPr lang="zh-CN" altLang="en-US"/>
          </a:p>
        </p:txBody>
      </p:sp>
      <p:sp>
        <p:nvSpPr>
          <p:cNvPr id="20" name="矩形 19"/>
          <p:cNvSpPr/>
          <p:nvPr/>
        </p:nvSpPr>
        <p:spPr>
          <a:xfrm>
            <a:off x="372355" y="1224983"/>
            <a:ext cx="8619248" cy="2086679"/>
          </a:xfrm>
          <a:prstGeom prst="rect">
            <a:avLst/>
          </a:prstGeom>
        </p:spPr>
        <p:txBody>
          <a:bodyPr wrap="square" lIns="91395" tIns="45697" rIns="91395" bIns="45697">
            <a:spAutoFit/>
          </a:bodyPr>
          <a:lstStyle/>
          <a:p>
            <a:pPr>
              <a:lnSpc>
                <a:spcPct val="120000"/>
              </a:lnSpc>
              <a:buFont typeface="Wingdings" pitchFamily="2" charset="2"/>
              <a:buChar char="ü"/>
            </a:pPr>
            <a:r>
              <a:rPr lang="zh-CN" altLang="en-US" dirty="0" smtClean="0">
                <a:latin typeface="+mn-ea"/>
                <a:ea typeface="+mn-ea"/>
              </a:rPr>
              <a:t> </a:t>
            </a:r>
            <a:r>
              <a:rPr lang="en-US" altLang="zh-CN" dirty="0" smtClean="0">
                <a:latin typeface="微软雅黑" pitchFamily="34" charset="-122"/>
                <a:ea typeface="微软雅黑" pitchFamily="34" charset="-122"/>
              </a:rPr>
              <a:t>JUMP</a:t>
            </a:r>
            <a:r>
              <a:rPr lang="zh-CN" altLang="en-US" dirty="0" smtClean="0">
                <a:latin typeface="微软雅黑" pitchFamily="34" charset="-122"/>
                <a:ea typeface="微软雅黑" pitchFamily="34" charset="-122"/>
              </a:rPr>
              <a:t>技术支持项目为交通银行基于</a:t>
            </a:r>
            <a:r>
              <a:rPr lang="en-US" altLang="zh-CN" dirty="0" smtClean="0">
                <a:latin typeface="微软雅黑" pitchFamily="34" charset="-122"/>
                <a:ea typeface="微软雅黑" pitchFamily="34" charset="-122"/>
              </a:rPr>
              <a:t>JUMP</a:t>
            </a:r>
            <a:r>
              <a:rPr lang="zh-CN" altLang="en-US" dirty="0" smtClean="0">
                <a:latin typeface="微软雅黑" pitchFamily="34" charset="-122"/>
                <a:ea typeface="微软雅黑" pitchFamily="34" charset="-122"/>
              </a:rPr>
              <a:t>平台的在建系统提供技术支持服务，从</a:t>
            </a:r>
            <a:r>
              <a:rPr lang="en-US" altLang="zh-CN" dirty="0" smtClean="0">
                <a:latin typeface="微软雅黑" pitchFamily="34" charset="-122"/>
                <a:ea typeface="微软雅黑" pitchFamily="34" charset="-122"/>
              </a:rPr>
              <a:t>2010</a:t>
            </a:r>
            <a:r>
              <a:rPr lang="zh-CN" altLang="en-US" dirty="0" smtClean="0">
                <a:latin typeface="微软雅黑" pitchFamily="34" charset="-122"/>
                <a:ea typeface="微软雅黑" pitchFamily="34" charset="-122"/>
              </a:rPr>
              <a:t>年至</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今，</a:t>
            </a:r>
            <a:r>
              <a:rPr lang="zh-CN" altLang="de-DE" dirty="0" smtClean="0">
                <a:latin typeface="微软雅黑" pitchFamily="34" charset="-122"/>
                <a:ea typeface="微软雅黑" pitchFamily="34" charset="-122"/>
              </a:rPr>
              <a:t>由上海普元信息技术股份有限公司提供</a:t>
            </a:r>
            <a:r>
              <a:rPr lang="zh-CN" altLang="en-US" dirty="0" smtClean="0">
                <a:latin typeface="微软雅黑" pitchFamily="34" charset="-122"/>
                <a:ea typeface="微软雅黑" pitchFamily="34" charset="-122"/>
              </a:rPr>
              <a:t>。技术支持内容包括：</a:t>
            </a:r>
            <a:r>
              <a:rPr lang="en-US" altLang="zh-CN" dirty="0" smtClean="0">
                <a:latin typeface="微软雅黑" pitchFamily="34" charset="-122"/>
                <a:ea typeface="微软雅黑" pitchFamily="34" charset="-122"/>
              </a:rPr>
              <a:t>JUMP</a:t>
            </a:r>
            <a:r>
              <a:rPr lang="zh-CN" altLang="en-US" dirty="0" smtClean="0">
                <a:latin typeface="微软雅黑" pitchFamily="34" charset="-122"/>
                <a:ea typeface="微软雅黑" pitchFamily="34" charset="-122"/>
              </a:rPr>
              <a:t>使用培训、系统设计支持、代码开发支持、技术关键点攻关支持等内容。  技术支持形式包括：现场跟进、沟通交流、代码走查、问题列表跟踪等形式</a:t>
            </a:r>
            <a:r>
              <a:rPr lang="zh-CN" altLang="en-US" dirty="0" smtClean="0">
                <a:latin typeface="+mn-ea"/>
                <a:ea typeface="+mn-ea"/>
              </a:rPr>
              <a:t>。</a:t>
            </a:r>
            <a:endParaRPr lang="en-US" altLang="zh-CN" dirty="0" smtClean="0">
              <a:latin typeface="+mn-ea"/>
              <a:ea typeface="+mn-ea"/>
            </a:endParaRPr>
          </a:p>
          <a:p>
            <a:pPr>
              <a:lnSpc>
                <a:spcPct val="120000"/>
              </a:lnSpc>
              <a:buFont typeface="Wingdings" pitchFamily="2" charset="2"/>
              <a:buChar char="ü"/>
            </a:pPr>
            <a:r>
              <a:rPr lang="zh-CN" altLang="de-DE" dirty="0" smtClean="0">
                <a:latin typeface="微软雅黑" pitchFamily="34" charset="-122"/>
                <a:ea typeface="微软雅黑" pitchFamily="34" charset="-122"/>
              </a:rPr>
              <a:t>上海普元</a:t>
            </a:r>
            <a:r>
              <a:rPr lang="zh-CN" altLang="en-US" dirty="0" smtClean="0">
                <a:latin typeface="微软雅黑" pitchFamily="34" charset="-122"/>
                <a:ea typeface="微软雅黑" pitchFamily="34" charset="-122"/>
              </a:rPr>
              <a:t>公司外派人员入驻交通银行现场工作，平均每年投入</a:t>
            </a:r>
            <a:r>
              <a:rPr lang="en-US" altLang="zh-CN" dirty="0" smtClean="0">
                <a:latin typeface="微软雅黑" pitchFamily="34" charset="-122"/>
                <a:ea typeface="微软雅黑" pitchFamily="34" charset="-122"/>
              </a:rPr>
              <a:t>15</a:t>
            </a:r>
            <a:r>
              <a:rPr lang="zh-CN" altLang="en-US" dirty="0" smtClean="0">
                <a:latin typeface="微软雅黑" pitchFamily="34" charset="-122"/>
                <a:ea typeface="微软雅黑" pitchFamily="34" charset="-122"/>
              </a:rPr>
              <a:t>人年。</a:t>
            </a:r>
            <a:endParaRPr lang="en-US" altLang="zh-CN" dirty="0" smtClean="0">
              <a:latin typeface="微软雅黑" pitchFamily="34" charset="-122"/>
              <a:ea typeface="微软雅黑" pitchFamily="34" charset="-122"/>
            </a:endParaRPr>
          </a:p>
          <a:p>
            <a:pPr>
              <a:lnSpc>
                <a:spcPct val="120000"/>
              </a:lnSpc>
            </a:pPr>
            <a:endParaRPr lang="zh-CN" altLang="en-US" dirty="0">
              <a:latin typeface="+mn-ea"/>
              <a:ea typeface="+mn-ea"/>
            </a:endParaRPr>
          </a:p>
        </p:txBody>
      </p:sp>
      <p:pic>
        <p:nvPicPr>
          <p:cNvPr id="247809" name="Picture 1" descr="C:\Documents and Settings\Administrator\桌面\QQ截图20130711180801.png"/>
          <p:cNvPicPr>
            <a:picLocks noChangeAspect="1" noChangeArrowheads="1"/>
          </p:cNvPicPr>
          <p:nvPr/>
        </p:nvPicPr>
        <p:blipFill>
          <a:blip r:embed="rId3"/>
          <a:srcRect/>
          <a:stretch>
            <a:fillRect/>
          </a:stretch>
        </p:blipFill>
        <p:spPr bwMode="auto">
          <a:xfrm>
            <a:off x="6953250" y="0"/>
            <a:ext cx="2190750" cy="571500"/>
          </a:xfrm>
          <a:prstGeom prst="rect">
            <a:avLst/>
          </a:prstGeom>
          <a:noFill/>
        </p:spPr>
      </p:pic>
      <p:graphicFrame>
        <p:nvGraphicFramePr>
          <p:cNvPr id="16" name="表格 15"/>
          <p:cNvGraphicFramePr>
            <a:graphicFrameLocks noGrp="1"/>
          </p:cNvGraphicFramePr>
          <p:nvPr>
            <p:extLst>
              <p:ext uri="{D42A27DB-BD31-4B8C-83A1-F6EECF244321}">
                <p14:modId xmlns="" xmlns:p14="http://schemas.microsoft.com/office/powerpoint/2010/main" val="1902500990"/>
              </p:ext>
            </p:extLst>
          </p:nvPr>
        </p:nvGraphicFramePr>
        <p:xfrm>
          <a:off x="142876" y="2950202"/>
          <a:ext cx="4214810" cy="3240812"/>
        </p:xfrm>
        <a:graphic>
          <a:graphicData uri="http://schemas.openxmlformats.org/drawingml/2006/table">
            <a:tbl>
              <a:tblPr firstRow="1" firstCol="1" bandRow="1">
                <a:tableStyleId>{5C22544A-7EE6-4342-B048-85BDC9FD1C3A}</a:tableStyleId>
              </a:tblPr>
              <a:tblGrid>
                <a:gridCol w="357158"/>
                <a:gridCol w="2890319"/>
                <a:gridCol w="967333"/>
              </a:tblGrid>
              <a:tr h="497612">
                <a:tc>
                  <a:txBody>
                    <a:bodyPr/>
                    <a:lstStyle/>
                    <a:p>
                      <a:pPr marL="0" algn="ctr" defTabSz="914400" rtl="0" eaLnBrk="1" latinLnBrk="0" hangingPunct="1">
                        <a:spcAft>
                          <a:spcPts val="0"/>
                        </a:spcAft>
                      </a:pPr>
                      <a:r>
                        <a:rPr lang="zh-CN" altLang="en-US" sz="1600" b="1" kern="0" dirty="0" smtClean="0">
                          <a:solidFill>
                            <a:schemeClr val="bg1"/>
                          </a:solidFill>
                          <a:effectLst/>
                          <a:latin typeface="+mn-ea"/>
                          <a:ea typeface="+mn-ea"/>
                          <a:cs typeface="+mn-cs"/>
                        </a:rPr>
                        <a:t>序号</a:t>
                      </a:r>
                      <a:endParaRPr lang="zh-CN" sz="1600" b="1" kern="0" dirty="0">
                        <a:solidFill>
                          <a:schemeClr val="bg1"/>
                        </a:solidFill>
                        <a:effectLst/>
                        <a:latin typeface="+mn-ea"/>
                        <a:ea typeface="+mn-ea"/>
                        <a:cs typeface="+mn-cs"/>
                      </a:endParaRPr>
                    </a:p>
                  </a:txBody>
                  <a:tcPr marL="44321" marR="44321" marT="0" marB="0" anchor="ctr">
                    <a:solidFill>
                      <a:srgbClr val="666699"/>
                    </a:solidFill>
                  </a:tcPr>
                </a:tc>
                <a:tc>
                  <a:txBody>
                    <a:bodyPr/>
                    <a:lstStyle/>
                    <a:p>
                      <a:pPr algn="ctr">
                        <a:spcAft>
                          <a:spcPts val="0"/>
                        </a:spcAft>
                      </a:pPr>
                      <a:r>
                        <a:rPr lang="zh-CN" sz="1600" kern="0" dirty="0">
                          <a:solidFill>
                            <a:schemeClr val="bg1"/>
                          </a:solidFill>
                          <a:effectLst/>
                          <a:latin typeface="+mn-ea"/>
                          <a:ea typeface="+mn-ea"/>
                        </a:rPr>
                        <a:t>项目名称</a:t>
                      </a:r>
                      <a:endParaRPr lang="zh-CN" sz="1800" kern="100" dirty="0">
                        <a:solidFill>
                          <a:schemeClr val="bg1"/>
                        </a:solidFill>
                        <a:effectLst/>
                        <a:latin typeface="+mn-ea"/>
                        <a:ea typeface="+mn-ea"/>
                      </a:endParaRPr>
                    </a:p>
                  </a:txBody>
                  <a:tcPr marL="44321" marR="44321" marT="0" marB="0" anchor="ctr">
                    <a:solidFill>
                      <a:srgbClr val="666699"/>
                    </a:solidFill>
                  </a:tcPr>
                </a:tc>
                <a:tc>
                  <a:txBody>
                    <a:bodyPr/>
                    <a:lstStyle/>
                    <a:p>
                      <a:pPr algn="ctr">
                        <a:spcAft>
                          <a:spcPts val="0"/>
                        </a:spcAft>
                      </a:pPr>
                      <a:r>
                        <a:rPr lang="zh-CN" sz="1600" kern="0" dirty="0">
                          <a:solidFill>
                            <a:schemeClr val="bg1"/>
                          </a:solidFill>
                          <a:effectLst/>
                          <a:latin typeface="+mn-ea"/>
                          <a:ea typeface="+mn-ea"/>
                        </a:rPr>
                        <a:t>使用产品</a:t>
                      </a:r>
                      <a:endParaRPr lang="zh-CN" sz="1800" kern="100" dirty="0">
                        <a:solidFill>
                          <a:schemeClr val="bg1"/>
                        </a:solidFill>
                        <a:effectLst/>
                        <a:latin typeface="+mn-ea"/>
                        <a:ea typeface="+mn-ea"/>
                      </a:endParaRPr>
                    </a:p>
                  </a:txBody>
                  <a:tcPr marL="44321" marR="44321" marT="0" marB="0" anchor="ctr">
                    <a:solidFill>
                      <a:srgbClr val="666699"/>
                    </a:solidFill>
                  </a:tcPr>
                </a:tc>
              </a:tr>
              <a:tr h="182880">
                <a:tc>
                  <a:txBody>
                    <a:bodyPr/>
                    <a:lstStyle/>
                    <a:p>
                      <a:pPr algn="l">
                        <a:spcAft>
                          <a:spcPts val="0"/>
                        </a:spcAft>
                      </a:pPr>
                      <a:r>
                        <a:rPr lang="en-US" altLang="zh-CN" sz="1200" b="0" kern="100" dirty="0" smtClean="0">
                          <a:solidFill>
                            <a:schemeClr val="tx1"/>
                          </a:solidFill>
                          <a:effectLst/>
                          <a:latin typeface="+mn-ea"/>
                          <a:ea typeface="+mn-ea"/>
                        </a:rPr>
                        <a:t>1</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dirty="0">
                          <a:solidFill>
                            <a:schemeClr val="tx1"/>
                          </a:solidFill>
                          <a:effectLst/>
                          <a:latin typeface="+mn-ea"/>
                          <a:ea typeface="+mn-ea"/>
                        </a:rPr>
                        <a:t>交通银行信用卡中心工作流运营</a:t>
                      </a:r>
                      <a:r>
                        <a:rPr lang="zh-CN" sz="1100" b="0" kern="0" dirty="0" smtClean="0">
                          <a:solidFill>
                            <a:schemeClr val="tx1"/>
                          </a:solidFill>
                          <a:effectLst/>
                          <a:latin typeface="+mn-ea"/>
                          <a:ea typeface="+mn-ea"/>
                        </a:rPr>
                        <a:t>平台</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a:solidFill>
                            <a:schemeClr val="tx1"/>
                          </a:solidFill>
                          <a:effectLst/>
                          <a:latin typeface="+mn-ea"/>
                          <a:ea typeface="+mn-ea"/>
                        </a:rPr>
                        <a:t>BPS</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2</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dirty="0">
                          <a:solidFill>
                            <a:schemeClr val="tx1"/>
                          </a:solidFill>
                          <a:effectLst/>
                          <a:latin typeface="+mn-ea"/>
                          <a:ea typeface="+mn-ea"/>
                        </a:rPr>
                        <a:t>交通银行信用卡销售管理系统</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a:solidFill>
                            <a:schemeClr val="tx1"/>
                          </a:solidFill>
                          <a:effectLst/>
                          <a:latin typeface="+mn-ea"/>
                          <a:ea typeface="+mn-ea"/>
                        </a:rPr>
                        <a:t>EOS</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3</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新一代征信平台</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a:solidFill>
                            <a:schemeClr val="tx1"/>
                          </a:solidFill>
                          <a:effectLst/>
                          <a:latin typeface="+mn-ea"/>
                          <a:ea typeface="+mn-ea"/>
                        </a:rPr>
                        <a:t>EOS</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4</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案件调查系统</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a:solidFill>
                            <a:schemeClr val="tx1"/>
                          </a:solidFill>
                          <a:effectLst/>
                          <a:latin typeface="+mn-ea"/>
                          <a:ea typeface="+mn-ea"/>
                        </a:rPr>
                        <a:t>EOS+BPS</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5</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电子银行业务统计分析系统</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en-US" altLang="zh-CN" sz="1100" b="0" kern="0" dirty="0" smtClean="0">
                          <a:solidFill>
                            <a:schemeClr val="tx1"/>
                          </a:solidFill>
                          <a:effectLst/>
                          <a:latin typeface="+mn-ea"/>
                          <a:ea typeface="+mn-ea"/>
                        </a:rPr>
                        <a:t>EOS</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6</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交通银行会计台账系统</a:t>
                      </a:r>
                      <a:r>
                        <a:rPr lang="en-US" sz="1100" b="0" kern="0">
                          <a:solidFill>
                            <a:schemeClr val="tx1"/>
                          </a:solidFill>
                          <a:effectLst/>
                          <a:latin typeface="+mn-ea"/>
                          <a:ea typeface="+mn-ea"/>
                        </a:rPr>
                        <a:t> </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a:solidFill>
                            <a:schemeClr val="tx1"/>
                          </a:solidFill>
                          <a:effectLst/>
                          <a:latin typeface="+mn-ea"/>
                          <a:ea typeface="+mn-ea"/>
                        </a:rPr>
                        <a:t>EOS</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7</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交通银行资金交易管理系统</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a:solidFill>
                            <a:schemeClr val="tx1"/>
                          </a:solidFill>
                          <a:effectLst/>
                          <a:latin typeface="+mn-ea"/>
                          <a:ea typeface="+mn-ea"/>
                        </a:rPr>
                        <a:t>EOS+BPS</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8</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交通银行审计管理系统</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a:solidFill>
                            <a:schemeClr val="tx1"/>
                          </a:solidFill>
                          <a:effectLst/>
                          <a:latin typeface="+mn-ea"/>
                          <a:ea typeface="+mn-ea"/>
                        </a:rPr>
                        <a:t>EOS</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9</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交通银行人力资源管理系统（</a:t>
                      </a:r>
                      <a:r>
                        <a:rPr lang="en-US" sz="1100" b="0" kern="0">
                          <a:solidFill>
                            <a:schemeClr val="tx1"/>
                          </a:solidFill>
                          <a:effectLst/>
                          <a:latin typeface="+mn-ea"/>
                          <a:ea typeface="+mn-ea"/>
                        </a:rPr>
                        <a:t>EHR</a:t>
                      </a:r>
                      <a:r>
                        <a:rPr lang="zh-CN" sz="1100" b="0" kern="0">
                          <a:solidFill>
                            <a:schemeClr val="tx1"/>
                          </a:solidFill>
                          <a:effectLst/>
                          <a:latin typeface="+mn-ea"/>
                          <a:ea typeface="+mn-ea"/>
                        </a:rPr>
                        <a:t>）</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a:solidFill>
                            <a:schemeClr val="tx1"/>
                          </a:solidFill>
                          <a:effectLst/>
                          <a:latin typeface="+mn-ea"/>
                          <a:ea typeface="+mn-ea"/>
                        </a:rPr>
                        <a:t>EOS</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10</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dirty="0">
                          <a:solidFill>
                            <a:schemeClr val="tx1"/>
                          </a:solidFill>
                          <a:effectLst/>
                          <a:latin typeface="+mn-ea"/>
                          <a:ea typeface="+mn-ea"/>
                        </a:rPr>
                        <a:t>交通银行</a:t>
                      </a:r>
                      <a:r>
                        <a:rPr lang="en-US" sz="1100" b="0" kern="0" dirty="0" err="1">
                          <a:solidFill>
                            <a:schemeClr val="tx1"/>
                          </a:solidFill>
                          <a:effectLst/>
                          <a:latin typeface="+mn-ea"/>
                          <a:ea typeface="+mn-ea"/>
                        </a:rPr>
                        <a:t>oCRM</a:t>
                      </a:r>
                      <a:r>
                        <a:rPr lang="zh-CN" sz="1100" b="0" kern="0" dirty="0" smtClean="0">
                          <a:solidFill>
                            <a:schemeClr val="tx1"/>
                          </a:solidFill>
                          <a:effectLst/>
                          <a:latin typeface="+mn-ea"/>
                          <a:ea typeface="+mn-ea"/>
                        </a:rPr>
                        <a:t>系统（贵宾客户管理系统）</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a:solidFill>
                            <a:schemeClr val="tx1"/>
                          </a:solidFill>
                          <a:effectLst/>
                          <a:latin typeface="+mn-ea"/>
                          <a:ea typeface="+mn-ea"/>
                        </a:rPr>
                        <a:t>EOS+BPS</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11</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dirty="0">
                          <a:solidFill>
                            <a:schemeClr val="tx1"/>
                          </a:solidFill>
                          <a:effectLst/>
                          <a:latin typeface="+mn-ea"/>
                          <a:ea typeface="+mn-ea"/>
                        </a:rPr>
                        <a:t>交通银行</a:t>
                      </a:r>
                      <a:r>
                        <a:rPr lang="en-US" sz="1100" b="0" kern="0" dirty="0">
                          <a:solidFill>
                            <a:schemeClr val="tx1"/>
                          </a:solidFill>
                          <a:effectLst/>
                          <a:latin typeface="+mn-ea"/>
                          <a:ea typeface="+mn-ea"/>
                        </a:rPr>
                        <a:t>ACRM</a:t>
                      </a:r>
                      <a:r>
                        <a:rPr lang="zh-CN" sz="1100" b="0" kern="0" dirty="0">
                          <a:solidFill>
                            <a:schemeClr val="tx1"/>
                          </a:solidFill>
                          <a:effectLst/>
                          <a:latin typeface="+mn-ea"/>
                          <a:ea typeface="+mn-ea"/>
                        </a:rPr>
                        <a:t>系统</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a:solidFill>
                            <a:schemeClr val="tx1"/>
                          </a:solidFill>
                          <a:effectLst/>
                          <a:latin typeface="+mn-ea"/>
                          <a:ea typeface="+mn-ea"/>
                        </a:rPr>
                        <a:t>EOS</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12</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交通银行客户服务工单流转系统</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en-US" sz="1100" b="0" kern="0">
                          <a:solidFill>
                            <a:schemeClr val="tx1"/>
                          </a:solidFill>
                          <a:effectLst/>
                          <a:latin typeface="+mn-ea"/>
                          <a:ea typeface="+mn-ea"/>
                        </a:rPr>
                        <a:t>EOS+BPS</a:t>
                      </a:r>
                      <a:endParaRPr lang="zh-CN" sz="1200" b="0" kern="10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13</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交通银行客户信息综合管理系统</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en-US" sz="1100" b="0" kern="0">
                          <a:solidFill>
                            <a:schemeClr val="tx1"/>
                          </a:solidFill>
                          <a:effectLst/>
                          <a:latin typeface="+mn-ea"/>
                          <a:ea typeface="+mn-ea"/>
                        </a:rPr>
                        <a:t>EOS</a:t>
                      </a:r>
                      <a:endParaRPr lang="zh-CN" sz="1200" b="0" kern="10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14</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交通银行资产风险管理系统（</a:t>
                      </a:r>
                      <a:r>
                        <a:rPr lang="en-US" sz="1100" b="0" kern="0">
                          <a:solidFill>
                            <a:schemeClr val="tx1"/>
                          </a:solidFill>
                          <a:effectLst/>
                          <a:latin typeface="+mn-ea"/>
                          <a:ea typeface="+mn-ea"/>
                        </a:rPr>
                        <a:t>1</a:t>
                      </a:r>
                      <a:r>
                        <a:rPr lang="zh-CN" sz="1100" b="0" kern="0">
                          <a:solidFill>
                            <a:schemeClr val="tx1"/>
                          </a:solidFill>
                          <a:effectLst/>
                          <a:latin typeface="+mn-ea"/>
                          <a:ea typeface="+mn-ea"/>
                        </a:rPr>
                        <a:t>天</a:t>
                      </a:r>
                      <a:r>
                        <a:rPr lang="en-US" sz="1100" b="0" kern="0">
                          <a:solidFill>
                            <a:schemeClr val="tx1"/>
                          </a:solidFill>
                          <a:effectLst/>
                          <a:latin typeface="+mn-ea"/>
                          <a:ea typeface="+mn-ea"/>
                        </a:rPr>
                        <a:t>5</a:t>
                      </a:r>
                      <a:r>
                        <a:rPr lang="zh-CN" sz="1100" b="0" kern="0">
                          <a:solidFill>
                            <a:schemeClr val="tx1"/>
                          </a:solidFill>
                          <a:effectLst/>
                          <a:latin typeface="+mn-ea"/>
                          <a:ea typeface="+mn-ea"/>
                        </a:rPr>
                        <a:t>万）</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en-US" sz="1100" b="0" kern="0">
                          <a:solidFill>
                            <a:schemeClr val="tx1"/>
                          </a:solidFill>
                          <a:effectLst/>
                          <a:latin typeface="+mn-ea"/>
                          <a:ea typeface="+mn-ea"/>
                        </a:rPr>
                        <a:t>EOS+BPS</a:t>
                      </a:r>
                      <a:endParaRPr lang="zh-CN" sz="1200" b="0" kern="10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15</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交通银行内部评级系统</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a:solidFill>
                            <a:schemeClr val="tx1"/>
                          </a:solidFill>
                          <a:effectLst/>
                          <a:latin typeface="+mn-ea"/>
                          <a:ea typeface="+mn-ea"/>
                        </a:rPr>
                        <a:t>EOS+BPS</a:t>
                      </a:r>
                      <a:endParaRPr lang="zh-CN" sz="1200" b="0" kern="100" dirty="0">
                        <a:solidFill>
                          <a:schemeClr val="tx1"/>
                        </a:solidFill>
                        <a:effectLst/>
                        <a:latin typeface="+mn-ea"/>
                        <a:ea typeface="+mn-ea"/>
                      </a:endParaRPr>
                    </a:p>
                  </a:txBody>
                  <a:tcPr marL="44321" marR="44321" marT="0" marB="0" anchor="ctr"/>
                </a:tc>
              </a:tr>
            </a:tbl>
          </a:graphicData>
        </a:graphic>
      </p:graphicFrame>
      <p:graphicFrame>
        <p:nvGraphicFramePr>
          <p:cNvPr id="17" name="表格 16"/>
          <p:cNvGraphicFramePr>
            <a:graphicFrameLocks noGrp="1"/>
          </p:cNvGraphicFramePr>
          <p:nvPr>
            <p:extLst>
              <p:ext uri="{D42A27DB-BD31-4B8C-83A1-F6EECF244321}">
                <p14:modId xmlns="" xmlns:p14="http://schemas.microsoft.com/office/powerpoint/2010/main" val="1902500990"/>
              </p:ext>
            </p:extLst>
          </p:nvPr>
        </p:nvGraphicFramePr>
        <p:xfrm>
          <a:off x="4500566" y="2928934"/>
          <a:ext cx="4500593" cy="3240812"/>
        </p:xfrm>
        <a:graphic>
          <a:graphicData uri="http://schemas.openxmlformats.org/drawingml/2006/table">
            <a:tbl>
              <a:tblPr firstRow="1" firstCol="1" bandRow="1">
                <a:tableStyleId>{5C22544A-7EE6-4342-B048-85BDC9FD1C3A}</a:tableStyleId>
              </a:tblPr>
              <a:tblGrid>
                <a:gridCol w="285751"/>
                <a:gridCol w="2928958"/>
                <a:gridCol w="1285884"/>
              </a:tblGrid>
              <a:tr h="497612">
                <a:tc>
                  <a:txBody>
                    <a:bodyPr/>
                    <a:lstStyle/>
                    <a:p>
                      <a:pPr marL="0" algn="ctr" defTabSz="914400" rtl="0" eaLnBrk="1" latinLnBrk="0" hangingPunct="1">
                        <a:spcAft>
                          <a:spcPts val="0"/>
                        </a:spcAft>
                      </a:pPr>
                      <a:r>
                        <a:rPr lang="zh-CN" altLang="en-US" sz="1600" b="1" kern="0" dirty="0" smtClean="0">
                          <a:solidFill>
                            <a:schemeClr val="bg1"/>
                          </a:solidFill>
                          <a:effectLst/>
                          <a:latin typeface="+mn-ea"/>
                          <a:ea typeface="+mn-ea"/>
                          <a:cs typeface="+mn-cs"/>
                        </a:rPr>
                        <a:t>序号</a:t>
                      </a:r>
                      <a:endParaRPr lang="zh-CN" sz="1600" b="1" kern="0" dirty="0">
                        <a:solidFill>
                          <a:schemeClr val="bg1"/>
                        </a:solidFill>
                        <a:effectLst/>
                        <a:latin typeface="+mn-ea"/>
                        <a:ea typeface="+mn-ea"/>
                        <a:cs typeface="+mn-cs"/>
                      </a:endParaRPr>
                    </a:p>
                  </a:txBody>
                  <a:tcPr marL="44321" marR="44321" marT="0" marB="0" anchor="ctr">
                    <a:solidFill>
                      <a:srgbClr val="666699"/>
                    </a:solidFill>
                  </a:tcPr>
                </a:tc>
                <a:tc>
                  <a:txBody>
                    <a:bodyPr/>
                    <a:lstStyle/>
                    <a:p>
                      <a:pPr algn="ctr">
                        <a:spcAft>
                          <a:spcPts val="0"/>
                        </a:spcAft>
                      </a:pPr>
                      <a:r>
                        <a:rPr lang="zh-CN" sz="1600" kern="0" dirty="0">
                          <a:solidFill>
                            <a:schemeClr val="bg1"/>
                          </a:solidFill>
                          <a:effectLst/>
                          <a:latin typeface="+mn-ea"/>
                          <a:ea typeface="+mn-ea"/>
                        </a:rPr>
                        <a:t>项目名称</a:t>
                      </a:r>
                      <a:endParaRPr lang="zh-CN" sz="1800" kern="100" dirty="0">
                        <a:solidFill>
                          <a:schemeClr val="bg1"/>
                        </a:solidFill>
                        <a:effectLst/>
                        <a:latin typeface="+mn-ea"/>
                        <a:ea typeface="+mn-ea"/>
                      </a:endParaRPr>
                    </a:p>
                  </a:txBody>
                  <a:tcPr marL="44321" marR="44321" marT="0" marB="0" anchor="ctr">
                    <a:solidFill>
                      <a:srgbClr val="666699"/>
                    </a:solidFill>
                  </a:tcPr>
                </a:tc>
                <a:tc>
                  <a:txBody>
                    <a:bodyPr/>
                    <a:lstStyle/>
                    <a:p>
                      <a:pPr algn="ctr">
                        <a:spcAft>
                          <a:spcPts val="0"/>
                        </a:spcAft>
                      </a:pPr>
                      <a:r>
                        <a:rPr lang="zh-CN" sz="1600" kern="0" dirty="0">
                          <a:solidFill>
                            <a:schemeClr val="bg1"/>
                          </a:solidFill>
                          <a:effectLst/>
                          <a:latin typeface="+mn-ea"/>
                          <a:ea typeface="+mn-ea"/>
                        </a:rPr>
                        <a:t>使用产品</a:t>
                      </a:r>
                      <a:endParaRPr lang="zh-CN" sz="1800" kern="100" dirty="0">
                        <a:solidFill>
                          <a:schemeClr val="bg1"/>
                        </a:solidFill>
                        <a:effectLst/>
                        <a:latin typeface="+mn-ea"/>
                        <a:ea typeface="+mn-ea"/>
                      </a:endParaRPr>
                    </a:p>
                  </a:txBody>
                  <a:tcPr marL="44321" marR="44321" marT="0" marB="0" anchor="ctr">
                    <a:solidFill>
                      <a:srgbClr val="666699"/>
                    </a:solidFill>
                  </a:tcPr>
                </a:tc>
              </a:tr>
              <a:tr h="182880">
                <a:tc>
                  <a:txBody>
                    <a:bodyPr/>
                    <a:lstStyle/>
                    <a:p>
                      <a:pPr algn="l">
                        <a:spcAft>
                          <a:spcPts val="0"/>
                        </a:spcAft>
                      </a:pPr>
                      <a:r>
                        <a:rPr lang="en-US" altLang="zh-CN" sz="1200" b="0" kern="100" dirty="0" smtClean="0">
                          <a:solidFill>
                            <a:schemeClr val="tx1"/>
                          </a:solidFill>
                          <a:effectLst/>
                          <a:latin typeface="+mn-ea"/>
                          <a:ea typeface="+mn-ea"/>
                        </a:rPr>
                        <a:t>16</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dirty="0">
                          <a:solidFill>
                            <a:schemeClr val="tx1"/>
                          </a:solidFill>
                          <a:effectLst/>
                          <a:latin typeface="+mn-ea"/>
                          <a:ea typeface="+mn-ea"/>
                        </a:rPr>
                        <a:t>交通银行国际业务分析系统</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a:solidFill>
                            <a:schemeClr val="tx1"/>
                          </a:solidFill>
                          <a:effectLst/>
                          <a:latin typeface="+mn-ea"/>
                          <a:ea typeface="+mn-ea"/>
                        </a:rPr>
                        <a:t>EOS</a:t>
                      </a:r>
                      <a:endParaRPr lang="zh-CN" sz="1200" b="0" kern="10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17</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dirty="0">
                          <a:solidFill>
                            <a:schemeClr val="tx1"/>
                          </a:solidFill>
                          <a:effectLst/>
                          <a:latin typeface="+mn-ea"/>
                          <a:ea typeface="+mn-ea"/>
                        </a:rPr>
                        <a:t>交通银行业务标准系统</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a:solidFill>
                            <a:schemeClr val="tx1"/>
                          </a:solidFill>
                          <a:effectLst/>
                          <a:latin typeface="+mn-ea"/>
                          <a:ea typeface="+mn-ea"/>
                        </a:rPr>
                        <a:t>EOS+BPS</a:t>
                      </a:r>
                      <a:endParaRPr lang="zh-CN" sz="1200" b="0" kern="10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18</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集中工作平台</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en-US" sz="1100" b="0" kern="0">
                          <a:solidFill>
                            <a:schemeClr val="tx1"/>
                          </a:solidFill>
                          <a:effectLst/>
                          <a:latin typeface="+mn-ea"/>
                          <a:ea typeface="+mn-ea"/>
                        </a:rPr>
                        <a:t>EOS6</a:t>
                      </a:r>
                      <a:endParaRPr lang="zh-CN" sz="1200" b="0" kern="10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19</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项目名称</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使用产品</a:t>
                      </a:r>
                      <a:endParaRPr lang="zh-CN" sz="1200" b="0" kern="10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20</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软件中心综合管理平台</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en-US" sz="1100" b="0" kern="0">
                          <a:solidFill>
                            <a:schemeClr val="tx1"/>
                          </a:solidFill>
                          <a:effectLst/>
                          <a:latin typeface="+mn-ea"/>
                          <a:ea typeface="+mn-ea"/>
                        </a:rPr>
                        <a:t>EOS6+BPS</a:t>
                      </a:r>
                      <a:endParaRPr lang="zh-CN" sz="1200" b="0" kern="10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21</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档案系统</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en-US" sz="1100" b="0" kern="0">
                          <a:solidFill>
                            <a:schemeClr val="tx1"/>
                          </a:solidFill>
                          <a:effectLst/>
                          <a:latin typeface="+mn-ea"/>
                          <a:ea typeface="+mn-ea"/>
                        </a:rPr>
                        <a:t>EOS6</a:t>
                      </a:r>
                      <a:endParaRPr lang="zh-CN" sz="1200" b="0" kern="10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22</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安保系统</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a:solidFill>
                            <a:schemeClr val="tx1"/>
                          </a:solidFill>
                          <a:effectLst/>
                          <a:latin typeface="+mn-ea"/>
                          <a:ea typeface="+mn-ea"/>
                        </a:rPr>
                        <a:t>EOS6</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23</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远程教育系统</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en-US" sz="1100" b="0" kern="0">
                          <a:solidFill>
                            <a:schemeClr val="tx1"/>
                          </a:solidFill>
                          <a:effectLst/>
                          <a:latin typeface="+mn-ea"/>
                          <a:ea typeface="+mn-ea"/>
                        </a:rPr>
                        <a:t>EOS6</a:t>
                      </a:r>
                      <a:endParaRPr lang="zh-CN" sz="1200" b="0" kern="10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24</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dirty="0">
                          <a:solidFill>
                            <a:schemeClr val="tx1"/>
                          </a:solidFill>
                          <a:effectLst/>
                          <a:latin typeface="+mn-ea"/>
                          <a:ea typeface="+mn-ea"/>
                        </a:rPr>
                        <a:t>内部评级系统（</a:t>
                      </a:r>
                      <a:r>
                        <a:rPr lang="en-US" sz="1100" b="0" kern="0" dirty="0">
                          <a:solidFill>
                            <a:schemeClr val="tx1"/>
                          </a:solidFill>
                          <a:effectLst/>
                          <a:latin typeface="+mn-ea"/>
                          <a:ea typeface="+mn-ea"/>
                        </a:rPr>
                        <a:t>IRS</a:t>
                      </a:r>
                      <a:r>
                        <a:rPr lang="zh-CN" sz="1100" b="0" kern="0" dirty="0" smtClean="0">
                          <a:solidFill>
                            <a:schemeClr val="tx1"/>
                          </a:solidFill>
                          <a:effectLst/>
                          <a:latin typeface="+mn-ea"/>
                          <a:ea typeface="+mn-ea"/>
                        </a:rPr>
                        <a:t>）</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a:solidFill>
                            <a:schemeClr val="tx1"/>
                          </a:solidFill>
                          <a:effectLst/>
                          <a:latin typeface="+mn-ea"/>
                          <a:ea typeface="+mn-ea"/>
                        </a:rPr>
                        <a:t>EOS+BPS</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25</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统一用户平台</a:t>
                      </a:r>
                      <a:r>
                        <a:rPr lang="en-US" sz="1100" b="0" kern="0">
                          <a:solidFill>
                            <a:schemeClr val="tx1"/>
                          </a:solidFill>
                          <a:effectLst/>
                          <a:latin typeface="+mn-ea"/>
                          <a:ea typeface="+mn-ea"/>
                        </a:rPr>
                        <a:t>EUIF</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a:solidFill>
                            <a:schemeClr val="tx1"/>
                          </a:solidFill>
                          <a:effectLst/>
                          <a:latin typeface="+mn-ea"/>
                          <a:ea typeface="+mn-ea"/>
                        </a:rPr>
                        <a:t>EOS+BPS</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26</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审计管理系统</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a:solidFill>
                            <a:schemeClr val="tx1"/>
                          </a:solidFill>
                          <a:effectLst/>
                          <a:latin typeface="+mn-ea"/>
                          <a:ea typeface="+mn-ea"/>
                        </a:rPr>
                        <a:t>EOS</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27</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参数管理系统</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a:solidFill>
                            <a:schemeClr val="tx1"/>
                          </a:solidFill>
                          <a:effectLst/>
                          <a:latin typeface="+mn-ea"/>
                          <a:ea typeface="+mn-ea"/>
                        </a:rPr>
                        <a:t>EOS+BPS</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28</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基金业务查询系统</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en-US" altLang="zh-CN" sz="1100" b="0" kern="0" dirty="0" smtClean="0">
                          <a:solidFill>
                            <a:schemeClr val="tx1"/>
                          </a:solidFill>
                          <a:effectLst/>
                          <a:latin typeface="+mn-ea"/>
                          <a:ea typeface="+mn-ea"/>
                        </a:rPr>
                        <a:t>EOS</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29</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考勤系统</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a:solidFill>
                            <a:schemeClr val="tx1"/>
                          </a:solidFill>
                          <a:effectLst/>
                          <a:latin typeface="+mn-ea"/>
                          <a:ea typeface="+mn-ea"/>
                        </a:rPr>
                        <a:t>EOS+BPS</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30</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dirty="0">
                          <a:solidFill>
                            <a:schemeClr val="tx1"/>
                          </a:solidFill>
                          <a:effectLst/>
                          <a:latin typeface="+mn-ea"/>
                          <a:ea typeface="+mn-ea"/>
                        </a:rPr>
                        <a:t>白金卡增值平台项目</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altLang="zh-CN" sz="1100" b="0" kern="0" dirty="0" smtClean="0">
                          <a:solidFill>
                            <a:schemeClr val="tx1"/>
                          </a:solidFill>
                          <a:effectLst/>
                          <a:latin typeface="+mn-ea"/>
                          <a:ea typeface="+mn-ea"/>
                        </a:rPr>
                        <a:t>EOS</a:t>
                      </a:r>
                      <a:endParaRPr lang="zh-CN" sz="1200" b="0" kern="100" dirty="0">
                        <a:solidFill>
                          <a:schemeClr val="tx1"/>
                        </a:solidFill>
                        <a:effectLst/>
                        <a:latin typeface="+mn-ea"/>
                        <a:ea typeface="+mn-ea"/>
                      </a:endParaRPr>
                    </a:p>
                  </a:txBody>
                  <a:tcPr marL="44321" marR="44321" marT="0" marB="0" anchor="ctr"/>
                </a:tc>
              </a:tr>
            </a:tbl>
          </a:graphicData>
        </a:graphic>
      </p:graphicFrame>
      <p:sp>
        <p:nvSpPr>
          <p:cNvPr id="9"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18</a:t>
            </a:fld>
            <a:endParaRPr lang="en-US" altLang="zh-CN" dirty="0"/>
          </a:p>
        </p:txBody>
      </p:sp>
    </p:spTree>
    <p:extLst>
      <p:ext uri="{BB962C8B-B14F-4D97-AF65-F5344CB8AC3E}">
        <p14:creationId xmlns="" xmlns:p14="http://schemas.microsoft.com/office/powerpoint/2010/main" val="16933500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kern="1200" dirty="0" smtClean="0">
                <a:latin typeface="微软雅黑" pitchFamily="34" charset="-122"/>
                <a:ea typeface="微软雅黑" pitchFamily="34" charset="-122"/>
              </a:rPr>
              <a:t>典型案例</a:t>
            </a:r>
            <a:r>
              <a:rPr lang="en-US" altLang="zh-CN" dirty="0" smtClean="0"/>
              <a:t>—</a:t>
            </a:r>
            <a:r>
              <a:rPr lang="zh-CN" altLang="en-US" dirty="0" smtClean="0"/>
              <a:t>中信银行</a:t>
            </a:r>
            <a:endParaRPr lang="zh-CN" altLang="en-US" dirty="0">
              <a:latin typeface="微软雅黑" pitchFamily="34" charset="-122"/>
              <a:ea typeface="微软雅黑" pitchFamily="34" charset="-122"/>
            </a:endParaRPr>
          </a:p>
        </p:txBody>
      </p:sp>
      <p:sp>
        <p:nvSpPr>
          <p:cNvPr id="11" name="AutoShape 4">
            <a:hlinkClick r:id="" action="ppaction://noaction"/>
          </p:cNvPr>
          <p:cNvSpPr>
            <a:spLocks noChangeArrowheads="1"/>
          </p:cNvSpPr>
          <p:nvPr/>
        </p:nvSpPr>
        <p:spPr bwMode="auto">
          <a:xfrm rot="21600000">
            <a:off x="213264" y="1142985"/>
            <a:ext cx="8786987" cy="1714512"/>
          </a:xfrm>
          <a:prstGeom prst="roundRect">
            <a:avLst>
              <a:gd name="adj" fmla="val 16667"/>
            </a:avLst>
          </a:prstGeom>
          <a:solidFill>
            <a:srgbClr val="CCECFF"/>
          </a:solidFill>
          <a:ln w="6350" algn="ctr">
            <a:noFill/>
            <a:miter lim="800000"/>
            <a:headEnd/>
            <a:tailEnd/>
          </a:ln>
          <a:effectLst/>
        </p:spPr>
        <p:txBody>
          <a:bodyPr wrap="none" lIns="91395" tIns="45697" rIns="91395" bIns="45697" anchor="ctr"/>
          <a:lstStyle/>
          <a:p>
            <a:endParaRPr lang="zh-CN" altLang="en-US"/>
          </a:p>
        </p:txBody>
      </p:sp>
      <p:sp>
        <p:nvSpPr>
          <p:cNvPr id="20" name="矩形 19"/>
          <p:cNvSpPr/>
          <p:nvPr/>
        </p:nvSpPr>
        <p:spPr>
          <a:xfrm>
            <a:off x="372355" y="1224983"/>
            <a:ext cx="8619248" cy="2086679"/>
          </a:xfrm>
          <a:prstGeom prst="rect">
            <a:avLst/>
          </a:prstGeom>
        </p:spPr>
        <p:txBody>
          <a:bodyPr wrap="square" lIns="91395" tIns="45697" rIns="91395" bIns="45697">
            <a:spAutoFit/>
          </a:bodyPr>
          <a:lstStyle/>
          <a:p>
            <a:pPr>
              <a:lnSpc>
                <a:spcPct val="120000"/>
              </a:lnSpc>
              <a:buFont typeface="Wingdings" pitchFamily="2" charset="2"/>
              <a:buChar char="ü"/>
            </a:pPr>
            <a:r>
              <a:rPr lang="zh-CN" altLang="en-US" dirty="0" smtClean="0">
                <a:latin typeface="+mn-ea"/>
                <a:ea typeface="+mn-ea"/>
              </a:rPr>
              <a:t> </a:t>
            </a:r>
            <a:r>
              <a:rPr lang="en-US" altLang="zh-CN" dirty="0" smtClean="0">
                <a:latin typeface="微软雅黑" pitchFamily="34" charset="-122"/>
                <a:ea typeface="微软雅黑" pitchFamily="34" charset="-122"/>
              </a:rPr>
              <a:t>CBJUP</a:t>
            </a:r>
            <a:r>
              <a:rPr lang="zh-CN" altLang="en-US" dirty="0" smtClean="0">
                <a:latin typeface="微软雅黑" pitchFamily="34" charset="-122"/>
                <a:ea typeface="微软雅黑" pitchFamily="34" charset="-122"/>
              </a:rPr>
              <a:t>技术支持项目为中信银行基于</a:t>
            </a:r>
            <a:r>
              <a:rPr lang="en-US" altLang="zh-CN" dirty="0" smtClean="0">
                <a:latin typeface="微软雅黑" pitchFamily="34" charset="-122"/>
                <a:ea typeface="微软雅黑" pitchFamily="34" charset="-122"/>
              </a:rPr>
              <a:t>CBJUP</a:t>
            </a:r>
            <a:r>
              <a:rPr lang="zh-CN" altLang="en-US" dirty="0" smtClean="0">
                <a:latin typeface="微软雅黑" pitchFamily="34" charset="-122"/>
                <a:ea typeface="微软雅黑" pitchFamily="34" charset="-122"/>
              </a:rPr>
              <a:t>平台的在建系统提供技术支持服务，从</a:t>
            </a:r>
            <a:r>
              <a:rPr lang="en-US" altLang="zh-CN" dirty="0" smtClean="0">
                <a:latin typeface="微软雅黑" pitchFamily="34" charset="-122"/>
                <a:ea typeface="微软雅黑" pitchFamily="34" charset="-122"/>
              </a:rPr>
              <a:t>2010</a:t>
            </a:r>
            <a:r>
              <a:rPr lang="zh-CN" altLang="en-US" dirty="0" smtClean="0">
                <a:latin typeface="微软雅黑" pitchFamily="34" charset="-122"/>
                <a:ea typeface="微软雅黑" pitchFamily="34" charset="-122"/>
              </a:rPr>
              <a:t>年至今，</a:t>
            </a:r>
            <a:r>
              <a:rPr lang="zh-CN" altLang="de-DE" dirty="0" smtClean="0">
                <a:latin typeface="微软雅黑" pitchFamily="34" charset="-122"/>
                <a:ea typeface="微软雅黑" pitchFamily="34" charset="-122"/>
              </a:rPr>
              <a:t>由上海普元信息技术股份有限公司提供</a:t>
            </a:r>
            <a:r>
              <a:rPr lang="zh-CN" altLang="en-US" dirty="0" smtClean="0">
                <a:latin typeface="微软雅黑" pitchFamily="34" charset="-122"/>
                <a:ea typeface="微软雅黑" pitchFamily="34" charset="-122"/>
              </a:rPr>
              <a:t>。技术支持内容包括：</a:t>
            </a:r>
            <a:r>
              <a:rPr lang="en-US" altLang="zh-CN" dirty="0" smtClean="0">
                <a:latin typeface="微软雅黑" pitchFamily="34" charset="-122"/>
                <a:ea typeface="微软雅黑" pitchFamily="34" charset="-122"/>
              </a:rPr>
              <a:t>CBJUP</a:t>
            </a:r>
            <a:r>
              <a:rPr lang="zh-CN" altLang="en-US" dirty="0" smtClean="0">
                <a:latin typeface="微软雅黑" pitchFamily="34" charset="-122"/>
                <a:ea typeface="微软雅黑" pitchFamily="34" charset="-122"/>
              </a:rPr>
              <a:t>使用培训、系统设计支持、代码开发支持、技术关键点攻关支持等内容。  技术支持形式包括：现场跟进、沟通交流、代码走查、问题列表跟踪等形式。</a:t>
            </a:r>
            <a:endParaRPr lang="en-US" altLang="zh-CN" dirty="0" smtClean="0">
              <a:latin typeface="+mn-ea"/>
              <a:ea typeface="+mn-ea"/>
            </a:endParaRPr>
          </a:p>
          <a:p>
            <a:pPr>
              <a:lnSpc>
                <a:spcPct val="120000"/>
              </a:lnSpc>
              <a:buFont typeface="Wingdings" pitchFamily="2" charset="2"/>
              <a:buChar char="ü"/>
            </a:pPr>
            <a:r>
              <a:rPr lang="zh-CN" altLang="de-DE" dirty="0" smtClean="0">
                <a:latin typeface="微软雅黑" pitchFamily="34" charset="-122"/>
                <a:ea typeface="微软雅黑" pitchFamily="34" charset="-122"/>
              </a:rPr>
              <a:t>上海普元公司</a:t>
            </a:r>
            <a:r>
              <a:rPr lang="zh-CN" altLang="en-US" dirty="0" smtClean="0">
                <a:latin typeface="微软雅黑" pitchFamily="34" charset="-122"/>
                <a:ea typeface="微软雅黑" pitchFamily="34" charset="-122"/>
              </a:rPr>
              <a:t>外派人员入驻中信银行现场工作，平均每年投入</a:t>
            </a:r>
            <a:r>
              <a:rPr lang="en-US" altLang="zh-CN" dirty="0" smtClean="0">
                <a:latin typeface="微软雅黑" pitchFamily="34" charset="-122"/>
                <a:ea typeface="微软雅黑" pitchFamily="34" charset="-122"/>
              </a:rPr>
              <a:t>20</a:t>
            </a:r>
            <a:r>
              <a:rPr lang="zh-CN" altLang="en-US" dirty="0" smtClean="0">
                <a:latin typeface="微软雅黑" pitchFamily="34" charset="-122"/>
                <a:ea typeface="微软雅黑" pitchFamily="34" charset="-122"/>
              </a:rPr>
              <a:t>人年。</a:t>
            </a:r>
            <a:endParaRPr lang="en-US" altLang="zh-CN" dirty="0" smtClean="0">
              <a:latin typeface="微软雅黑" pitchFamily="34" charset="-122"/>
              <a:ea typeface="微软雅黑" pitchFamily="34" charset="-122"/>
            </a:endParaRPr>
          </a:p>
          <a:p>
            <a:pPr>
              <a:lnSpc>
                <a:spcPct val="120000"/>
              </a:lnSpc>
            </a:pPr>
            <a:endParaRPr lang="zh-CN" altLang="en-US" dirty="0">
              <a:latin typeface="+mn-ea"/>
              <a:ea typeface="+mn-ea"/>
            </a:endParaRPr>
          </a:p>
        </p:txBody>
      </p:sp>
      <p:graphicFrame>
        <p:nvGraphicFramePr>
          <p:cNvPr id="16" name="表格 15"/>
          <p:cNvGraphicFramePr>
            <a:graphicFrameLocks noGrp="1"/>
          </p:cNvGraphicFramePr>
          <p:nvPr>
            <p:extLst>
              <p:ext uri="{D42A27DB-BD31-4B8C-83A1-F6EECF244321}">
                <p14:modId xmlns="" xmlns:p14="http://schemas.microsoft.com/office/powerpoint/2010/main" val="1902500990"/>
              </p:ext>
            </p:extLst>
          </p:nvPr>
        </p:nvGraphicFramePr>
        <p:xfrm>
          <a:off x="142876" y="2950202"/>
          <a:ext cx="4214810" cy="3240812"/>
        </p:xfrm>
        <a:graphic>
          <a:graphicData uri="http://schemas.openxmlformats.org/drawingml/2006/table">
            <a:tbl>
              <a:tblPr firstRow="1" firstCol="1" bandRow="1">
                <a:tableStyleId>{5C22544A-7EE6-4342-B048-85BDC9FD1C3A}</a:tableStyleId>
              </a:tblPr>
              <a:tblGrid>
                <a:gridCol w="357158"/>
                <a:gridCol w="2890319"/>
                <a:gridCol w="967333"/>
              </a:tblGrid>
              <a:tr h="497612">
                <a:tc>
                  <a:txBody>
                    <a:bodyPr/>
                    <a:lstStyle/>
                    <a:p>
                      <a:pPr marL="0" algn="ctr" defTabSz="914400" rtl="0" eaLnBrk="1" latinLnBrk="0" hangingPunct="1">
                        <a:spcAft>
                          <a:spcPts val="0"/>
                        </a:spcAft>
                      </a:pPr>
                      <a:r>
                        <a:rPr lang="zh-CN" altLang="en-US" sz="1600" b="1" kern="0" dirty="0" smtClean="0">
                          <a:solidFill>
                            <a:schemeClr val="bg1"/>
                          </a:solidFill>
                          <a:effectLst/>
                          <a:latin typeface="+mn-ea"/>
                          <a:ea typeface="+mn-ea"/>
                          <a:cs typeface="+mn-cs"/>
                        </a:rPr>
                        <a:t>序号</a:t>
                      </a:r>
                      <a:endParaRPr lang="zh-CN" sz="1600" b="1" kern="0" dirty="0">
                        <a:solidFill>
                          <a:schemeClr val="bg1"/>
                        </a:solidFill>
                        <a:effectLst/>
                        <a:latin typeface="+mn-ea"/>
                        <a:ea typeface="+mn-ea"/>
                        <a:cs typeface="+mn-cs"/>
                      </a:endParaRPr>
                    </a:p>
                  </a:txBody>
                  <a:tcPr marL="44321" marR="44321" marT="0" marB="0" anchor="ctr">
                    <a:solidFill>
                      <a:srgbClr val="666699"/>
                    </a:solidFill>
                  </a:tcPr>
                </a:tc>
                <a:tc>
                  <a:txBody>
                    <a:bodyPr/>
                    <a:lstStyle/>
                    <a:p>
                      <a:pPr algn="ctr">
                        <a:spcAft>
                          <a:spcPts val="0"/>
                        </a:spcAft>
                      </a:pPr>
                      <a:r>
                        <a:rPr lang="zh-CN" sz="1600" kern="0" dirty="0">
                          <a:solidFill>
                            <a:schemeClr val="bg1"/>
                          </a:solidFill>
                          <a:effectLst/>
                          <a:latin typeface="+mn-ea"/>
                          <a:ea typeface="+mn-ea"/>
                        </a:rPr>
                        <a:t>项目名称</a:t>
                      </a:r>
                      <a:endParaRPr lang="zh-CN" sz="1800" kern="100" dirty="0">
                        <a:solidFill>
                          <a:schemeClr val="bg1"/>
                        </a:solidFill>
                        <a:effectLst/>
                        <a:latin typeface="+mn-ea"/>
                        <a:ea typeface="+mn-ea"/>
                      </a:endParaRPr>
                    </a:p>
                  </a:txBody>
                  <a:tcPr marL="44321" marR="44321" marT="0" marB="0" anchor="ctr">
                    <a:solidFill>
                      <a:srgbClr val="666699"/>
                    </a:solidFill>
                  </a:tcPr>
                </a:tc>
                <a:tc>
                  <a:txBody>
                    <a:bodyPr/>
                    <a:lstStyle/>
                    <a:p>
                      <a:pPr algn="ctr">
                        <a:spcAft>
                          <a:spcPts val="0"/>
                        </a:spcAft>
                      </a:pPr>
                      <a:r>
                        <a:rPr lang="zh-CN" sz="1600" kern="0" dirty="0">
                          <a:solidFill>
                            <a:schemeClr val="bg1"/>
                          </a:solidFill>
                          <a:effectLst/>
                          <a:latin typeface="+mn-ea"/>
                          <a:ea typeface="+mn-ea"/>
                        </a:rPr>
                        <a:t>使用产品</a:t>
                      </a:r>
                      <a:endParaRPr lang="zh-CN" sz="1800" kern="100" dirty="0">
                        <a:solidFill>
                          <a:schemeClr val="bg1"/>
                        </a:solidFill>
                        <a:effectLst/>
                        <a:latin typeface="+mn-ea"/>
                        <a:ea typeface="+mn-ea"/>
                      </a:endParaRPr>
                    </a:p>
                  </a:txBody>
                  <a:tcPr marL="44321" marR="44321" marT="0" marB="0" anchor="ctr">
                    <a:solidFill>
                      <a:srgbClr val="666699"/>
                    </a:solidFill>
                  </a:tcPr>
                </a:tc>
              </a:tr>
              <a:tr h="182880">
                <a:tc>
                  <a:txBody>
                    <a:bodyPr/>
                    <a:lstStyle/>
                    <a:p>
                      <a:pPr algn="l">
                        <a:spcAft>
                          <a:spcPts val="0"/>
                        </a:spcAft>
                      </a:pPr>
                      <a:r>
                        <a:rPr lang="en-US" altLang="zh-CN" sz="1200" b="0" kern="100" dirty="0" smtClean="0">
                          <a:solidFill>
                            <a:schemeClr val="tx1"/>
                          </a:solidFill>
                          <a:effectLst/>
                          <a:latin typeface="+mn-ea"/>
                          <a:ea typeface="+mn-ea"/>
                        </a:rPr>
                        <a:t>1</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altLang="zh-CN" sz="1100" b="0" kern="0" dirty="0" smtClean="0">
                          <a:solidFill>
                            <a:schemeClr val="tx1"/>
                          </a:solidFill>
                          <a:effectLst/>
                          <a:latin typeface="+mn-ea"/>
                          <a:ea typeface="+mn-ea"/>
                        </a:rPr>
                        <a:t>CBJUP</a:t>
                      </a:r>
                      <a:r>
                        <a:rPr lang="zh-CN" altLang="en-US" sz="1100" b="0" kern="0" dirty="0" smtClean="0">
                          <a:solidFill>
                            <a:schemeClr val="tx1"/>
                          </a:solidFill>
                          <a:effectLst/>
                          <a:latin typeface="+mn-ea"/>
                          <a:ea typeface="+mn-ea"/>
                        </a:rPr>
                        <a:t>定制</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smtClean="0">
                          <a:solidFill>
                            <a:schemeClr val="tx1"/>
                          </a:solidFill>
                          <a:effectLst/>
                          <a:latin typeface="+mn-ea"/>
                          <a:ea typeface="+mn-ea"/>
                        </a:rPr>
                        <a:t>EOS6.3</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2</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结算运营中心报表系统</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smtClean="0">
                          <a:solidFill>
                            <a:schemeClr val="tx1"/>
                          </a:solidFill>
                          <a:effectLst/>
                          <a:latin typeface="+mn-ea"/>
                          <a:ea typeface="+mn-ea"/>
                        </a:rPr>
                        <a:t>EOS4ZX</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3</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统一工作流平台监控系统</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smtClean="0">
                          <a:solidFill>
                            <a:schemeClr val="tx1"/>
                          </a:solidFill>
                          <a:effectLst/>
                          <a:latin typeface="+mn-ea"/>
                          <a:ea typeface="+mn-ea"/>
                        </a:rPr>
                        <a:t>EOS4ZX</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4</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私人银行系统</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smtClean="0">
                          <a:solidFill>
                            <a:schemeClr val="tx1"/>
                          </a:solidFill>
                          <a:effectLst/>
                          <a:latin typeface="+mn-ea"/>
                          <a:ea typeface="+mn-ea"/>
                        </a:rPr>
                        <a:t>EOS4ZX</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5</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计财部报表系统</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altLang="zh-CN" sz="1100" b="0" kern="0" smtClean="0">
                          <a:solidFill>
                            <a:schemeClr val="tx1"/>
                          </a:solidFill>
                          <a:effectLst/>
                          <a:latin typeface="+mn-ea"/>
                          <a:ea typeface="+mn-ea"/>
                        </a:rPr>
                        <a:t>EOS4ZX</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6</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对公</a:t>
                      </a:r>
                      <a:r>
                        <a:rPr lang="en-US" altLang="zh-CN" sz="1100" b="0" kern="0" dirty="0" smtClean="0">
                          <a:solidFill>
                            <a:schemeClr val="tx1"/>
                          </a:solidFill>
                          <a:effectLst/>
                          <a:latin typeface="+mn-ea"/>
                          <a:ea typeface="+mn-ea"/>
                        </a:rPr>
                        <a:t>CRM</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smtClean="0">
                          <a:solidFill>
                            <a:schemeClr val="tx1"/>
                          </a:solidFill>
                          <a:effectLst/>
                          <a:latin typeface="+mn-ea"/>
                          <a:ea typeface="+mn-ea"/>
                        </a:rPr>
                        <a:t>EOS4ZX</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7</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公司业务管理信息系统</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smtClean="0">
                          <a:solidFill>
                            <a:schemeClr val="tx1"/>
                          </a:solidFill>
                          <a:effectLst/>
                          <a:latin typeface="+mn-ea"/>
                          <a:ea typeface="+mn-ea"/>
                        </a:rPr>
                        <a:t>EOS4ZX</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8</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人力资源二期</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smtClean="0">
                          <a:solidFill>
                            <a:schemeClr val="tx1"/>
                          </a:solidFill>
                          <a:effectLst/>
                          <a:latin typeface="+mn-ea"/>
                          <a:ea typeface="+mn-ea"/>
                        </a:rPr>
                        <a:t>EOS4ZX</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9</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altLang="zh-CN" sz="1100" b="0" kern="0" dirty="0" smtClean="0">
                          <a:solidFill>
                            <a:schemeClr val="tx1"/>
                          </a:solidFill>
                          <a:effectLst/>
                          <a:latin typeface="+mn-ea"/>
                          <a:ea typeface="+mn-ea"/>
                        </a:rPr>
                        <a:t>IC</a:t>
                      </a:r>
                      <a:r>
                        <a:rPr lang="zh-CN" altLang="en-US" sz="1100" b="0" kern="0" dirty="0" smtClean="0">
                          <a:solidFill>
                            <a:schemeClr val="tx1"/>
                          </a:solidFill>
                          <a:effectLst/>
                          <a:latin typeface="+mn-ea"/>
                          <a:ea typeface="+mn-ea"/>
                        </a:rPr>
                        <a:t>卡系统</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smtClean="0">
                          <a:solidFill>
                            <a:schemeClr val="tx1"/>
                          </a:solidFill>
                          <a:effectLst/>
                          <a:latin typeface="+mn-ea"/>
                          <a:ea typeface="+mn-ea"/>
                        </a:rPr>
                        <a:t>EOS4ZX</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10</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车贷项目</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smtClean="0">
                          <a:solidFill>
                            <a:schemeClr val="tx1"/>
                          </a:solidFill>
                          <a:effectLst/>
                          <a:latin typeface="+mn-ea"/>
                          <a:ea typeface="+mn-ea"/>
                        </a:rPr>
                        <a:t>EOS4ZX</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11</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公文档案系统</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smtClean="0">
                          <a:solidFill>
                            <a:schemeClr val="tx1"/>
                          </a:solidFill>
                          <a:effectLst/>
                          <a:latin typeface="+mn-ea"/>
                          <a:ea typeface="+mn-ea"/>
                        </a:rPr>
                        <a:t>EOS5ZX</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12</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电子渠道管理系统</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smtClean="0">
                          <a:solidFill>
                            <a:schemeClr val="tx1"/>
                          </a:solidFill>
                          <a:effectLst/>
                          <a:latin typeface="+mn-ea"/>
                          <a:ea typeface="+mn-ea"/>
                        </a:rPr>
                        <a:t>EOS5ZX</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13</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零售电子渠道风险预警</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smtClean="0">
                          <a:solidFill>
                            <a:schemeClr val="tx1"/>
                          </a:solidFill>
                          <a:effectLst/>
                          <a:latin typeface="+mn-ea"/>
                          <a:ea typeface="+mn-ea"/>
                        </a:rPr>
                        <a:t>EOS5ZX</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14</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税务风险控制平台</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smtClean="0">
                          <a:solidFill>
                            <a:schemeClr val="tx1"/>
                          </a:solidFill>
                          <a:effectLst/>
                          <a:latin typeface="+mn-ea"/>
                          <a:ea typeface="+mn-ea"/>
                        </a:rPr>
                        <a:t>EOS5ZX</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15</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200" b="0" kern="100" dirty="0" smtClean="0">
                          <a:solidFill>
                            <a:schemeClr val="tx1"/>
                          </a:solidFill>
                          <a:effectLst/>
                          <a:latin typeface="+mn-ea"/>
                          <a:ea typeface="+mn-ea"/>
                        </a:rPr>
                        <a:t>内控平台</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smtClean="0">
                          <a:solidFill>
                            <a:schemeClr val="tx1"/>
                          </a:solidFill>
                          <a:effectLst/>
                          <a:latin typeface="+mn-ea"/>
                          <a:ea typeface="+mn-ea"/>
                        </a:rPr>
                        <a:t>EOS5ZX</a:t>
                      </a:r>
                      <a:endParaRPr lang="zh-CN" sz="1200" b="0" kern="100" dirty="0">
                        <a:solidFill>
                          <a:schemeClr val="tx1"/>
                        </a:solidFill>
                        <a:effectLst/>
                        <a:latin typeface="+mn-ea"/>
                        <a:ea typeface="+mn-ea"/>
                      </a:endParaRPr>
                    </a:p>
                  </a:txBody>
                  <a:tcPr marL="44321" marR="44321" marT="0" marB="0" anchor="ctr"/>
                </a:tc>
              </a:tr>
            </a:tbl>
          </a:graphicData>
        </a:graphic>
      </p:graphicFrame>
      <p:graphicFrame>
        <p:nvGraphicFramePr>
          <p:cNvPr id="17" name="表格 16"/>
          <p:cNvGraphicFramePr>
            <a:graphicFrameLocks noGrp="1"/>
          </p:cNvGraphicFramePr>
          <p:nvPr>
            <p:extLst>
              <p:ext uri="{D42A27DB-BD31-4B8C-83A1-F6EECF244321}">
                <p14:modId xmlns="" xmlns:p14="http://schemas.microsoft.com/office/powerpoint/2010/main" val="1902500990"/>
              </p:ext>
            </p:extLst>
          </p:nvPr>
        </p:nvGraphicFramePr>
        <p:xfrm>
          <a:off x="4500566" y="2928934"/>
          <a:ext cx="4500593" cy="3240812"/>
        </p:xfrm>
        <a:graphic>
          <a:graphicData uri="http://schemas.openxmlformats.org/drawingml/2006/table">
            <a:tbl>
              <a:tblPr firstRow="1" firstCol="1" bandRow="1">
                <a:tableStyleId>{5C22544A-7EE6-4342-B048-85BDC9FD1C3A}</a:tableStyleId>
              </a:tblPr>
              <a:tblGrid>
                <a:gridCol w="285751"/>
                <a:gridCol w="2928958"/>
                <a:gridCol w="1285884"/>
              </a:tblGrid>
              <a:tr h="497612">
                <a:tc>
                  <a:txBody>
                    <a:bodyPr/>
                    <a:lstStyle/>
                    <a:p>
                      <a:pPr marL="0" algn="ctr" defTabSz="914400" rtl="0" eaLnBrk="1" latinLnBrk="0" hangingPunct="1">
                        <a:spcAft>
                          <a:spcPts val="0"/>
                        </a:spcAft>
                      </a:pPr>
                      <a:r>
                        <a:rPr lang="zh-CN" altLang="en-US" sz="1600" b="1" kern="0" dirty="0" smtClean="0">
                          <a:solidFill>
                            <a:schemeClr val="bg1"/>
                          </a:solidFill>
                          <a:effectLst/>
                          <a:latin typeface="+mn-ea"/>
                          <a:ea typeface="+mn-ea"/>
                          <a:cs typeface="+mn-cs"/>
                        </a:rPr>
                        <a:t>序号</a:t>
                      </a:r>
                      <a:endParaRPr lang="zh-CN" sz="1600" b="1" kern="0" dirty="0">
                        <a:solidFill>
                          <a:schemeClr val="bg1"/>
                        </a:solidFill>
                        <a:effectLst/>
                        <a:latin typeface="+mn-ea"/>
                        <a:ea typeface="+mn-ea"/>
                        <a:cs typeface="+mn-cs"/>
                      </a:endParaRPr>
                    </a:p>
                  </a:txBody>
                  <a:tcPr marL="44321" marR="44321" marT="0" marB="0" anchor="ctr">
                    <a:solidFill>
                      <a:srgbClr val="666699"/>
                    </a:solidFill>
                  </a:tcPr>
                </a:tc>
                <a:tc>
                  <a:txBody>
                    <a:bodyPr/>
                    <a:lstStyle/>
                    <a:p>
                      <a:pPr algn="ctr">
                        <a:spcAft>
                          <a:spcPts val="0"/>
                        </a:spcAft>
                      </a:pPr>
                      <a:r>
                        <a:rPr lang="zh-CN" sz="1600" kern="0" dirty="0">
                          <a:solidFill>
                            <a:schemeClr val="bg1"/>
                          </a:solidFill>
                          <a:effectLst/>
                          <a:latin typeface="+mn-ea"/>
                          <a:ea typeface="+mn-ea"/>
                        </a:rPr>
                        <a:t>项目名称</a:t>
                      </a:r>
                      <a:endParaRPr lang="zh-CN" sz="1800" kern="100" dirty="0">
                        <a:solidFill>
                          <a:schemeClr val="bg1"/>
                        </a:solidFill>
                        <a:effectLst/>
                        <a:latin typeface="+mn-ea"/>
                        <a:ea typeface="+mn-ea"/>
                      </a:endParaRPr>
                    </a:p>
                  </a:txBody>
                  <a:tcPr marL="44321" marR="44321" marT="0" marB="0" anchor="ctr">
                    <a:solidFill>
                      <a:srgbClr val="666699"/>
                    </a:solidFill>
                  </a:tcPr>
                </a:tc>
                <a:tc>
                  <a:txBody>
                    <a:bodyPr/>
                    <a:lstStyle/>
                    <a:p>
                      <a:pPr algn="ctr">
                        <a:spcAft>
                          <a:spcPts val="0"/>
                        </a:spcAft>
                      </a:pPr>
                      <a:r>
                        <a:rPr lang="zh-CN" sz="1600" kern="0" dirty="0">
                          <a:solidFill>
                            <a:schemeClr val="bg1"/>
                          </a:solidFill>
                          <a:effectLst/>
                          <a:latin typeface="+mn-ea"/>
                          <a:ea typeface="+mn-ea"/>
                        </a:rPr>
                        <a:t>使用产品</a:t>
                      </a:r>
                      <a:endParaRPr lang="zh-CN" sz="1800" kern="100" dirty="0">
                        <a:solidFill>
                          <a:schemeClr val="bg1"/>
                        </a:solidFill>
                        <a:effectLst/>
                        <a:latin typeface="+mn-ea"/>
                        <a:ea typeface="+mn-ea"/>
                      </a:endParaRPr>
                    </a:p>
                  </a:txBody>
                  <a:tcPr marL="44321" marR="44321" marT="0" marB="0" anchor="ctr">
                    <a:solidFill>
                      <a:srgbClr val="666699"/>
                    </a:solidFill>
                  </a:tcPr>
                </a:tc>
              </a:tr>
              <a:tr h="182880">
                <a:tc>
                  <a:txBody>
                    <a:bodyPr/>
                    <a:lstStyle/>
                    <a:p>
                      <a:pPr algn="l">
                        <a:spcAft>
                          <a:spcPts val="0"/>
                        </a:spcAft>
                      </a:pPr>
                      <a:r>
                        <a:rPr lang="en-US" altLang="zh-CN" sz="1200" b="0" kern="100" dirty="0" smtClean="0">
                          <a:solidFill>
                            <a:schemeClr val="tx1"/>
                          </a:solidFill>
                          <a:effectLst/>
                          <a:latin typeface="+mn-ea"/>
                          <a:ea typeface="+mn-ea"/>
                        </a:rPr>
                        <a:t>16</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altLang="zh-CN" sz="1100" b="0" kern="0" dirty="0" smtClean="0">
                          <a:solidFill>
                            <a:schemeClr val="tx1"/>
                          </a:solidFill>
                          <a:effectLst/>
                          <a:latin typeface="+mn-ea"/>
                          <a:ea typeface="+mn-ea"/>
                        </a:rPr>
                        <a:t>PE</a:t>
                      </a:r>
                      <a:r>
                        <a:rPr lang="zh-CN" altLang="en-US" sz="1100" b="0" kern="0" dirty="0" smtClean="0">
                          <a:solidFill>
                            <a:schemeClr val="tx1"/>
                          </a:solidFill>
                          <a:effectLst/>
                          <a:latin typeface="+mn-ea"/>
                          <a:ea typeface="+mn-ea"/>
                        </a:rPr>
                        <a:t>业务管理系统</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smtClean="0">
                          <a:solidFill>
                            <a:schemeClr val="tx1"/>
                          </a:solidFill>
                          <a:effectLst/>
                          <a:latin typeface="+mn-ea"/>
                          <a:ea typeface="+mn-ea"/>
                        </a:rPr>
                        <a:t>EOS5ZX</a:t>
                      </a:r>
                      <a:endParaRPr lang="zh-CN" sz="1200" b="0" kern="10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17</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供应链金融</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smtClean="0">
                          <a:solidFill>
                            <a:schemeClr val="tx1"/>
                          </a:solidFill>
                          <a:effectLst/>
                          <a:latin typeface="+mn-ea"/>
                          <a:ea typeface="+mn-ea"/>
                        </a:rPr>
                        <a:t>EOS5ZX</a:t>
                      </a:r>
                      <a:endParaRPr lang="zh-CN" sz="1200" b="0" kern="10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18</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经济利润测算</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smtClean="0">
                          <a:solidFill>
                            <a:schemeClr val="tx1"/>
                          </a:solidFill>
                          <a:effectLst/>
                          <a:latin typeface="+mn-ea"/>
                          <a:ea typeface="+mn-ea"/>
                        </a:rPr>
                        <a:t>EOS5ZX</a:t>
                      </a:r>
                      <a:endParaRPr lang="zh-CN" sz="1200" b="0" kern="10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19</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市场风险</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altLang="zh-CN" sz="1100" b="0" kern="0" smtClean="0">
                          <a:solidFill>
                            <a:schemeClr val="tx1"/>
                          </a:solidFill>
                          <a:effectLst/>
                          <a:latin typeface="+mn-ea"/>
                          <a:ea typeface="+mn-ea"/>
                        </a:rPr>
                        <a:t>EOS5ZX</a:t>
                      </a:r>
                      <a:endParaRPr lang="zh-CN" sz="1200" b="0" kern="10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20</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新资本协议风险加权资产计量</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smtClean="0">
                          <a:solidFill>
                            <a:schemeClr val="tx1"/>
                          </a:solidFill>
                          <a:effectLst/>
                          <a:latin typeface="+mn-ea"/>
                          <a:ea typeface="+mn-ea"/>
                        </a:rPr>
                        <a:t>EOS5ZX</a:t>
                      </a:r>
                      <a:endParaRPr lang="zh-CN" sz="1200" b="0" kern="10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21</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金融超市支付网关</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smtClean="0">
                          <a:solidFill>
                            <a:schemeClr val="tx1"/>
                          </a:solidFill>
                          <a:effectLst/>
                          <a:latin typeface="+mn-ea"/>
                          <a:ea typeface="+mn-ea"/>
                        </a:rPr>
                        <a:t>EOS5ZX</a:t>
                      </a:r>
                      <a:endParaRPr lang="zh-CN" sz="1200" b="0" kern="10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22</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对公信贷</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smtClean="0">
                          <a:solidFill>
                            <a:schemeClr val="tx1"/>
                          </a:solidFill>
                          <a:effectLst/>
                          <a:latin typeface="+mn-ea"/>
                          <a:ea typeface="+mn-ea"/>
                        </a:rPr>
                        <a:t>EOS5ZX</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23</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行政财务综合管理</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smtClean="0">
                          <a:solidFill>
                            <a:schemeClr val="tx1"/>
                          </a:solidFill>
                          <a:effectLst/>
                          <a:latin typeface="+mn-ea"/>
                          <a:ea typeface="+mn-ea"/>
                        </a:rPr>
                        <a:t>EOS6ZX</a:t>
                      </a:r>
                      <a:endParaRPr lang="zh-CN" sz="1200" b="0" kern="10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24</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核心参数管理平台</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smtClean="0">
                          <a:solidFill>
                            <a:schemeClr val="tx1"/>
                          </a:solidFill>
                          <a:effectLst/>
                          <a:latin typeface="+mn-ea"/>
                          <a:ea typeface="+mn-ea"/>
                        </a:rPr>
                        <a:t>EOS6ZX</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25</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押品管理系统</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smtClean="0">
                          <a:solidFill>
                            <a:schemeClr val="tx1"/>
                          </a:solidFill>
                          <a:effectLst/>
                          <a:latin typeface="+mn-ea"/>
                          <a:ea typeface="+mn-ea"/>
                        </a:rPr>
                        <a:t>EOS6ZX</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26</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结算运营中心报表系统</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smtClean="0">
                          <a:solidFill>
                            <a:schemeClr val="tx1"/>
                          </a:solidFill>
                          <a:effectLst/>
                          <a:latin typeface="+mn-ea"/>
                          <a:ea typeface="+mn-ea"/>
                        </a:rPr>
                        <a:t>EOS6ZX</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27</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altLang="en-US" sz="1100" b="0" kern="0" dirty="0" smtClean="0">
                          <a:solidFill>
                            <a:schemeClr val="tx1"/>
                          </a:solidFill>
                          <a:effectLst/>
                          <a:latin typeface="+mn-ea"/>
                          <a:ea typeface="+mn-ea"/>
                        </a:rPr>
                        <a:t>业务管理信息系统</a:t>
                      </a:r>
                      <a:endParaRPr lang="zh-CN" altLang="en-US"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smtClean="0">
                          <a:solidFill>
                            <a:schemeClr val="tx1"/>
                          </a:solidFill>
                          <a:effectLst/>
                          <a:latin typeface="+mn-ea"/>
                          <a:ea typeface="+mn-ea"/>
                        </a:rPr>
                        <a:t>EOS6ZX</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28</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a:solidFill>
                            <a:schemeClr val="tx1"/>
                          </a:solidFill>
                          <a:effectLst/>
                          <a:latin typeface="+mn-ea"/>
                          <a:ea typeface="+mn-ea"/>
                        </a:rPr>
                        <a:t>基金业务查询系统</a:t>
                      </a:r>
                      <a:endParaRPr lang="zh-CN" sz="1200" b="0" kern="100">
                        <a:solidFill>
                          <a:schemeClr val="tx1"/>
                        </a:solidFill>
                        <a:effectLst/>
                        <a:latin typeface="+mn-ea"/>
                        <a:ea typeface="+mn-ea"/>
                      </a:endParaRPr>
                    </a:p>
                  </a:txBody>
                  <a:tcPr marL="44321" marR="44321" marT="0" marB="0" anchor="ctr"/>
                </a:tc>
                <a:tc>
                  <a:txBody>
                    <a:bodyPr/>
                    <a:lstStyle/>
                    <a:p>
                      <a:pPr algn="l">
                        <a:spcAft>
                          <a:spcPts val="0"/>
                        </a:spcAft>
                      </a:pPr>
                      <a:r>
                        <a:rPr lang="en-US" altLang="zh-CN" sz="1100" b="0" kern="0" smtClean="0">
                          <a:solidFill>
                            <a:schemeClr val="tx1"/>
                          </a:solidFill>
                          <a:effectLst/>
                          <a:latin typeface="+mn-ea"/>
                          <a:ea typeface="+mn-ea"/>
                        </a:rPr>
                        <a:t>EOS6ZX</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29</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dirty="0">
                          <a:solidFill>
                            <a:schemeClr val="tx1"/>
                          </a:solidFill>
                          <a:effectLst/>
                          <a:latin typeface="+mn-ea"/>
                          <a:ea typeface="+mn-ea"/>
                        </a:rPr>
                        <a:t>考勤系统</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sz="1100" b="0" kern="0" dirty="0" smtClean="0">
                          <a:solidFill>
                            <a:schemeClr val="tx1"/>
                          </a:solidFill>
                          <a:effectLst/>
                          <a:latin typeface="+mn-ea"/>
                          <a:ea typeface="+mn-ea"/>
                        </a:rPr>
                        <a:t>EOS6ZX</a:t>
                      </a:r>
                      <a:endParaRPr lang="zh-CN" sz="1200" b="0" kern="100" dirty="0">
                        <a:solidFill>
                          <a:schemeClr val="tx1"/>
                        </a:solidFill>
                        <a:effectLst/>
                        <a:latin typeface="+mn-ea"/>
                        <a:ea typeface="+mn-ea"/>
                      </a:endParaRPr>
                    </a:p>
                  </a:txBody>
                  <a:tcPr marL="44321" marR="44321" marT="0" marB="0" anchor="ctr"/>
                </a:tc>
              </a:tr>
              <a:tr h="182880">
                <a:tc>
                  <a:txBody>
                    <a:bodyPr/>
                    <a:lstStyle/>
                    <a:p>
                      <a:pPr algn="l">
                        <a:spcAft>
                          <a:spcPts val="0"/>
                        </a:spcAft>
                      </a:pPr>
                      <a:r>
                        <a:rPr lang="en-US" altLang="zh-CN" sz="1200" b="0" kern="100" dirty="0" smtClean="0">
                          <a:solidFill>
                            <a:schemeClr val="tx1"/>
                          </a:solidFill>
                          <a:effectLst/>
                          <a:latin typeface="+mn-ea"/>
                          <a:ea typeface="+mn-ea"/>
                        </a:rPr>
                        <a:t>30</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en-US" altLang="zh-CN" sz="1100" b="0" kern="0" dirty="0" smtClean="0">
                          <a:solidFill>
                            <a:schemeClr val="tx1"/>
                          </a:solidFill>
                          <a:effectLst/>
                          <a:latin typeface="+mn-ea"/>
                          <a:ea typeface="+mn-ea"/>
                        </a:rPr>
                        <a:t>……</a:t>
                      </a:r>
                      <a:endParaRPr lang="zh-CN" sz="1200" b="0" kern="100" dirty="0">
                        <a:solidFill>
                          <a:schemeClr val="tx1"/>
                        </a:solidFill>
                        <a:effectLst/>
                        <a:latin typeface="+mn-ea"/>
                        <a:ea typeface="+mn-ea"/>
                      </a:endParaRPr>
                    </a:p>
                  </a:txBody>
                  <a:tcPr marL="44321" marR="44321" marT="0" marB="0" anchor="ctr"/>
                </a:tc>
                <a:tc>
                  <a:txBody>
                    <a:bodyPr/>
                    <a:lstStyle/>
                    <a:p>
                      <a:pPr algn="l">
                        <a:spcAft>
                          <a:spcPts val="0"/>
                        </a:spcAft>
                      </a:pPr>
                      <a:r>
                        <a:rPr lang="zh-CN" sz="1100" b="0" kern="0" dirty="0">
                          <a:solidFill>
                            <a:schemeClr val="tx1"/>
                          </a:solidFill>
                          <a:effectLst/>
                          <a:latin typeface="+mn-ea"/>
                          <a:ea typeface="+mn-ea"/>
                        </a:rPr>
                        <a:t>　</a:t>
                      </a:r>
                      <a:endParaRPr lang="zh-CN" sz="1200" b="0" kern="100" dirty="0">
                        <a:solidFill>
                          <a:schemeClr val="tx1"/>
                        </a:solidFill>
                        <a:effectLst/>
                        <a:latin typeface="+mn-ea"/>
                        <a:ea typeface="+mn-ea"/>
                      </a:endParaRPr>
                    </a:p>
                  </a:txBody>
                  <a:tcPr marL="44321" marR="44321" marT="0" marB="0" anchor="ctr"/>
                </a:tc>
              </a:tr>
            </a:tbl>
          </a:graphicData>
        </a:graphic>
      </p:graphicFrame>
      <p:pic>
        <p:nvPicPr>
          <p:cNvPr id="336898" name="图片 38" descr="中信银行Logo"/>
          <p:cNvPicPr>
            <a:picLocks noChangeAspect="1" noChangeArrowheads="1"/>
          </p:cNvPicPr>
          <p:nvPr/>
        </p:nvPicPr>
        <p:blipFill>
          <a:blip r:embed="rId3"/>
          <a:srcRect/>
          <a:stretch>
            <a:fillRect/>
          </a:stretch>
        </p:blipFill>
        <p:spPr bwMode="auto">
          <a:xfrm>
            <a:off x="7429520" y="0"/>
            <a:ext cx="1714480" cy="428604"/>
          </a:xfrm>
          <a:prstGeom prst="rect">
            <a:avLst/>
          </a:prstGeom>
          <a:noFill/>
          <a:ln w="9525">
            <a:noFill/>
            <a:miter lim="800000"/>
            <a:headEnd/>
            <a:tailEnd/>
          </a:ln>
        </p:spPr>
      </p:pic>
      <p:sp>
        <p:nvSpPr>
          <p:cNvPr id="8"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19</a:t>
            </a:fld>
            <a:endParaRPr lang="en-US" altLang="zh-CN" dirty="0"/>
          </a:p>
        </p:txBody>
      </p:sp>
    </p:spTree>
    <p:extLst>
      <p:ext uri="{BB962C8B-B14F-4D97-AF65-F5344CB8AC3E}">
        <p14:creationId xmlns="" xmlns:p14="http://schemas.microsoft.com/office/powerpoint/2010/main" val="16933500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提纲</a:t>
            </a:r>
            <a:endParaRPr lang="zh-CN" altLang="en-US" dirty="0"/>
          </a:p>
        </p:txBody>
      </p:sp>
      <p:grpSp>
        <p:nvGrpSpPr>
          <p:cNvPr id="5" name="组合 4"/>
          <p:cNvGrpSpPr/>
          <p:nvPr/>
        </p:nvGrpSpPr>
        <p:grpSpPr>
          <a:xfrm>
            <a:off x="1115616" y="1278884"/>
            <a:ext cx="6840760" cy="564408"/>
            <a:chOff x="1043608" y="1316856"/>
            <a:chExt cx="6840760" cy="600075"/>
          </a:xfrm>
        </p:grpSpPr>
        <p:sp>
          <p:nvSpPr>
            <p:cNvPr id="6" name="AutoShape 2"/>
            <p:cNvSpPr>
              <a:spLocks noChangeArrowheads="1"/>
            </p:cNvSpPr>
            <p:nvPr/>
          </p:nvSpPr>
          <p:spPr bwMode="auto">
            <a:xfrm>
              <a:off x="1043608" y="1316856"/>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900" kern="0" dirty="0">
                  <a:solidFill>
                    <a:srgbClr val="FFFFFF"/>
                  </a:solidFill>
                  <a:latin typeface="微软雅黑" pitchFamily="34" charset="-122"/>
                  <a:ea typeface="微软雅黑" pitchFamily="34" charset="-122"/>
                </a:rPr>
                <a:t>一</a:t>
              </a:r>
              <a:endParaRPr lang="en-US" altLang="zh-CN" sz="1900" kern="0" dirty="0">
                <a:solidFill>
                  <a:srgbClr val="FFFFFF"/>
                </a:solidFill>
                <a:latin typeface="微软雅黑" pitchFamily="34" charset="-122"/>
                <a:ea typeface="微软雅黑" pitchFamily="34" charset="-122"/>
              </a:endParaRPr>
            </a:p>
          </p:txBody>
        </p:sp>
        <p:sp>
          <p:nvSpPr>
            <p:cNvPr id="7"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C00000"/>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900" kern="0" dirty="0">
                <a:solidFill>
                  <a:schemeClr val="bg1"/>
                </a:solidFill>
                <a:latin typeface="微软雅黑" pitchFamily="34" charset="-122"/>
                <a:ea typeface="微软雅黑" pitchFamily="34" charset="-122"/>
              </a:endParaRPr>
            </a:p>
          </p:txBody>
        </p:sp>
        <p:sp>
          <p:nvSpPr>
            <p:cNvPr id="8"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79095" lvl="1" indent="250733" fontAlgn="auto">
                <a:spcBef>
                  <a:spcPct val="20000"/>
                </a:spcBef>
                <a:spcAft>
                  <a:spcPts val="0"/>
                </a:spcAft>
                <a:buFontTx/>
                <a:buChar char="–"/>
                <a:tabLst>
                  <a:tab pos="8011505" algn="r"/>
                </a:tabLst>
                <a:defRPr/>
              </a:pPr>
              <a:r>
                <a:rPr lang="zh-CN" altLang="en-US" b="1" dirty="0" smtClean="0">
                  <a:solidFill>
                    <a:schemeClr val="bg1"/>
                  </a:solidFill>
                  <a:latin typeface="微软雅黑" panose="020B0503020204020204" pitchFamily="34" charset="-122"/>
                  <a:ea typeface="微软雅黑" panose="020B0503020204020204" pitchFamily="34" charset="-122"/>
                </a:rPr>
                <a:t>普元公司及案例介绍</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115616" y="2133600"/>
            <a:ext cx="6840760" cy="564408"/>
            <a:chOff x="1043608" y="1316856"/>
            <a:chExt cx="6840760" cy="600075"/>
          </a:xfrm>
        </p:grpSpPr>
        <p:sp>
          <p:nvSpPr>
            <p:cNvPr id="10" name="AutoShape 2"/>
            <p:cNvSpPr>
              <a:spLocks noChangeArrowheads="1"/>
            </p:cNvSpPr>
            <p:nvPr/>
          </p:nvSpPr>
          <p:spPr bwMode="auto">
            <a:xfrm>
              <a:off x="1043608" y="1316856"/>
              <a:ext cx="734932" cy="600075"/>
            </a:xfrm>
            <a:prstGeom prst="homePlate">
              <a:avLst>
                <a:gd name="adj" fmla="val 26228"/>
              </a:avLst>
            </a:prstGeom>
            <a:solidFill>
              <a:schemeClr val="bg1">
                <a:lumMod val="50000"/>
              </a:schemeClr>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900" kern="0" dirty="0" smtClean="0">
                  <a:solidFill>
                    <a:srgbClr val="FFFFFF"/>
                  </a:solidFill>
                  <a:latin typeface="微软雅黑" pitchFamily="34" charset="-122"/>
                  <a:ea typeface="微软雅黑" pitchFamily="34" charset="-122"/>
                </a:rPr>
                <a:t>二</a:t>
              </a:r>
              <a:endParaRPr lang="en-US" altLang="zh-CN" sz="1900" kern="0" dirty="0">
                <a:solidFill>
                  <a:srgbClr val="FFFFFF"/>
                </a:solidFill>
                <a:latin typeface="微软雅黑" pitchFamily="34" charset="-122"/>
                <a:ea typeface="微软雅黑" pitchFamily="34" charset="-122"/>
              </a:endParaRPr>
            </a:p>
          </p:txBody>
        </p:sp>
        <p:sp>
          <p:nvSpPr>
            <p:cNvPr id="11"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900" kern="0" dirty="0">
                <a:solidFill>
                  <a:schemeClr val="bg1"/>
                </a:solidFill>
                <a:latin typeface="微软雅黑" pitchFamily="34" charset="-122"/>
                <a:ea typeface="微软雅黑" pitchFamily="34" charset="-122"/>
              </a:endParaRPr>
            </a:p>
          </p:txBody>
        </p:sp>
        <p:sp>
          <p:nvSpPr>
            <p:cNvPr id="12"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79095" lvl="1" indent="250733" fontAlgn="auto">
                <a:spcBef>
                  <a:spcPct val="20000"/>
                </a:spcBef>
                <a:spcAft>
                  <a:spcPts val="0"/>
                </a:spcAft>
                <a:buFontTx/>
                <a:buChar char="–"/>
                <a:tabLst>
                  <a:tab pos="8011505" algn="r"/>
                </a:tabLst>
                <a:defRPr/>
              </a:pPr>
              <a:r>
                <a:rPr lang="zh-CN" altLang="en-US" sz="1900" dirty="0" smtClean="0">
                  <a:latin typeface="微软雅黑" panose="020B0503020204020204" pitchFamily="34" charset="-122"/>
                  <a:ea typeface="微软雅黑" panose="020B0503020204020204" pitchFamily="34" charset="-122"/>
                </a:rPr>
                <a:t>对系统需求的理解（技术验证及</a:t>
              </a:r>
              <a:r>
                <a:rPr lang="en-US" altLang="zh-CN" sz="1900" dirty="0" smtClean="0">
                  <a:latin typeface="微软雅黑" panose="020B0503020204020204" pitchFamily="34" charset="-122"/>
                  <a:ea typeface="微软雅黑" panose="020B0503020204020204" pitchFamily="34" charset="-122"/>
                </a:rPr>
                <a:t>Demo</a:t>
              </a:r>
              <a:r>
                <a:rPr lang="zh-CN" altLang="en-US" sz="1900" dirty="0" smtClean="0">
                  <a:latin typeface="微软雅黑" panose="020B0503020204020204" pitchFamily="34" charset="-122"/>
                  <a:ea typeface="微软雅黑" panose="020B0503020204020204" pitchFamily="34" charset="-122"/>
                </a:rPr>
                <a:t>演示）</a:t>
              </a:r>
              <a:endParaRPr lang="zh-CN" altLang="en-US" sz="1900" dirty="0">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1115616" y="2988316"/>
            <a:ext cx="6840760" cy="564408"/>
            <a:chOff x="1043608" y="1316856"/>
            <a:chExt cx="6840760" cy="600075"/>
          </a:xfrm>
        </p:grpSpPr>
        <p:sp>
          <p:nvSpPr>
            <p:cNvPr id="14" name="AutoShape 2"/>
            <p:cNvSpPr>
              <a:spLocks noChangeArrowheads="1"/>
            </p:cNvSpPr>
            <p:nvPr/>
          </p:nvSpPr>
          <p:spPr bwMode="auto">
            <a:xfrm>
              <a:off x="1043608" y="1316856"/>
              <a:ext cx="734932" cy="600075"/>
            </a:xfrm>
            <a:prstGeom prst="homePlate">
              <a:avLst>
                <a:gd name="adj" fmla="val 26228"/>
              </a:avLst>
            </a:prstGeom>
            <a:solidFill>
              <a:schemeClr val="bg1">
                <a:lumMod val="50000"/>
              </a:schemeClr>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900" kern="0" dirty="0">
                  <a:solidFill>
                    <a:srgbClr val="FFFFFF"/>
                  </a:solidFill>
                  <a:latin typeface="微软雅黑" pitchFamily="34" charset="-122"/>
                  <a:ea typeface="微软雅黑" pitchFamily="34" charset="-122"/>
                </a:rPr>
                <a:t>三</a:t>
              </a:r>
              <a:endParaRPr lang="en-US" altLang="zh-CN" sz="1900" kern="0" dirty="0">
                <a:solidFill>
                  <a:srgbClr val="FFFFFF"/>
                </a:solidFill>
                <a:latin typeface="微软雅黑" pitchFamily="34" charset="-122"/>
                <a:ea typeface="微软雅黑" pitchFamily="34" charset="-122"/>
              </a:endParaRPr>
            </a:p>
          </p:txBody>
        </p:sp>
        <p:sp>
          <p:nvSpPr>
            <p:cNvPr id="15"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900" kern="0" dirty="0">
                <a:solidFill>
                  <a:schemeClr val="bg1"/>
                </a:solidFill>
                <a:latin typeface="微软雅黑" pitchFamily="34" charset="-122"/>
                <a:ea typeface="微软雅黑" pitchFamily="34" charset="-122"/>
              </a:endParaRPr>
            </a:p>
          </p:txBody>
        </p:sp>
        <p:sp>
          <p:nvSpPr>
            <p:cNvPr id="16"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79095" lvl="1" indent="250733" fontAlgn="auto">
                <a:spcBef>
                  <a:spcPct val="20000"/>
                </a:spcBef>
                <a:spcAft>
                  <a:spcPts val="0"/>
                </a:spcAft>
                <a:buFontTx/>
                <a:buChar char="–"/>
                <a:tabLst>
                  <a:tab pos="8011505" algn="r"/>
                </a:tabLst>
                <a:defRPr/>
              </a:pPr>
              <a:r>
                <a:rPr lang="zh-CN" altLang="en-US" sz="1900" dirty="0" smtClean="0">
                  <a:latin typeface="微软雅黑" panose="020B0503020204020204" pitchFamily="34" charset="-122"/>
                  <a:ea typeface="微软雅黑" panose="020B0503020204020204" pitchFamily="34" charset="-122"/>
                </a:rPr>
                <a:t>系统主要技术方案</a:t>
              </a:r>
              <a:endParaRPr lang="zh-CN" altLang="en-US" sz="1900" dirty="0">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1115616" y="3843032"/>
            <a:ext cx="6840760" cy="564408"/>
            <a:chOff x="1043608" y="1316856"/>
            <a:chExt cx="6840760" cy="600075"/>
          </a:xfrm>
        </p:grpSpPr>
        <p:sp>
          <p:nvSpPr>
            <p:cNvPr id="18" name="AutoShape 2"/>
            <p:cNvSpPr>
              <a:spLocks noChangeArrowheads="1"/>
            </p:cNvSpPr>
            <p:nvPr/>
          </p:nvSpPr>
          <p:spPr bwMode="auto">
            <a:xfrm>
              <a:off x="1043608" y="1316856"/>
              <a:ext cx="734932" cy="600075"/>
            </a:xfrm>
            <a:prstGeom prst="homePlate">
              <a:avLst>
                <a:gd name="adj" fmla="val 26228"/>
              </a:avLst>
            </a:prstGeom>
            <a:solidFill>
              <a:schemeClr val="bg1">
                <a:lumMod val="50000"/>
              </a:schemeClr>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900" kern="0" dirty="0" smtClean="0">
                  <a:solidFill>
                    <a:srgbClr val="FFFFFF"/>
                  </a:solidFill>
                  <a:latin typeface="微软雅黑" pitchFamily="34" charset="-122"/>
                  <a:ea typeface="微软雅黑" pitchFamily="34" charset="-122"/>
                </a:rPr>
                <a:t>四</a:t>
              </a:r>
              <a:endParaRPr lang="en-US" altLang="zh-CN" sz="1900" kern="0" dirty="0">
                <a:solidFill>
                  <a:srgbClr val="FFFFFF"/>
                </a:solidFill>
                <a:latin typeface="微软雅黑" pitchFamily="34" charset="-122"/>
                <a:ea typeface="微软雅黑" pitchFamily="34" charset="-122"/>
              </a:endParaRPr>
            </a:p>
          </p:txBody>
        </p:sp>
        <p:sp>
          <p:nvSpPr>
            <p:cNvPr id="19"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900" kern="0" dirty="0">
                <a:solidFill>
                  <a:schemeClr val="bg1"/>
                </a:solidFill>
                <a:latin typeface="微软雅黑" pitchFamily="34" charset="-122"/>
                <a:ea typeface="微软雅黑" pitchFamily="34" charset="-122"/>
              </a:endParaRPr>
            </a:p>
          </p:txBody>
        </p:sp>
        <p:sp>
          <p:nvSpPr>
            <p:cNvPr id="20"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79095" lvl="1" indent="250733" fontAlgn="auto">
                <a:spcBef>
                  <a:spcPct val="20000"/>
                </a:spcBef>
                <a:spcAft>
                  <a:spcPts val="0"/>
                </a:spcAft>
                <a:buFontTx/>
                <a:buChar char="–"/>
                <a:tabLst>
                  <a:tab pos="8011505" algn="r"/>
                </a:tabLst>
                <a:defRPr/>
              </a:pPr>
              <a:r>
                <a:rPr lang="zh-CN" altLang="en-US" sz="1900" dirty="0" smtClean="0">
                  <a:latin typeface="微软雅黑" panose="020B0503020204020204" pitchFamily="34" charset="-122"/>
                  <a:ea typeface="微软雅黑" panose="020B0503020204020204" pitchFamily="34" charset="-122"/>
                </a:rPr>
                <a:t>系统实施规划</a:t>
              </a:r>
              <a:endParaRPr lang="zh-CN" altLang="en-US" sz="1900" dirty="0">
                <a:latin typeface="微软雅黑" panose="020B0503020204020204" pitchFamily="34" charset="-122"/>
                <a:ea typeface="微软雅黑" panose="020B0503020204020204" pitchFamily="34" charset="-122"/>
              </a:endParaRPr>
            </a:p>
          </p:txBody>
        </p:sp>
      </p:grpSp>
    </p:spTree>
    <p:extLst>
      <p:ext uri="{BB962C8B-B14F-4D97-AF65-F5344CB8AC3E}">
        <p14:creationId xmlns="" xmlns:p14="http://schemas.microsoft.com/office/powerpoint/2010/main" val="9144856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kern="1200" dirty="0" smtClean="0">
                <a:latin typeface="微软雅黑" pitchFamily="34" charset="-122"/>
                <a:ea typeface="微软雅黑" pitchFamily="34" charset="-122"/>
              </a:rPr>
              <a:t>典型案例</a:t>
            </a:r>
            <a:r>
              <a:rPr lang="en-US" altLang="zh-CN" dirty="0" smtClean="0"/>
              <a:t>—</a:t>
            </a:r>
            <a:r>
              <a:rPr lang="zh-CN" altLang="en-US" dirty="0" smtClean="0"/>
              <a:t>中国银联</a:t>
            </a:r>
            <a:endParaRPr lang="zh-CN" altLang="en-US" dirty="0">
              <a:latin typeface="微软雅黑" pitchFamily="34" charset="-122"/>
              <a:ea typeface="微软雅黑" pitchFamily="34" charset="-122"/>
            </a:endParaRPr>
          </a:p>
        </p:txBody>
      </p:sp>
      <p:sp>
        <p:nvSpPr>
          <p:cNvPr id="11" name="AutoShape 4">
            <a:hlinkClick r:id="" action="ppaction://noaction"/>
          </p:cNvPr>
          <p:cNvSpPr>
            <a:spLocks noChangeArrowheads="1"/>
          </p:cNvSpPr>
          <p:nvPr/>
        </p:nvSpPr>
        <p:spPr bwMode="auto">
          <a:xfrm rot="21600000">
            <a:off x="214283" y="1285865"/>
            <a:ext cx="8758052" cy="1357321"/>
          </a:xfrm>
          <a:prstGeom prst="roundRect">
            <a:avLst>
              <a:gd name="adj" fmla="val 16667"/>
            </a:avLst>
          </a:prstGeom>
          <a:solidFill>
            <a:srgbClr val="CCECFF"/>
          </a:solidFill>
          <a:ln w="6350" algn="ctr">
            <a:noFill/>
            <a:miter lim="800000"/>
            <a:headEnd/>
            <a:tailEnd/>
          </a:ln>
          <a:effectLst/>
        </p:spPr>
        <p:txBody>
          <a:bodyPr wrap="none" lIns="91395" tIns="45697" rIns="91395" bIns="45697" anchor="ctr"/>
          <a:lstStyle/>
          <a:p>
            <a:r>
              <a:rPr lang="zh-CN" altLang="en-US" dirty="0" smtClean="0">
                <a:latin typeface="微软雅黑" pitchFamily="34" charset="-122"/>
                <a:ea typeface="微软雅黑" pitchFamily="34" charset="-122"/>
              </a:rPr>
              <a:t>中国银联在云计算与基础架构领域与普元开展了全面的合作，目前中国银联在</a:t>
            </a:r>
            <a:r>
              <a:rPr lang="en-US" altLang="zh-CN" dirty="0" err="1" smtClean="0">
                <a:latin typeface="微软雅黑" pitchFamily="34" charset="-122"/>
                <a:ea typeface="微软雅黑" pitchFamily="34" charset="-122"/>
              </a:rPr>
              <a:t>PaaS</a:t>
            </a:r>
            <a:r>
              <a:rPr lang="zh-CN" altLang="en-US" dirty="0" smtClean="0">
                <a:latin typeface="微软雅黑" pitchFamily="34" charset="-122"/>
                <a:ea typeface="微软雅黑" pitchFamily="34" charset="-122"/>
              </a:rPr>
              <a:t>平台、虚拟</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化资源管理平台、混合虚拟化等云计算相关领域，采用了普元的解决方案，今年将有电子票据、</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持卡人系统试水云计算平台。同时，</a:t>
            </a:r>
            <a:r>
              <a:rPr lang="en-US" altLang="zh-CN" dirty="0" smtClean="0">
                <a:latin typeface="微软雅黑" pitchFamily="34" charset="-122"/>
                <a:ea typeface="微软雅黑" pitchFamily="34" charset="-122"/>
              </a:rPr>
              <a:t>BPM</a:t>
            </a:r>
            <a:r>
              <a:rPr lang="zh-CN" altLang="en-US" dirty="0" smtClean="0">
                <a:latin typeface="微软雅黑" pitchFamily="34" charset="-122"/>
                <a:ea typeface="微软雅黑" pitchFamily="34" charset="-122"/>
              </a:rPr>
              <a:t>、风险管理平台（复杂事件处理技术）、数据治理平</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台、办公平台等软件架构基础设置也采用了普元的产品与解决方案。</a:t>
            </a:r>
            <a:endParaRPr lang="zh-CN" altLang="en-US" dirty="0">
              <a:latin typeface="微软雅黑" pitchFamily="34" charset="-122"/>
              <a:ea typeface="微软雅黑" pitchFamily="34" charset="-122"/>
            </a:endParaRPr>
          </a:p>
        </p:txBody>
      </p:sp>
      <p:pic>
        <p:nvPicPr>
          <p:cNvPr id="13" name="Picture 2"/>
          <p:cNvPicPr>
            <a:picLocks noChangeAspect="1" noChangeArrowheads="1"/>
          </p:cNvPicPr>
          <p:nvPr/>
        </p:nvPicPr>
        <p:blipFill>
          <a:blip r:embed="rId3" cstate="print"/>
          <a:srcRect/>
          <a:stretch>
            <a:fillRect/>
          </a:stretch>
        </p:blipFill>
        <p:spPr bwMode="auto">
          <a:xfrm>
            <a:off x="285721" y="2643182"/>
            <a:ext cx="8858280" cy="3627766"/>
          </a:xfrm>
          <a:prstGeom prst="rect">
            <a:avLst/>
          </a:prstGeom>
          <a:noFill/>
          <a:ln w="9525">
            <a:noFill/>
            <a:miter lim="800000"/>
            <a:headEnd/>
            <a:tailEnd/>
          </a:ln>
        </p:spPr>
      </p:pic>
      <p:pic>
        <p:nvPicPr>
          <p:cNvPr id="244739" name="Picture 3" descr="C:\Documents and Settings\Administrator\桌面\QQ截图20130711154310.png"/>
          <p:cNvPicPr>
            <a:picLocks noChangeAspect="1" noChangeArrowheads="1"/>
          </p:cNvPicPr>
          <p:nvPr/>
        </p:nvPicPr>
        <p:blipFill>
          <a:blip r:embed="rId4"/>
          <a:srcRect/>
          <a:stretch>
            <a:fillRect/>
          </a:stretch>
        </p:blipFill>
        <p:spPr bwMode="auto">
          <a:xfrm>
            <a:off x="7048500" y="0"/>
            <a:ext cx="2095500" cy="533400"/>
          </a:xfrm>
          <a:prstGeom prst="rect">
            <a:avLst/>
          </a:prstGeom>
          <a:noFill/>
        </p:spPr>
      </p:pic>
      <p:sp>
        <p:nvSpPr>
          <p:cNvPr id="6"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20</a:t>
            </a:fld>
            <a:endParaRPr lang="en-US" altLang="zh-CN" dirty="0"/>
          </a:p>
        </p:txBody>
      </p:sp>
    </p:spTree>
    <p:extLst>
      <p:ext uri="{BB962C8B-B14F-4D97-AF65-F5344CB8AC3E}">
        <p14:creationId xmlns="" xmlns:p14="http://schemas.microsoft.com/office/powerpoint/2010/main" val="16933500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kern="1200" dirty="0" smtClean="0">
                <a:latin typeface="微软雅黑" pitchFamily="34" charset="-122"/>
                <a:ea typeface="微软雅黑" pitchFamily="34" charset="-122"/>
              </a:rPr>
              <a:t>典型案例</a:t>
            </a:r>
            <a:r>
              <a:rPr lang="en-US" altLang="zh-CN" dirty="0" smtClean="0"/>
              <a:t>—</a:t>
            </a:r>
            <a:r>
              <a:rPr lang="zh-CN" altLang="en-US" dirty="0" smtClean="0"/>
              <a:t>人民银行</a:t>
            </a:r>
            <a:endParaRPr lang="zh-CN" altLang="en-US" dirty="0">
              <a:latin typeface="微软雅黑" pitchFamily="34" charset="-122"/>
              <a:ea typeface="微软雅黑" pitchFamily="34" charset="-122"/>
            </a:endParaRPr>
          </a:p>
        </p:txBody>
      </p:sp>
      <p:sp>
        <p:nvSpPr>
          <p:cNvPr id="59"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21</a:t>
            </a:fld>
            <a:endParaRPr lang="en-US" altLang="zh-CN" dirty="0"/>
          </a:p>
        </p:txBody>
      </p:sp>
      <p:sp>
        <p:nvSpPr>
          <p:cNvPr id="19" name="AutoShape 4">
            <a:hlinkClick r:id="" action="ppaction://noaction"/>
          </p:cNvPr>
          <p:cNvSpPr>
            <a:spLocks noChangeArrowheads="1"/>
          </p:cNvSpPr>
          <p:nvPr/>
        </p:nvSpPr>
        <p:spPr bwMode="auto">
          <a:xfrm rot="21600000">
            <a:off x="233551" y="1524000"/>
            <a:ext cx="8758052" cy="1600199"/>
          </a:xfrm>
          <a:prstGeom prst="roundRect">
            <a:avLst>
              <a:gd name="adj" fmla="val 16667"/>
            </a:avLst>
          </a:prstGeom>
          <a:solidFill>
            <a:srgbClr val="CCECFF"/>
          </a:solidFill>
          <a:ln w="6350" algn="ctr">
            <a:noFill/>
            <a:miter lim="800000"/>
            <a:headEnd/>
            <a:tailEnd/>
          </a:ln>
          <a:effectLst/>
        </p:spPr>
        <p:txBody>
          <a:bodyPr wrap="none" lIns="91395" tIns="45697" rIns="91395" bIns="45697" anchor="ctr"/>
          <a:lstStyle/>
          <a:p>
            <a:endParaRPr lang="zh-CN" altLang="en-US"/>
          </a:p>
        </p:txBody>
      </p:sp>
      <p:sp>
        <p:nvSpPr>
          <p:cNvPr id="21" name="矩形 20"/>
          <p:cNvSpPr/>
          <p:nvPr/>
        </p:nvSpPr>
        <p:spPr>
          <a:xfrm>
            <a:off x="228605" y="3320368"/>
            <a:ext cx="4340431" cy="3410118"/>
          </a:xfrm>
          <a:prstGeom prst="rect">
            <a:avLst/>
          </a:prstGeom>
        </p:spPr>
        <p:txBody>
          <a:bodyPr wrap="square" lIns="91395" tIns="45697" rIns="91395" bIns="45697">
            <a:spAutoFit/>
          </a:bodyPr>
          <a:lstStyle/>
          <a:p>
            <a:pPr marL="342728" indent="-342728">
              <a:lnSpc>
                <a:spcPct val="110000"/>
              </a:lnSpc>
              <a:buFont typeface="Wingdings" pitchFamily="2" charset="2"/>
              <a:buChar char="p"/>
            </a:pPr>
            <a:r>
              <a:rPr lang="zh-CN" altLang="zh-CN" sz="1400" dirty="0">
                <a:solidFill>
                  <a:srgbClr val="0000CC"/>
                </a:solidFill>
                <a:latin typeface="+mn-ea"/>
                <a:ea typeface="+mn-ea"/>
              </a:rPr>
              <a:t>中央银行会计核算数据集中系统</a:t>
            </a:r>
            <a:r>
              <a:rPr lang="en-US" altLang="zh-CN" sz="1400" dirty="0">
                <a:solidFill>
                  <a:srgbClr val="0000CC"/>
                </a:solidFill>
                <a:latin typeface="+mn-ea"/>
                <a:ea typeface="+mn-ea"/>
              </a:rPr>
              <a:t>ACS(Account Central System )</a:t>
            </a:r>
            <a:r>
              <a:rPr lang="zh-CN" altLang="zh-CN" sz="1400" dirty="0">
                <a:solidFill>
                  <a:srgbClr val="0000CC"/>
                </a:solidFill>
                <a:latin typeface="+mn-ea"/>
                <a:ea typeface="+mn-ea"/>
              </a:rPr>
              <a:t>是人民银行重要的基础业务和信息系统</a:t>
            </a:r>
            <a:r>
              <a:rPr lang="en-US" altLang="zh-CN" sz="1400" dirty="0">
                <a:solidFill>
                  <a:srgbClr val="0000CC"/>
                </a:solidFill>
                <a:latin typeface="+mn-ea"/>
                <a:ea typeface="+mn-ea"/>
              </a:rPr>
              <a:t>,</a:t>
            </a:r>
            <a:r>
              <a:rPr lang="zh-CN" altLang="zh-CN" sz="1400" dirty="0">
                <a:solidFill>
                  <a:srgbClr val="0000CC"/>
                </a:solidFill>
                <a:latin typeface="+mn-ea"/>
                <a:ea typeface="+mn-ea"/>
              </a:rPr>
              <a:t>将实现人民银行会计数据的高度集中，信息数据的网络化传输和共享，支持金融机构提高资金管理水平，为其提供多元化的服务。</a:t>
            </a:r>
          </a:p>
          <a:p>
            <a:pPr marL="342728" indent="-342728">
              <a:lnSpc>
                <a:spcPct val="110000"/>
              </a:lnSpc>
              <a:buFont typeface="Wingdings" pitchFamily="2" charset="2"/>
              <a:buChar char="p"/>
            </a:pPr>
            <a:r>
              <a:rPr lang="zh-CN" altLang="zh-CN" sz="1400" dirty="0">
                <a:solidFill>
                  <a:srgbClr val="0000CC"/>
                </a:solidFill>
                <a:latin typeface="+mn-ea"/>
                <a:ea typeface="+mn-ea"/>
              </a:rPr>
              <a:t>人民银行在新一代</a:t>
            </a:r>
            <a:r>
              <a:rPr lang="en-US" altLang="zh-CN" sz="1400" dirty="0">
                <a:solidFill>
                  <a:srgbClr val="0000CC"/>
                </a:solidFill>
                <a:latin typeface="+mn-ea"/>
                <a:ea typeface="+mn-ea"/>
              </a:rPr>
              <a:t>ACS</a:t>
            </a:r>
            <a:r>
              <a:rPr lang="zh-CN" altLang="zh-CN" sz="1400" dirty="0">
                <a:solidFill>
                  <a:srgbClr val="0000CC"/>
                </a:solidFill>
                <a:latin typeface="+mn-ea"/>
                <a:ea typeface="+mn-ea"/>
              </a:rPr>
              <a:t>的设计思路和建设方案中</a:t>
            </a:r>
            <a:r>
              <a:rPr lang="zh-CN" altLang="zh-CN" sz="1400" dirty="0" smtClean="0">
                <a:solidFill>
                  <a:srgbClr val="0000CC"/>
                </a:solidFill>
                <a:latin typeface="+mn-ea"/>
                <a:ea typeface="+mn-ea"/>
              </a:rPr>
              <a:t>，</a:t>
            </a:r>
            <a:r>
              <a:rPr lang="zh-CN" altLang="en-US" sz="1400" dirty="0" smtClean="0">
                <a:solidFill>
                  <a:srgbClr val="0000CC"/>
                </a:solidFill>
                <a:latin typeface="+mn-ea"/>
                <a:ea typeface="+mn-ea"/>
              </a:rPr>
              <a:t>采用</a:t>
            </a:r>
            <a:r>
              <a:rPr lang="zh-CN" altLang="en-US" sz="1400" b="1" dirty="0" smtClean="0">
                <a:solidFill>
                  <a:schemeClr val="accent1">
                    <a:lumMod val="25000"/>
                  </a:schemeClr>
                </a:solidFill>
                <a:latin typeface="+mn-ea"/>
                <a:ea typeface="+mn-ea"/>
              </a:rPr>
              <a:t>普元</a:t>
            </a:r>
            <a:r>
              <a:rPr lang="en-US" altLang="zh-CN" sz="1400" b="1" dirty="0" smtClean="0">
                <a:solidFill>
                  <a:schemeClr val="accent1">
                    <a:lumMod val="25000"/>
                  </a:schemeClr>
                </a:solidFill>
                <a:latin typeface="+mn-ea"/>
                <a:ea typeface="+mn-ea"/>
              </a:rPr>
              <a:t>BPS</a:t>
            </a:r>
            <a:r>
              <a:rPr lang="zh-CN" altLang="en-US" sz="1400" b="1" dirty="0" smtClean="0">
                <a:solidFill>
                  <a:schemeClr val="accent1">
                    <a:lumMod val="25000"/>
                  </a:schemeClr>
                </a:solidFill>
                <a:latin typeface="+mn-ea"/>
                <a:ea typeface="+mn-ea"/>
              </a:rPr>
              <a:t>流程产品</a:t>
            </a:r>
            <a:r>
              <a:rPr lang="zh-CN" altLang="en-US" sz="1400" dirty="0" smtClean="0">
                <a:solidFill>
                  <a:srgbClr val="0000CC"/>
                </a:solidFill>
                <a:latin typeface="+mn-ea"/>
                <a:ea typeface="+mn-ea"/>
              </a:rPr>
              <a:t>，</a:t>
            </a:r>
            <a:r>
              <a:rPr lang="zh-CN" altLang="zh-CN" sz="1400" dirty="0" smtClean="0">
                <a:solidFill>
                  <a:srgbClr val="0000CC"/>
                </a:solidFill>
                <a:latin typeface="+mn-ea"/>
                <a:ea typeface="+mn-ea"/>
              </a:rPr>
              <a:t>提出</a:t>
            </a:r>
            <a:r>
              <a:rPr lang="zh-CN" altLang="zh-CN" sz="1400" dirty="0">
                <a:solidFill>
                  <a:srgbClr val="0000CC"/>
                </a:solidFill>
                <a:latin typeface="+mn-ea"/>
                <a:ea typeface="+mn-ea"/>
              </a:rPr>
              <a:t>流程银行的设计理念</a:t>
            </a:r>
            <a:r>
              <a:rPr lang="zh-CN" altLang="zh-CN" sz="1400" dirty="0" smtClean="0">
                <a:solidFill>
                  <a:srgbClr val="0000CC"/>
                </a:solidFill>
                <a:latin typeface="+mn-ea"/>
                <a:ea typeface="+mn-ea"/>
              </a:rPr>
              <a:t>，核心</a:t>
            </a:r>
            <a:r>
              <a:rPr lang="zh-CN" altLang="zh-CN" sz="1400" dirty="0">
                <a:solidFill>
                  <a:srgbClr val="0000CC"/>
                </a:solidFill>
                <a:latin typeface="+mn-ea"/>
                <a:ea typeface="+mn-ea"/>
              </a:rPr>
              <a:t>思想是</a:t>
            </a:r>
            <a:r>
              <a:rPr lang="zh-CN" altLang="zh-CN" sz="1400" dirty="0" smtClean="0">
                <a:solidFill>
                  <a:srgbClr val="0000CC"/>
                </a:solidFill>
                <a:latin typeface="+mn-ea"/>
                <a:ea typeface="+mn-ea"/>
              </a:rPr>
              <a:t>：将</a:t>
            </a:r>
            <a:r>
              <a:rPr lang="zh-CN" altLang="zh-CN" sz="1400" dirty="0">
                <a:solidFill>
                  <a:srgbClr val="0000CC"/>
                </a:solidFill>
                <a:latin typeface="+mn-ea"/>
                <a:ea typeface="+mn-ea"/>
              </a:rPr>
              <a:t>会计业务的前后台进行分离，尽量弱化前台的会计专业知识需求，而将复杂的会计核算流程和制度上收到业务处理中心集中办理。同时通过可配置的业务流程设计，将风险关口前移，将风险管理融入业务流程，将事后监督提前为事中控制，以达到全流程风险监控以及业务管理的需要</a:t>
            </a:r>
          </a:p>
        </p:txBody>
      </p:sp>
      <p:sp>
        <p:nvSpPr>
          <p:cNvPr id="22" name="内容占位符 2"/>
          <p:cNvSpPr txBox="1">
            <a:spLocks/>
          </p:cNvSpPr>
          <p:nvPr/>
        </p:nvSpPr>
        <p:spPr bwMode="auto">
          <a:xfrm>
            <a:off x="371698" y="1523998"/>
            <a:ext cx="8619907" cy="1600202"/>
          </a:xfrm>
          <a:prstGeom prst="rect">
            <a:avLst/>
          </a:prstGeom>
          <a:noFill/>
          <a:ln w="9525">
            <a:noFill/>
            <a:miter lim="800000"/>
            <a:headEnd/>
            <a:tailEnd/>
          </a:ln>
        </p:spPr>
        <p:txBody>
          <a:bodyPr vert="horz" wrap="square" lIns="91395" tIns="45697" rIns="91395" bIns="45697" numCol="1" anchor="t" anchorCtr="0" compatLnSpc="1">
            <a:prstTxWarp prst="textNoShape">
              <a:avLst/>
            </a:prstTxWarp>
          </a:bodyPr>
          <a:lstStyle/>
          <a:p>
            <a:pPr defTabSz="913943" eaLnBrk="0" hangingPunct="0">
              <a:lnSpc>
                <a:spcPct val="150000"/>
              </a:lnSpc>
              <a:spcBef>
                <a:spcPct val="10000"/>
              </a:spcBef>
              <a:defRPr/>
            </a:pPr>
            <a:r>
              <a:rPr lang="en-US" altLang="zh-CN" b="1" kern="0" dirty="0" smtClean="0">
                <a:solidFill>
                  <a:srgbClr val="0000CC"/>
                </a:solidFill>
                <a:latin typeface="微软雅黑" pitchFamily="34" charset="-122"/>
                <a:ea typeface="微软雅黑" pitchFamily="34" charset="-122"/>
              </a:rPr>
              <a:t>ACS(Account Central System ) </a:t>
            </a:r>
            <a:r>
              <a:rPr lang="zh-CN" altLang="zh-CN" b="1" kern="0" dirty="0" smtClean="0">
                <a:solidFill>
                  <a:srgbClr val="0000CC"/>
                </a:solidFill>
                <a:latin typeface="微软雅黑" pitchFamily="34" charset="-122"/>
                <a:ea typeface="微软雅黑" pitchFamily="34" charset="-122"/>
              </a:rPr>
              <a:t>中央银行会计核算数据集中系统</a:t>
            </a:r>
            <a:r>
              <a:rPr lang="zh-CN" altLang="zh-CN" b="1" kern="0" dirty="0" smtClean="0">
                <a:latin typeface="微软雅黑" pitchFamily="34" charset="-122"/>
                <a:ea typeface="微软雅黑" pitchFamily="34" charset="-122"/>
              </a:rPr>
              <a:t>，作为人民银行会计综合业务系统的核心系统，支持各项中央银行业务的处理</a:t>
            </a:r>
            <a:r>
              <a:rPr lang="en-US" altLang="zh-CN" b="1" kern="0" dirty="0" smtClean="0">
                <a:latin typeface="微软雅黑" pitchFamily="34" charset="-122"/>
                <a:ea typeface="微软雅黑" pitchFamily="34" charset="-122"/>
              </a:rPr>
              <a:t>, </a:t>
            </a:r>
            <a:r>
              <a:rPr lang="zh-CN" altLang="zh-CN" b="1" kern="0" dirty="0" smtClean="0">
                <a:latin typeface="微软雅黑" pitchFamily="34" charset="-122"/>
                <a:ea typeface="微软雅黑" pitchFamily="34" charset="-122"/>
              </a:rPr>
              <a:t>是人民银行重要的基础业务和信息系统。系统包含央行会计核算、事后监督、统计分析、会计档案管理、客户对账等功能。业务数据总行集中</a:t>
            </a:r>
            <a:r>
              <a:rPr lang="zh-CN" altLang="en-US" b="1" kern="0" dirty="0">
                <a:latin typeface="微软雅黑" pitchFamily="34" charset="-122"/>
                <a:ea typeface="微软雅黑" pitchFamily="34" charset="-122"/>
              </a:rPr>
              <a:t>。</a:t>
            </a:r>
            <a:endParaRPr lang="zh-CN" altLang="zh-CN" kern="0" dirty="0" smtClean="0">
              <a:latin typeface="微软雅黑" pitchFamily="34" charset="-122"/>
              <a:ea typeface="微软雅黑" pitchFamily="34" charset="-122"/>
            </a:endParaRPr>
          </a:p>
        </p:txBody>
      </p:sp>
      <p:graphicFrame>
        <p:nvGraphicFramePr>
          <p:cNvPr id="23" name="对象 22"/>
          <p:cNvGraphicFramePr>
            <a:graphicFrameLocks noChangeAspect="1"/>
          </p:cNvGraphicFramePr>
          <p:nvPr>
            <p:extLst>
              <p:ext uri="{D42A27DB-BD31-4B8C-83A1-F6EECF244321}">
                <p14:modId xmlns:p14="http://schemas.microsoft.com/office/powerpoint/2010/main" xmlns="" val="906949380"/>
              </p:ext>
            </p:extLst>
          </p:nvPr>
        </p:nvGraphicFramePr>
        <p:xfrm>
          <a:off x="4648205" y="3579361"/>
          <a:ext cx="4357687" cy="2592387"/>
        </p:xfrm>
        <a:graphic>
          <a:graphicData uri="http://schemas.openxmlformats.org/presentationml/2006/ole">
            <p:oleObj spid="_x0000_s51202" name="Visio" r:id="rId4" imgW="7612380" imgH="2884932" progId="Visio.Drawing.11">
              <p:embed/>
            </p:oleObj>
          </a:graphicData>
        </a:graphic>
      </p:graphicFrame>
      <p:pic>
        <p:nvPicPr>
          <p:cNvPr id="243717" name="Picture 5" descr="C:\Documents and Settings\Administrator\桌面\QQ截图20130711154044.png"/>
          <p:cNvPicPr>
            <a:picLocks noChangeAspect="1" noChangeArrowheads="1"/>
          </p:cNvPicPr>
          <p:nvPr/>
        </p:nvPicPr>
        <p:blipFill>
          <a:blip r:embed="rId5"/>
          <a:srcRect/>
          <a:stretch>
            <a:fillRect/>
          </a:stretch>
        </p:blipFill>
        <p:spPr bwMode="auto">
          <a:xfrm>
            <a:off x="6962780" y="-24"/>
            <a:ext cx="2181225" cy="552450"/>
          </a:xfrm>
          <a:prstGeom prst="rect">
            <a:avLst/>
          </a:prstGeom>
          <a:noFill/>
        </p:spPr>
      </p:pic>
    </p:spTree>
    <p:extLst>
      <p:ext uri="{BB962C8B-B14F-4D97-AF65-F5344CB8AC3E}">
        <p14:creationId xmlns="" xmlns:p14="http://schemas.microsoft.com/office/powerpoint/2010/main" val="16933500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典型案例</a:t>
            </a:r>
            <a:r>
              <a:rPr lang="en-US" altLang="zh-CN" dirty="0" smtClean="0"/>
              <a:t>-</a:t>
            </a:r>
            <a:r>
              <a:rPr lang="zh-CN" altLang="en-US" dirty="0" smtClean="0"/>
              <a:t>系统演示</a:t>
            </a:r>
            <a:r>
              <a:rPr lang="zh-CN" altLang="en-US" sz="2000" dirty="0" smtClean="0"/>
              <a:t>（国家开发银行 </a:t>
            </a:r>
            <a:r>
              <a:rPr lang="en-US" altLang="zh-CN" sz="2000" dirty="0" smtClean="0"/>
              <a:t>-</a:t>
            </a:r>
            <a:r>
              <a:rPr lang="zh-CN" altLang="en-US" sz="2000" dirty="0" smtClean="0"/>
              <a:t>全流程信贷系统）</a:t>
            </a:r>
            <a:endParaRPr lang="zh-CN" altLang="en-US" sz="2000" dirty="0"/>
          </a:p>
        </p:txBody>
      </p:sp>
      <p:pic>
        <p:nvPicPr>
          <p:cNvPr id="53250" name="Picture 2"/>
          <p:cNvPicPr>
            <a:picLocks noChangeAspect="1" noChangeArrowheads="1"/>
          </p:cNvPicPr>
          <p:nvPr/>
        </p:nvPicPr>
        <p:blipFill>
          <a:blip r:embed="rId2"/>
          <a:srcRect/>
          <a:stretch>
            <a:fillRect/>
          </a:stretch>
        </p:blipFill>
        <p:spPr bwMode="auto">
          <a:xfrm>
            <a:off x="214282" y="1071546"/>
            <a:ext cx="8143932" cy="5286412"/>
          </a:xfrm>
          <a:prstGeom prst="rect">
            <a:avLst/>
          </a:prstGeom>
          <a:noFill/>
          <a:ln w="9525">
            <a:noFill/>
            <a:miter lim="800000"/>
            <a:headEnd/>
            <a:tailEnd/>
          </a:ln>
          <a:effectLst/>
        </p:spPr>
      </p:pic>
      <p:pic>
        <p:nvPicPr>
          <p:cNvPr id="53251" name="Picture 3"/>
          <p:cNvPicPr>
            <a:picLocks noChangeAspect="1" noChangeArrowheads="1"/>
          </p:cNvPicPr>
          <p:nvPr/>
        </p:nvPicPr>
        <p:blipFill>
          <a:blip r:embed="rId3"/>
          <a:srcRect/>
          <a:stretch>
            <a:fillRect/>
          </a:stretch>
        </p:blipFill>
        <p:spPr bwMode="auto">
          <a:xfrm>
            <a:off x="357161" y="1265304"/>
            <a:ext cx="8072494" cy="5378406"/>
          </a:xfrm>
          <a:prstGeom prst="rect">
            <a:avLst/>
          </a:prstGeom>
          <a:noFill/>
          <a:ln w="9525">
            <a:noFill/>
            <a:miter lim="800000"/>
            <a:headEnd/>
            <a:tailEnd/>
          </a:ln>
          <a:effectLst/>
        </p:spPr>
      </p:pic>
      <p:pic>
        <p:nvPicPr>
          <p:cNvPr id="53252" name="Picture 4"/>
          <p:cNvPicPr>
            <a:picLocks noChangeAspect="1" noChangeArrowheads="1"/>
          </p:cNvPicPr>
          <p:nvPr/>
        </p:nvPicPr>
        <p:blipFill>
          <a:blip r:embed="rId4"/>
          <a:srcRect/>
          <a:stretch>
            <a:fillRect/>
          </a:stretch>
        </p:blipFill>
        <p:spPr bwMode="auto">
          <a:xfrm>
            <a:off x="500035" y="1500179"/>
            <a:ext cx="8215370" cy="5072098"/>
          </a:xfrm>
          <a:prstGeom prst="rect">
            <a:avLst/>
          </a:prstGeom>
          <a:noFill/>
          <a:ln w="9525">
            <a:noFill/>
            <a:miter lim="800000"/>
            <a:headEnd/>
            <a:tailEnd/>
          </a:ln>
          <a:effectLst/>
        </p:spPr>
      </p:pic>
      <p:pic>
        <p:nvPicPr>
          <p:cNvPr id="53253" name="Picture 5"/>
          <p:cNvPicPr>
            <a:picLocks noChangeAspect="1" noChangeArrowheads="1"/>
          </p:cNvPicPr>
          <p:nvPr/>
        </p:nvPicPr>
        <p:blipFill>
          <a:blip r:embed="rId5"/>
          <a:srcRect/>
          <a:stretch>
            <a:fillRect/>
          </a:stretch>
        </p:blipFill>
        <p:spPr bwMode="auto">
          <a:xfrm>
            <a:off x="642910" y="1785926"/>
            <a:ext cx="8215370" cy="4857784"/>
          </a:xfrm>
          <a:prstGeom prst="rect">
            <a:avLst/>
          </a:prstGeom>
          <a:noFill/>
          <a:ln w="9525">
            <a:noFill/>
            <a:miter lim="800000"/>
            <a:headEnd/>
            <a:tailEnd/>
          </a:ln>
          <a:effectLst/>
        </p:spPr>
      </p:pic>
      <p:pic>
        <p:nvPicPr>
          <p:cNvPr id="53254" name="Picture 6"/>
          <p:cNvPicPr>
            <a:picLocks noChangeAspect="1" noChangeArrowheads="1"/>
          </p:cNvPicPr>
          <p:nvPr/>
        </p:nvPicPr>
        <p:blipFill>
          <a:blip r:embed="rId6"/>
          <a:srcRect/>
          <a:stretch>
            <a:fillRect/>
          </a:stretch>
        </p:blipFill>
        <p:spPr bwMode="auto">
          <a:xfrm>
            <a:off x="857224" y="2071678"/>
            <a:ext cx="8072494" cy="4572032"/>
          </a:xfrm>
          <a:prstGeom prst="rect">
            <a:avLst/>
          </a:prstGeom>
          <a:noFill/>
          <a:ln w="9525">
            <a:noFill/>
            <a:miter lim="800000"/>
            <a:headEnd/>
            <a:tailEnd/>
          </a:ln>
          <a:effectLst/>
        </p:spPr>
      </p:pic>
      <p:sp>
        <p:nvSpPr>
          <p:cNvPr id="8"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22</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3250"/>
                                        </p:tgtEl>
                                        <p:attrNameLst>
                                          <p:attrName>style.visibility</p:attrName>
                                        </p:attrNameLst>
                                      </p:cBhvr>
                                      <p:to>
                                        <p:strVal val="visible"/>
                                      </p:to>
                                    </p:set>
                                    <p:anim calcmode="lin" valueType="num">
                                      <p:cBhvr additive="base">
                                        <p:cTn id="7" dur="500" fill="hold"/>
                                        <p:tgtEl>
                                          <p:spTgt spid="53250"/>
                                        </p:tgtEl>
                                        <p:attrNameLst>
                                          <p:attrName>ppt_x</p:attrName>
                                        </p:attrNameLst>
                                      </p:cBhvr>
                                      <p:tavLst>
                                        <p:tav tm="0">
                                          <p:val>
                                            <p:strVal val="#ppt_x"/>
                                          </p:val>
                                        </p:tav>
                                        <p:tav tm="100000">
                                          <p:val>
                                            <p:strVal val="#ppt_x"/>
                                          </p:val>
                                        </p:tav>
                                      </p:tavLst>
                                    </p:anim>
                                    <p:anim calcmode="lin" valueType="num">
                                      <p:cBhvr additive="base">
                                        <p:cTn id="8" dur="500" fill="hold"/>
                                        <p:tgtEl>
                                          <p:spTgt spid="532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3251"/>
                                        </p:tgtEl>
                                        <p:attrNameLst>
                                          <p:attrName>style.visibility</p:attrName>
                                        </p:attrNameLst>
                                      </p:cBhvr>
                                      <p:to>
                                        <p:strVal val="visible"/>
                                      </p:to>
                                    </p:set>
                                    <p:anim calcmode="lin" valueType="num">
                                      <p:cBhvr additive="base">
                                        <p:cTn id="13" dur="500" fill="hold"/>
                                        <p:tgtEl>
                                          <p:spTgt spid="53251"/>
                                        </p:tgtEl>
                                        <p:attrNameLst>
                                          <p:attrName>ppt_x</p:attrName>
                                        </p:attrNameLst>
                                      </p:cBhvr>
                                      <p:tavLst>
                                        <p:tav tm="0">
                                          <p:val>
                                            <p:strVal val="#ppt_x"/>
                                          </p:val>
                                        </p:tav>
                                        <p:tav tm="100000">
                                          <p:val>
                                            <p:strVal val="#ppt_x"/>
                                          </p:val>
                                        </p:tav>
                                      </p:tavLst>
                                    </p:anim>
                                    <p:anim calcmode="lin" valueType="num">
                                      <p:cBhvr additive="base">
                                        <p:cTn id="14" dur="500" fill="hold"/>
                                        <p:tgtEl>
                                          <p:spTgt spid="532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3252"/>
                                        </p:tgtEl>
                                        <p:attrNameLst>
                                          <p:attrName>style.visibility</p:attrName>
                                        </p:attrNameLst>
                                      </p:cBhvr>
                                      <p:to>
                                        <p:strVal val="visible"/>
                                      </p:to>
                                    </p:set>
                                    <p:anim calcmode="lin" valueType="num">
                                      <p:cBhvr additive="base">
                                        <p:cTn id="19" dur="500" fill="hold"/>
                                        <p:tgtEl>
                                          <p:spTgt spid="53252"/>
                                        </p:tgtEl>
                                        <p:attrNameLst>
                                          <p:attrName>ppt_x</p:attrName>
                                        </p:attrNameLst>
                                      </p:cBhvr>
                                      <p:tavLst>
                                        <p:tav tm="0">
                                          <p:val>
                                            <p:strVal val="#ppt_x"/>
                                          </p:val>
                                        </p:tav>
                                        <p:tav tm="100000">
                                          <p:val>
                                            <p:strVal val="#ppt_x"/>
                                          </p:val>
                                        </p:tav>
                                      </p:tavLst>
                                    </p:anim>
                                    <p:anim calcmode="lin" valueType="num">
                                      <p:cBhvr additive="base">
                                        <p:cTn id="20" dur="500" fill="hold"/>
                                        <p:tgtEl>
                                          <p:spTgt spid="5325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3253"/>
                                        </p:tgtEl>
                                        <p:attrNameLst>
                                          <p:attrName>style.visibility</p:attrName>
                                        </p:attrNameLst>
                                      </p:cBhvr>
                                      <p:to>
                                        <p:strVal val="visible"/>
                                      </p:to>
                                    </p:set>
                                    <p:anim calcmode="lin" valueType="num">
                                      <p:cBhvr additive="base">
                                        <p:cTn id="25" dur="500" fill="hold"/>
                                        <p:tgtEl>
                                          <p:spTgt spid="53253"/>
                                        </p:tgtEl>
                                        <p:attrNameLst>
                                          <p:attrName>ppt_x</p:attrName>
                                        </p:attrNameLst>
                                      </p:cBhvr>
                                      <p:tavLst>
                                        <p:tav tm="0">
                                          <p:val>
                                            <p:strVal val="#ppt_x"/>
                                          </p:val>
                                        </p:tav>
                                        <p:tav tm="100000">
                                          <p:val>
                                            <p:strVal val="#ppt_x"/>
                                          </p:val>
                                        </p:tav>
                                      </p:tavLst>
                                    </p:anim>
                                    <p:anim calcmode="lin" valueType="num">
                                      <p:cBhvr additive="base">
                                        <p:cTn id="26" dur="500" fill="hold"/>
                                        <p:tgtEl>
                                          <p:spTgt spid="5325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3254"/>
                                        </p:tgtEl>
                                        <p:attrNameLst>
                                          <p:attrName>style.visibility</p:attrName>
                                        </p:attrNameLst>
                                      </p:cBhvr>
                                      <p:to>
                                        <p:strVal val="visible"/>
                                      </p:to>
                                    </p:set>
                                    <p:anim calcmode="lin" valueType="num">
                                      <p:cBhvr additive="base">
                                        <p:cTn id="31" dur="500" fill="hold"/>
                                        <p:tgtEl>
                                          <p:spTgt spid="53254"/>
                                        </p:tgtEl>
                                        <p:attrNameLst>
                                          <p:attrName>ppt_x</p:attrName>
                                        </p:attrNameLst>
                                      </p:cBhvr>
                                      <p:tavLst>
                                        <p:tav tm="0">
                                          <p:val>
                                            <p:strVal val="#ppt_x"/>
                                          </p:val>
                                        </p:tav>
                                        <p:tav tm="100000">
                                          <p:val>
                                            <p:strVal val="#ppt_x"/>
                                          </p:val>
                                        </p:tav>
                                      </p:tavLst>
                                    </p:anim>
                                    <p:anim calcmode="lin" valueType="num">
                                      <p:cBhvr additive="base">
                                        <p:cTn id="32" dur="500" fill="hold"/>
                                        <p:tgtEl>
                                          <p:spTgt spid="532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典型案例</a:t>
            </a:r>
            <a:r>
              <a:rPr lang="en-US" altLang="zh-CN" dirty="0" smtClean="0"/>
              <a:t>-</a:t>
            </a:r>
            <a:r>
              <a:rPr lang="zh-CN" altLang="en-US" dirty="0" smtClean="0"/>
              <a:t>系统演示</a:t>
            </a:r>
            <a:r>
              <a:rPr lang="zh-CN" altLang="en-US" sz="2000" dirty="0" smtClean="0"/>
              <a:t>（国家开发银行 </a:t>
            </a:r>
            <a:r>
              <a:rPr lang="en-US" altLang="zh-CN" sz="2000" dirty="0" smtClean="0"/>
              <a:t>–</a:t>
            </a:r>
            <a:r>
              <a:rPr lang="zh-CN" altLang="en-US" sz="2000" dirty="0" smtClean="0"/>
              <a:t>中小企业贷款系统）</a:t>
            </a:r>
            <a:endParaRPr lang="zh-CN" altLang="en-US" sz="2000" dirty="0"/>
          </a:p>
        </p:txBody>
      </p:sp>
      <p:pic>
        <p:nvPicPr>
          <p:cNvPr id="54274" name="Picture 2"/>
          <p:cNvPicPr>
            <a:picLocks noChangeAspect="1" noChangeArrowheads="1"/>
          </p:cNvPicPr>
          <p:nvPr/>
        </p:nvPicPr>
        <p:blipFill>
          <a:blip r:embed="rId2"/>
          <a:srcRect/>
          <a:stretch>
            <a:fillRect/>
          </a:stretch>
        </p:blipFill>
        <p:spPr bwMode="auto">
          <a:xfrm>
            <a:off x="285720" y="1071551"/>
            <a:ext cx="8286808" cy="5081605"/>
          </a:xfrm>
          <a:prstGeom prst="rect">
            <a:avLst/>
          </a:prstGeom>
          <a:noFill/>
          <a:ln w="9525">
            <a:noFill/>
            <a:miter lim="800000"/>
            <a:headEnd/>
            <a:tailEnd/>
          </a:ln>
          <a:effectLst/>
        </p:spPr>
      </p:pic>
      <p:pic>
        <p:nvPicPr>
          <p:cNvPr id="54275" name="Picture 3"/>
          <p:cNvPicPr>
            <a:picLocks noChangeAspect="1" noChangeArrowheads="1"/>
          </p:cNvPicPr>
          <p:nvPr/>
        </p:nvPicPr>
        <p:blipFill>
          <a:blip r:embed="rId3"/>
          <a:srcRect/>
          <a:stretch>
            <a:fillRect/>
          </a:stretch>
        </p:blipFill>
        <p:spPr bwMode="auto">
          <a:xfrm>
            <a:off x="428596" y="1335477"/>
            <a:ext cx="8143932" cy="5022483"/>
          </a:xfrm>
          <a:prstGeom prst="rect">
            <a:avLst/>
          </a:prstGeom>
          <a:noFill/>
          <a:ln w="9525">
            <a:noFill/>
            <a:miter lim="800000"/>
            <a:headEnd/>
            <a:tailEnd/>
          </a:ln>
          <a:effectLst/>
        </p:spPr>
      </p:pic>
      <p:pic>
        <p:nvPicPr>
          <p:cNvPr id="54276" name="Picture 4"/>
          <p:cNvPicPr>
            <a:picLocks noChangeAspect="1" noChangeArrowheads="1"/>
          </p:cNvPicPr>
          <p:nvPr/>
        </p:nvPicPr>
        <p:blipFill>
          <a:blip r:embed="rId4"/>
          <a:srcRect/>
          <a:stretch>
            <a:fillRect/>
          </a:stretch>
        </p:blipFill>
        <p:spPr bwMode="auto">
          <a:xfrm>
            <a:off x="571472" y="1495426"/>
            <a:ext cx="8072494" cy="4933970"/>
          </a:xfrm>
          <a:prstGeom prst="rect">
            <a:avLst/>
          </a:prstGeom>
          <a:noFill/>
          <a:ln w="9525">
            <a:noFill/>
            <a:miter lim="800000"/>
            <a:headEnd/>
            <a:tailEnd/>
          </a:ln>
          <a:effectLst/>
        </p:spPr>
      </p:pic>
      <p:sp>
        <p:nvSpPr>
          <p:cNvPr id="7" name="灯片编号占位符 2"/>
          <p:cNvSpPr txBox="1">
            <a:spLocks/>
          </p:cNvSpPr>
          <p:nvPr/>
        </p:nvSpPr>
        <p:spPr bwMode="auto">
          <a:xfrm>
            <a:off x="7010400" y="6553200"/>
            <a:ext cx="2133600" cy="260350"/>
          </a:xfrm>
          <a:prstGeom prst="rect">
            <a:avLst/>
          </a:prstGeom>
          <a:noFill/>
          <a:ln w="9525">
            <a:noFill/>
            <a:miter lim="800000"/>
            <a:headEnd/>
            <a:tailEnd/>
          </a:ln>
          <a:effectLst/>
        </p:spPr>
        <p:txBody>
          <a:bodyPr vert="horz" wrap="square" lIns="91395" tIns="45697" rIns="91395" bIns="45697"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ADA428C-E881-4D3D-8851-5C8254E5F61C}" type="slidenum">
              <a:rPr kumimoji="0" lang="en-US" altLang="zh-CN" sz="1400" b="0" i="0" u="none" strike="noStrike" kern="1200" cap="none" spc="0" normalizeH="0" baseline="0" noProof="0" smtClean="0">
                <a:ln>
                  <a:noFill/>
                </a:ln>
                <a:solidFill>
                  <a:schemeClr val="tx1"/>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400" b="0" i="0" u="none" strike="noStrike" kern="1200" cap="none" spc="0" normalizeH="0" baseline="0" noProof="0" dirty="0">
              <a:ln>
                <a:noFill/>
              </a:ln>
              <a:solidFill>
                <a:schemeClr val="tx1"/>
              </a:solidFill>
              <a:effectLst/>
              <a:uLnTx/>
              <a:uFillTx/>
              <a:latin typeface="Arial" pitchFamily="34" charset="0"/>
              <a:ea typeface="宋体"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274"/>
                                        </p:tgtEl>
                                        <p:attrNameLst>
                                          <p:attrName>style.visibility</p:attrName>
                                        </p:attrNameLst>
                                      </p:cBhvr>
                                      <p:to>
                                        <p:strVal val="visible"/>
                                      </p:to>
                                    </p:set>
                                    <p:anim calcmode="lin" valueType="num">
                                      <p:cBhvr additive="base">
                                        <p:cTn id="7" dur="500" fill="hold"/>
                                        <p:tgtEl>
                                          <p:spTgt spid="54274"/>
                                        </p:tgtEl>
                                        <p:attrNameLst>
                                          <p:attrName>ppt_x</p:attrName>
                                        </p:attrNameLst>
                                      </p:cBhvr>
                                      <p:tavLst>
                                        <p:tav tm="0">
                                          <p:val>
                                            <p:strVal val="#ppt_x"/>
                                          </p:val>
                                        </p:tav>
                                        <p:tav tm="100000">
                                          <p:val>
                                            <p:strVal val="#ppt_x"/>
                                          </p:val>
                                        </p:tav>
                                      </p:tavLst>
                                    </p:anim>
                                    <p:anim calcmode="lin" valueType="num">
                                      <p:cBhvr additive="base">
                                        <p:cTn id="8" dur="500" fill="hold"/>
                                        <p:tgtEl>
                                          <p:spTgt spid="542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4275"/>
                                        </p:tgtEl>
                                        <p:attrNameLst>
                                          <p:attrName>style.visibility</p:attrName>
                                        </p:attrNameLst>
                                      </p:cBhvr>
                                      <p:to>
                                        <p:strVal val="visible"/>
                                      </p:to>
                                    </p:set>
                                    <p:anim calcmode="lin" valueType="num">
                                      <p:cBhvr additive="base">
                                        <p:cTn id="13" dur="500" fill="hold"/>
                                        <p:tgtEl>
                                          <p:spTgt spid="54275"/>
                                        </p:tgtEl>
                                        <p:attrNameLst>
                                          <p:attrName>ppt_x</p:attrName>
                                        </p:attrNameLst>
                                      </p:cBhvr>
                                      <p:tavLst>
                                        <p:tav tm="0">
                                          <p:val>
                                            <p:strVal val="#ppt_x"/>
                                          </p:val>
                                        </p:tav>
                                        <p:tav tm="100000">
                                          <p:val>
                                            <p:strVal val="#ppt_x"/>
                                          </p:val>
                                        </p:tav>
                                      </p:tavLst>
                                    </p:anim>
                                    <p:anim calcmode="lin" valueType="num">
                                      <p:cBhvr additive="base">
                                        <p:cTn id="14" dur="500" fill="hold"/>
                                        <p:tgtEl>
                                          <p:spTgt spid="5427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4276"/>
                                        </p:tgtEl>
                                        <p:attrNameLst>
                                          <p:attrName>style.visibility</p:attrName>
                                        </p:attrNameLst>
                                      </p:cBhvr>
                                      <p:to>
                                        <p:strVal val="visible"/>
                                      </p:to>
                                    </p:set>
                                    <p:anim calcmode="lin" valueType="num">
                                      <p:cBhvr additive="base">
                                        <p:cTn id="19" dur="500" fill="hold"/>
                                        <p:tgtEl>
                                          <p:spTgt spid="54276"/>
                                        </p:tgtEl>
                                        <p:attrNameLst>
                                          <p:attrName>ppt_x</p:attrName>
                                        </p:attrNameLst>
                                      </p:cBhvr>
                                      <p:tavLst>
                                        <p:tav tm="0">
                                          <p:val>
                                            <p:strVal val="#ppt_x"/>
                                          </p:val>
                                        </p:tav>
                                        <p:tav tm="100000">
                                          <p:val>
                                            <p:strVal val="#ppt_x"/>
                                          </p:val>
                                        </p:tav>
                                      </p:tavLst>
                                    </p:anim>
                                    <p:anim calcmode="lin" valueType="num">
                                      <p:cBhvr additive="base">
                                        <p:cTn id="20" dur="500" fill="hold"/>
                                        <p:tgtEl>
                                          <p:spTgt spid="542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04800" y="352432"/>
            <a:ext cx="8610600" cy="561975"/>
          </a:xfrm>
        </p:spPr>
        <p:txBody>
          <a:bodyPr/>
          <a:lstStyle/>
          <a:p>
            <a:r>
              <a:rPr lang="zh-CN" altLang="en-US" dirty="0" smtClean="0"/>
              <a:t>典型案例</a:t>
            </a:r>
            <a:r>
              <a:rPr lang="en-US" altLang="zh-CN" dirty="0" smtClean="0"/>
              <a:t>-</a:t>
            </a:r>
            <a:r>
              <a:rPr lang="zh-CN" altLang="en-US" dirty="0" smtClean="0"/>
              <a:t>系统演示</a:t>
            </a:r>
            <a:r>
              <a:rPr lang="zh-CN" altLang="en-US" sz="2000" dirty="0" smtClean="0"/>
              <a:t>（建设银行 </a:t>
            </a:r>
            <a:r>
              <a:rPr lang="en-US" altLang="zh-CN" sz="2000" dirty="0" smtClean="0"/>
              <a:t>–OCRM</a:t>
            </a:r>
            <a:r>
              <a:rPr lang="zh-CN" altLang="en-US" sz="2000" dirty="0" smtClean="0"/>
              <a:t>系统）</a:t>
            </a:r>
            <a:endParaRPr lang="zh-CN" altLang="en-US" sz="2000" dirty="0"/>
          </a:p>
        </p:txBody>
      </p:sp>
      <p:pic>
        <p:nvPicPr>
          <p:cNvPr id="6" name="图片 5" descr="我的工作.jpg"/>
          <p:cNvPicPr>
            <a:picLocks noChangeAspect="1"/>
          </p:cNvPicPr>
          <p:nvPr/>
        </p:nvPicPr>
        <p:blipFill>
          <a:blip r:embed="rId2"/>
          <a:stretch>
            <a:fillRect/>
          </a:stretch>
        </p:blipFill>
        <p:spPr>
          <a:xfrm>
            <a:off x="214281" y="1142984"/>
            <a:ext cx="8223879" cy="4286280"/>
          </a:xfrm>
          <a:prstGeom prst="rect">
            <a:avLst/>
          </a:prstGeom>
        </p:spPr>
      </p:pic>
      <p:pic>
        <p:nvPicPr>
          <p:cNvPr id="7" name="图片 6" descr="流程创建.jpg"/>
          <p:cNvPicPr>
            <a:picLocks noChangeAspect="1"/>
          </p:cNvPicPr>
          <p:nvPr/>
        </p:nvPicPr>
        <p:blipFill>
          <a:blip r:embed="rId3"/>
          <a:stretch>
            <a:fillRect/>
          </a:stretch>
        </p:blipFill>
        <p:spPr>
          <a:xfrm>
            <a:off x="428596" y="1428736"/>
            <a:ext cx="8072494" cy="4214842"/>
          </a:xfrm>
          <a:prstGeom prst="rect">
            <a:avLst/>
          </a:prstGeom>
        </p:spPr>
      </p:pic>
      <p:pic>
        <p:nvPicPr>
          <p:cNvPr id="8" name="图片 7" descr="流程审批.jpg"/>
          <p:cNvPicPr>
            <a:picLocks noChangeAspect="1"/>
          </p:cNvPicPr>
          <p:nvPr/>
        </p:nvPicPr>
        <p:blipFill>
          <a:blip r:embed="rId4"/>
          <a:stretch>
            <a:fillRect/>
          </a:stretch>
        </p:blipFill>
        <p:spPr>
          <a:xfrm>
            <a:off x="642910" y="1643050"/>
            <a:ext cx="7929618" cy="4071966"/>
          </a:xfrm>
          <a:prstGeom prst="rect">
            <a:avLst/>
          </a:prstGeom>
        </p:spPr>
      </p:pic>
      <p:pic>
        <p:nvPicPr>
          <p:cNvPr id="9" name="图片 8" descr="跟踪列表.jpg"/>
          <p:cNvPicPr>
            <a:picLocks noChangeAspect="1"/>
          </p:cNvPicPr>
          <p:nvPr/>
        </p:nvPicPr>
        <p:blipFill>
          <a:blip r:embed="rId5"/>
          <a:stretch>
            <a:fillRect/>
          </a:stretch>
        </p:blipFill>
        <p:spPr>
          <a:xfrm>
            <a:off x="857224" y="2071679"/>
            <a:ext cx="7858180" cy="4214842"/>
          </a:xfrm>
          <a:prstGeom prst="rect">
            <a:avLst/>
          </a:prstGeom>
        </p:spPr>
      </p:pic>
      <p:sp>
        <p:nvSpPr>
          <p:cNvPr id="10"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24</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04800" y="352432"/>
            <a:ext cx="8610600" cy="561975"/>
          </a:xfrm>
        </p:spPr>
        <p:txBody>
          <a:bodyPr/>
          <a:lstStyle/>
          <a:p>
            <a:r>
              <a:rPr lang="zh-CN" altLang="en-US" dirty="0" smtClean="0"/>
              <a:t>典型案例</a:t>
            </a:r>
            <a:r>
              <a:rPr lang="en-US" altLang="zh-CN" dirty="0" smtClean="0"/>
              <a:t>-</a:t>
            </a:r>
            <a:r>
              <a:rPr lang="zh-CN" altLang="en-US" dirty="0" smtClean="0"/>
              <a:t>系统演示</a:t>
            </a:r>
            <a:r>
              <a:rPr lang="zh-CN" altLang="en-US" sz="2000" dirty="0" smtClean="0"/>
              <a:t>（建设银行 </a:t>
            </a:r>
            <a:r>
              <a:rPr lang="en-US" altLang="zh-CN" sz="2000" dirty="0" smtClean="0"/>
              <a:t>–</a:t>
            </a:r>
            <a:r>
              <a:rPr lang="zh-CN" altLang="en-US" sz="2000" dirty="0" smtClean="0"/>
              <a:t>个贷系统）</a:t>
            </a:r>
            <a:endParaRPr lang="zh-CN" altLang="en-US" sz="2000" dirty="0"/>
          </a:p>
        </p:txBody>
      </p:sp>
      <p:sp>
        <p:nvSpPr>
          <p:cNvPr id="10"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25</a:t>
            </a:fld>
            <a:endParaRPr lang="en-US" altLang="zh-CN" dirty="0"/>
          </a:p>
        </p:txBody>
      </p:sp>
      <p:pic>
        <p:nvPicPr>
          <p:cNvPr id="11" name="图片 10" descr="待办.jpg"/>
          <p:cNvPicPr>
            <a:picLocks noChangeAspect="1"/>
          </p:cNvPicPr>
          <p:nvPr/>
        </p:nvPicPr>
        <p:blipFill>
          <a:blip r:embed="rId2"/>
          <a:stretch>
            <a:fillRect/>
          </a:stretch>
        </p:blipFill>
        <p:spPr>
          <a:xfrm>
            <a:off x="214282" y="1071546"/>
            <a:ext cx="7358115" cy="4786346"/>
          </a:xfrm>
          <a:prstGeom prst="rect">
            <a:avLst/>
          </a:prstGeom>
        </p:spPr>
      </p:pic>
      <p:pic>
        <p:nvPicPr>
          <p:cNvPr id="12" name="图片 11" descr="待领取.jpg"/>
          <p:cNvPicPr>
            <a:picLocks noChangeAspect="1"/>
          </p:cNvPicPr>
          <p:nvPr/>
        </p:nvPicPr>
        <p:blipFill>
          <a:blip r:embed="rId3"/>
          <a:stretch>
            <a:fillRect/>
          </a:stretch>
        </p:blipFill>
        <p:spPr>
          <a:xfrm>
            <a:off x="428596" y="1142984"/>
            <a:ext cx="7358114" cy="4643470"/>
          </a:xfrm>
          <a:prstGeom prst="rect">
            <a:avLst/>
          </a:prstGeom>
        </p:spPr>
      </p:pic>
      <p:pic>
        <p:nvPicPr>
          <p:cNvPr id="13" name="图片 12" descr="流程提交.jpg"/>
          <p:cNvPicPr>
            <a:picLocks noChangeAspect="1"/>
          </p:cNvPicPr>
          <p:nvPr/>
        </p:nvPicPr>
        <p:blipFill>
          <a:blip r:embed="rId4"/>
          <a:stretch>
            <a:fillRect/>
          </a:stretch>
        </p:blipFill>
        <p:spPr>
          <a:xfrm>
            <a:off x="642910" y="1357298"/>
            <a:ext cx="7429552" cy="4528230"/>
          </a:xfrm>
          <a:prstGeom prst="rect">
            <a:avLst/>
          </a:prstGeom>
        </p:spPr>
      </p:pic>
      <p:pic>
        <p:nvPicPr>
          <p:cNvPr id="14" name="图片 13" descr="流程退回.jpg"/>
          <p:cNvPicPr>
            <a:picLocks noChangeAspect="1"/>
          </p:cNvPicPr>
          <p:nvPr/>
        </p:nvPicPr>
        <p:blipFill>
          <a:blip r:embed="rId5"/>
          <a:stretch>
            <a:fillRect/>
          </a:stretch>
        </p:blipFill>
        <p:spPr>
          <a:xfrm>
            <a:off x="928662" y="1571612"/>
            <a:ext cx="7358114" cy="4500594"/>
          </a:xfrm>
          <a:prstGeom prst="rect">
            <a:avLst/>
          </a:prstGeom>
        </p:spPr>
      </p:pic>
      <p:pic>
        <p:nvPicPr>
          <p:cNvPr id="15" name="图片 14" descr="已办.jpg"/>
          <p:cNvPicPr>
            <a:picLocks noChangeAspect="1"/>
          </p:cNvPicPr>
          <p:nvPr/>
        </p:nvPicPr>
        <p:blipFill>
          <a:blip r:embed="rId6"/>
          <a:stretch>
            <a:fillRect/>
          </a:stretch>
        </p:blipFill>
        <p:spPr>
          <a:xfrm>
            <a:off x="1214414" y="1928802"/>
            <a:ext cx="7500990" cy="4357718"/>
          </a:xfrm>
          <a:prstGeom prst="rect">
            <a:avLst/>
          </a:prstGeom>
        </p:spPr>
      </p:pic>
      <p:pic>
        <p:nvPicPr>
          <p:cNvPr id="18" name="图片 17" descr="跟踪信息.jpg"/>
          <p:cNvPicPr>
            <a:picLocks noChangeAspect="1"/>
          </p:cNvPicPr>
          <p:nvPr/>
        </p:nvPicPr>
        <p:blipFill>
          <a:blip r:embed="rId7"/>
          <a:stretch>
            <a:fillRect/>
          </a:stretch>
        </p:blipFill>
        <p:spPr>
          <a:xfrm>
            <a:off x="1643010" y="2143116"/>
            <a:ext cx="7215270" cy="41633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ppt_x"/>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提纲</a:t>
            </a:r>
            <a:endParaRPr lang="zh-CN" altLang="en-US" dirty="0"/>
          </a:p>
        </p:txBody>
      </p:sp>
      <p:grpSp>
        <p:nvGrpSpPr>
          <p:cNvPr id="5" name="组合 4"/>
          <p:cNvGrpSpPr/>
          <p:nvPr/>
        </p:nvGrpSpPr>
        <p:grpSpPr>
          <a:xfrm>
            <a:off x="1115616" y="1278884"/>
            <a:ext cx="6840760" cy="564408"/>
            <a:chOff x="1043608" y="1316856"/>
            <a:chExt cx="6840760" cy="600075"/>
          </a:xfrm>
        </p:grpSpPr>
        <p:sp>
          <p:nvSpPr>
            <p:cNvPr id="6" name="AutoShape 2"/>
            <p:cNvSpPr>
              <a:spLocks noChangeArrowheads="1"/>
            </p:cNvSpPr>
            <p:nvPr/>
          </p:nvSpPr>
          <p:spPr bwMode="auto">
            <a:xfrm>
              <a:off x="1043608" y="1316856"/>
              <a:ext cx="734932" cy="600075"/>
            </a:xfrm>
            <a:prstGeom prst="homePlate">
              <a:avLst>
                <a:gd name="adj" fmla="val 26228"/>
              </a:avLst>
            </a:prstGeom>
            <a:solidFill>
              <a:schemeClr val="tx1">
                <a:lumMod val="50000"/>
                <a:lumOff val="50000"/>
              </a:schemeClr>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900" kern="0" dirty="0">
                  <a:solidFill>
                    <a:srgbClr val="FFFFFF"/>
                  </a:solidFill>
                  <a:latin typeface="微软雅黑" pitchFamily="34" charset="-122"/>
                  <a:ea typeface="微软雅黑" pitchFamily="34" charset="-122"/>
                </a:rPr>
                <a:t>一</a:t>
              </a:r>
              <a:endParaRPr lang="en-US" altLang="zh-CN" sz="1900" kern="0" dirty="0">
                <a:solidFill>
                  <a:srgbClr val="FFFFFF"/>
                </a:solidFill>
                <a:latin typeface="微软雅黑" pitchFamily="34" charset="-122"/>
                <a:ea typeface="微软雅黑" pitchFamily="34" charset="-122"/>
              </a:endParaRPr>
            </a:p>
          </p:txBody>
        </p:sp>
        <p:sp>
          <p:nvSpPr>
            <p:cNvPr id="7"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900" kern="0" dirty="0">
                <a:solidFill>
                  <a:schemeClr val="bg1"/>
                </a:solidFill>
                <a:latin typeface="微软雅黑" pitchFamily="34" charset="-122"/>
                <a:ea typeface="微软雅黑" pitchFamily="34" charset="-122"/>
              </a:endParaRPr>
            </a:p>
          </p:txBody>
        </p:sp>
        <p:sp>
          <p:nvSpPr>
            <p:cNvPr id="8"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79095" lvl="1" indent="250733" fontAlgn="auto">
                <a:spcBef>
                  <a:spcPct val="20000"/>
                </a:spcBef>
                <a:spcAft>
                  <a:spcPts val="0"/>
                </a:spcAft>
                <a:buFontTx/>
                <a:buChar char="–"/>
                <a:tabLst>
                  <a:tab pos="8011505" algn="r"/>
                </a:tabLst>
                <a:defRPr/>
              </a:pPr>
              <a:r>
                <a:rPr lang="zh-CN" altLang="en-US" dirty="0" smtClean="0">
                  <a:latin typeface="微软雅黑" panose="020B0503020204020204" pitchFamily="34" charset="-122"/>
                  <a:ea typeface="微软雅黑" panose="020B0503020204020204" pitchFamily="34" charset="-122"/>
                </a:rPr>
                <a:t>普元公司及案例介绍</a:t>
              </a:r>
              <a:endParaRPr lang="zh-CN" altLang="en-US"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115616" y="2133604"/>
            <a:ext cx="6840760" cy="564409"/>
            <a:chOff x="1043608" y="1316855"/>
            <a:chExt cx="6840760" cy="600076"/>
          </a:xfrm>
        </p:grpSpPr>
        <p:sp>
          <p:nvSpPr>
            <p:cNvPr id="10" name="AutoShape 2"/>
            <p:cNvSpPr>
              <a:spLocks noChangeArrowheads="1"/>
            </p:cNvSpPr>
            <p:nvPr/>
          </p:nvSpPr>
          <p:spPr bwMode="auto">
            <a:xfrm>
              <a:off x="1043608" y="1316856"/>
              <a:ext cx="734932" cy="600075"/>
            </a:xfrm>
            <a:prstGeom prst="homePlate">
              <a:avLst>
                <a:gd name="adj" fmla="val 26228"/>
              </a:avLst>
            </a:prstGeom>
            <a:solidFill>
              <a:schemeClr val="accent2"/>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900" kern="0" dirty="0" smtClean="0">
                  <a:solidFill>
                    <a:srgbClr val="FFFFFF"/>
                  </a:solidFill>
                  <a:latin typeface="微软雅黑" pitchFamily="34" charset="-122"/>
                  <a:ea typeface="微软雅黑" pitchFamily="34" charset="-122"/>
                </a:rPr>
                <a:t>二</a:t>
              </a:r>
              <a:endParaRPr lang="en-US" altLang="zh-CN" sz="1900" kern="0" dirty="0">
                <a:solidFill>
                  <a:srgbClr val="FFFFFF"/>
                </a:solidFill>
                <a:latin typeface="微软雅黑" pitchFamily="34" charset="-122"/>
                <a:ea typeface="微软雅黑" pitchFamily="34" charset="-122"/>
              </a:endParaRPr>
            </a:p>
          </p:txBody>
        </p:sp>
        <p:sp>
          <p:nvSpPr>
            <p:cNvPr id="11" name="Freeform 4"/>
            <p:cNvSpPr>
              <a:spLocks/>
            </p:cNvSpPr>
            <p:nvPr/>
          </p:nvSpPr>
          <p:spPr bwMode="auto">
            <a:xfrm>
              <a:off x="1835771" y="1316855"/>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C00000"/>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900" kern="0" dirty="0">
                <a:solidFill>
                  <a:schemeClr val="bg1"/>
                </a:solidFill>
                <a:latin typeface="微软雅黑" pitchFamily="34" charset="-122"/>
                <a:ea typeface="微软雅黑" pitchFamily="34" charset="-122"/>
              </a:endParaRPr>
            </a:p>
          </p:txBody>
        </p:sp>
        <p:sp>
          <p:nvSpPr>
            <p:cNvPr id="12"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79095" lvl="1" indent="250733" fontAlgn="auto">
                <a:spcBef>
                  <a:spcPct val="20000"/>
                </a:spcBef>
                <a:spcAft>
                  <a:spcPts val="0"/>
                </a:spcAft>
                <a:buFontTx/>
                <a:buChar char="–"/>
                <a:tabLst>
                  <a:tab pos="8011505" algn="r"/>
                </a:tabLst>
                <a:defRPr/>
              </a:pPr>
              <a:r>
                <a:rPr lang="zh-CN" altLang="en-US" b="1" dirty="0" smtClean="0">
                  <a:solidFill>
                    <a:schemeClr val="bg1"/>
                  </a:solidFill>
                  <a:latin typeface="微软雅黑" panose="020B0503020204020204" pitchFamily="34" charset="-122"/>
                  <a:ea typeface="微软雅黑" panose="020B0503020204020204" pitchFamily="34" charset="-122"/>
                </a:rPr>
                <a:t>对系统需求的理解（技术验证及</a:t>
              </a:r>
              <a:r>
                <a:rPr lang="en-US" altLang="zh-CN" b="1" dirty="0" smtClean="0">
                  <a:solidFill>
                    <a:schemeClr val="bg1"/>
                  </a:solidFill>
                  <a:latin typeface="微软雅黑" panose="020B0503020204020204" pitchFamily="34" charset="-122"/>
                  <a:ea typeface="微软雅黑" panose="020B0503020204020204" pitchFamily="34" charset="-122"/>
                </a:rPr>
                <a:t>Demo</a:t>
              </a:r>
              <a:r>
                <a:rPr lang="zh-CN" altLang="en-US" b="1" dirty="0" smtClean="0">
                  <a:solidFill>
                    <a:schemeClr val="bg1"/>
                  </a:solidFill>
                  <a:latin typeface="微软雅黑" panose="020B0503020204020204" pitchFamily="34" charset="-122"/>
                  <a:ea typeface="微软雅黑" panose="020B0503020204020204" pitchFamily="34" charset="-122"/>
                </a:rPr>
                <a:t>演示）</a:t>
              </a:r>
            </a:p>
          </p:txBody>
        </p:sp>
      </p:grpSp>
      <p:grpSp>
        <p:nvGrpSpPr>
          <p:cNvPr id="13" name="组合 12"/>
          <p:cNvGrpSpPr/>
          <p:nvPr/>
        </p:nvGrpSpPr>
        <p:grpSpPr>
          <a:xfrm>
            <a:off x="1115616" y="2988316"/>
            <a:ext cx="6840760" cy="564408"/>
            <a:chOff x="1043608" y="1316856"/>
            <a:chExt cx="6840760" cy="600075"/>
          </a:xfrm>
        </p:grpSpPr>
        <p:sp>
          <p:nvSpPr>
            <p:cNvPr id="14" name="AutoShape 2"/>
            <p:cNvSpPr>
              <a:spLocks noChangeArrowheads="1"/>
            </p:cNvSpPr>
            <p:nvPr/>
          </p:nvSpPr>
          <p:spPr bwMode="auto">
            <a:xfrm>
              <a:off x="1043608" y="1316856"/>
              <a:ext cx="734932" cy="600075"/>
            </a:xfrm>
            <a:prstGeom prst="homePlate">
              <a:avLst>
                <a:gd name="adj" fmla="val 26228"/>
              </a:avLst>
            </a:prstGeom>
            <a:solidFill>
              <a:schemeClr val="bg1">
                <a:lumMod val="50000"/>
              </a:schemeClr>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900" kern="0" dirty="0">
                  <a:solidFill>
                    <a:srgbClr val="FFFFFF"/>
                  </a:solidFill>
                  <a:latin typeface="微软雅黑" pitchFamily="34" charset="-122"/>
                  <a:ea typeface="微软雅黑" pitchFamily="34" charset="-122"/>
                </a:rPr>
                <a:t>三</a:t>
              </a:r>
              <a:endParaRPr lang="en-US" altLang="zh-CN" sz="1900" kern="0" dirty="0">
                <a:solidFill>
                  <a:srgbClr val="FFFFFF"/>
                </a:solidFill>
                <a:latin typeface="微软雅黑" pitchFamily="34" charset="-122"/>
                <a:ea typeface="微软雅黑" pitchFamily="34" charset="-122"/>
              </a:endParaRPr>
            </a:p>
          </p:txBody>
        </p:sp>
        <p:sp>
          <p:nvSpPr>
            <p:cNvPr id="15"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900" kern="0" dirty="0">
                <a:solidFill>
                  <a:schemeClr val="bg1"/>
                </a:solidFill>
                <a:latin typeface="微软雅黑" pitchFamily="34" charset="-122"/>
                <a:ea typeface="微软雅黑" pitchFamily="34" charset="-122"/>
              </a:endParaRPr>
            </a:p>
          </p:txBody>
        </p:sp>
        <p:sp>
          <p:nvSpPr>
            <p:cNvPr id="16"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79095" lvl="1" indent="250733" fontAlgn="auto">
                <a:spcBef>
                  <a:spcPct val="20000"/>
                </a:spcBef>
                <a:spcAft>
                  <a:spcPts val="0"/>
                </a:spcAft>
                <a:buFontTx/>
                <a:buChar char="–"/>
                <a:tabLst>
                  <a:tab pos="8011505" algn="r"/>
                </a:tabLst>
                <a:defRPr/>
              </a:pPr>
              <a:r>
                <a:rPr lang="zh-CN" altLang="en-US" sz="1900" dirty="0" smtClean="0">
                  <a:latin typeface="微软雅黑" panose="020B0503020204020204" pitchFamily="34" charset="-122"/>
                  <a:ea typeface="微软雅黑" panose="020B0503020204020204" pitchFamily="34" charset="-122"/>
                </a:rPr>
                <a:t>系统主要技术方案</a:t>
              </a:r>
              <a:endParaRPr lang="zh-CN" altLang="en-US" sz="1900" dirty="0">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1115616" y="3843032"/>
            <a:ext cx="6840760" cy="564408"/>
            <a:chOff x="1043608" y="1316856"/>
            <a:chExt cx="6840760" cy="600075"/>
          </a:xfrm>
        </p:grpSpPr>
        <p:sp>
          <p:nvSpPr>
            <p:cNvPr id="18" name="AutoShape 2"/>
            <p:cNvSpPr>
              <a:spLocks noChangeArrowheads="1"/>
            </p:cNvSpPr>
            <p:nvPr/>
          </p:nvSpPr>
          <p:spPr bwMode="auto">
            <a:xfrm>
              <a:off x="1043608" y="1316856"/>
              <a:ext cx="734932" cy="600075"/>
            </a:xfrm>
            <a:prstGeom prst="homePlate">
              <a:avLst>
                <a:gd name="adj" fmla="val 26228"/>
              </a:avLst>
            </a:prstGeom>
            <a:solidFill>
              <a:schemeClr val="bg1">
                <a:lumMod val="50000"/>
              </a:schemeClr>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900" kern="0" dirty="0" smtClean="0">
                  <a:solidFill>
                    <a:srgbClr val="FFFFFF"/>
                  </a:solidFill>
                  <a:latin typeface="微软雅黑" pitchFamily="34" charset="-122"/>
                  <a:ea typeface="微软雅黑" pitchFamily="34" charset="-122"/>
                </a:rPr>
                <a:t>四</a:t>
              </a:r>
              <a:endParaRPr lang="en-US" altLang="zh-CN" sz="1900" kern="0" dirty="0">
                <a:solidFill>
                  <a:srgbClr val="FFFFFF"/>
                </a:solidFill>
                <a:latin typeface="微软雅黑" pitchFamily="34" charset="-122"/>
                <a:ea typeface="微软雅黑" pitchFamily="34" charset="-122"/>
              </a:endParaRPr>
            </a:p>
          </p:txBody>
        </p:sp>
        <p:sp>
          <p:nvSpPr>
            <p:cNvPr id="19"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900" kern="0" dirty="0">
                <a:solidFill>
                  <a:schemeClr val="bg1"/>
                </a:solidFill>
                <a:latin typeface="微软雅黑" pitchFamily="34" charset="-122"/>
                <a:ea typeface="微软雅黑" pitchFamily="34" charset="-122"/>
              </a:endParaRPr>
            </a:p>
          </p:txBody>
        </p:sp>
        <p:sp>
          <p:nvSpPr>
            <p:cNvPr id="20"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79095" lvl="1" indent="250733" fontAlgn="auto">
                <a:spcBef>
                  <a:spcPct val="20000"/>
                </a:spcBef>
                <a:spcAft>
                  <a:spcPts val="0"/>
                </a:spcAft>
                <a:buFontTx/>
                <a:buChar char="–"/>
                <a:tabLst>
                  <a:tab pos="8011505" algn="r"/>
                </a:tabLst>
                <a:defRPr/>
              </a:pPr>
              <a:r>
                <a:rPr lang="zh-CN" altLang="en-US" sz="1900" dirty="0" smtClean="0">
                  <a:latin typeface="微软雅黑" panose="020B0503020204020204" pitchFamily="34" charset="-122"/>
                  <a:ea typeface="微软雅黑" panose="020B0503020204020204" pitchFamily="34" charset="-122"/>
                </a:rPr>
                <a:t>系统实施规划</a:t>
              </a:r>
              <a:endParaRPr lang="zh-CN" altLang="en-US" sz="1900" dirty="0">
                <a:latin typeface="微软雅黑" panose="020B0503020204020204" pitchFamily="34" charset="-122"/>
                <a:ea typeface="微软雅黑" panose="020B0503020204020204" pitchFamily="34" charset="-122"/>
              </a:endParaRPr>
            </a:p>
          </p:txBody>
        </p:sp>
      </p:grpSp>
    </p:spTree>
    <p:extLst>
      <p:ext uri="{BB962C8B-B14F-4D97-AF65-F5344CB8AC3E}">
        <p14:creationId xmlns="" xmlns:p14="http://schemas.microsoft.com/office/powerpoint/2010/main" val="9266332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42910" y="1285860"/>
            <a:ext cx="6998072" cy="418726"/>
          </a:xfrm>
          <a:prstGeom prst="rect">
            <a:avLst/>
          </a:prstGeom>
        </p:spPr>
        <p:txBody>
          <a:bodyPr wrap="square" lIns="81232" tIns="40616" rIns="81232" bIns="40616">
            <a:spAutoFit/>
          </a:bodyPr>
          <a:lstStyle/>
          <a:p>
            <a:pPr>
              <a:defRPr/>
            </a:pPr>
            <a:r>
              <a:rPr lang="zh-CN" altLang="en-US" sz="2100" b="1" kern="0" dirty="0" smtClean="0">
                <a:solidFill>
                  <a:srgbClr val="003399"/>
                </a:solidFill>
                <a:latin typeface="+mn-ea"/>
              </a:rPr>
              <a:t>理财产品、投资的报审和业务审批的电子化水平低</a:t>
            </a:r>
            <a:endParaRPr lang="en-US" altLang="zh-CN" sz="2100" b="1" kern="0" dirty="0">
              <a:solidFill>
                <a:srgbClr val="003399"/>
              </a:solidFill>
              <a:latin typeface="+mn-ea"/>
            </a:endParaRPr>
          </a:p>
        </p:txBody>
      </p:sp>
      <p:sp>
        <p:nvSpPr>
          <p:cNvPr id="7" name="TextBox 6"/>
          <p:cNvSpPr txBox="1"/>
          <p:nvPr/>
        </p:nvSpPr>
        <p:spPr>
          <a:xfrm>
            <a:off x="714348" y="1714491"/>
            <a:ext cx="7357465" cy="4652507"/>
          </a:xfrm>
          <a:prstGeom prst="rect">
            <a:avLst/>
          </a:prstGeom>
          <a:noFill/>
        </p:spPr>
        <p:txBody>
          <a:bodyPr wrap="square" lIns="81232" tIns="40616" rIns="81232" bIns="40616" rtlCol="0">
            <a:spAutoFit/>
          </a:bodyPr>
          <a:lstStyle/>
          <a:p>
            <a:pPr>
              <a:lnSpc>
                <a:spcPct val="150000"/>
              </a:lnSpc>
              <a:buClr>
                <a:srgbClr val="924DED"/>
              </a:buClr>
              <a:buSzPct val="80000"/>
              <a:buFont typeface="Wingdings" pitchFamily="2" charset="2"/>
              <a:buChar char="n"/>
            </a:pPr>
            <a:r>
              <a:rPr lang="zh-CN" altLang="en-US" b="1" dirty="0" smtClean="0">
                <a:latin typeface="+mn-ea"/>
                <a:ea typeface="+mn-ea"/>
              </a:rPr>
              <a:t>  理财投资审批的规范化、科学化和自动化水平低</a:t>
            </a:r>
            <a:endParaRPr lang="en-US" altLang="zh-CN" b="1" dirty="0" smtClean="0">
              <a:latin typeface="+mn-ea"/>
              <a:ea typeface="+mn-ea"/>
            </a:endParaRPr>
          </a:p>
          <a:p>
            <a:pPr lvl="1">
              <a:lnSpc>
                <a:spcPct val="150000"/>
              </a:lnSpc>
              <a:buClr>
                <a:srgbClr val="924DED"/>
              </a:buClr>
              <a:buSzPct val="80000"/>
              <a:buFont typeface="Wingdings" pitchFamily="2" charset="2"/>
              <a:buChar char="Ø"/>
            </a:pPr>
            <a:r>
              <a:rPr lang="zh-CN" altLang="en-US" dirty="0" smtClean="0">
                <a:latin typeface="+mn-ea"/>
                <a:ea typeface="+mn-ea"/>
              </a:rPr>
              <a:t> 涉及理财投资、产品设计以及同业机构准入等评审工作处在通过纸制手工传阅签批的操作阶段</a:t>
            </a:r>
            <a:endParaRPr lang="en-US" altLang="zh-CN" dirty="0" smtClean="0">
              <a:latin typeface="+mn-ea"/>
              <a:ea typeface="+mn-ea"/>
            </a:endParaRPr>
          </a:p>
          <a:p>
            <a:pPr lvl="1">
              <a:buClr>
                <a:srgbClr val="924DED"/>
              </a:buClr>
              <a:buSzPct val="80000"/>
            </a:pPr>
            <a:endParaRPr lang="en-US" altLang="zh-CN" dirty="0" smtClean="0">
              <a:latin typeface="+mn-ea"/>
              <a:ea typeface="+mn-ea"/>
            </a:endParaRPr>
          </a:p>
          <a:p>
            <a:pPr>
              <a:lnSpc>
                <a:spcPct val="150000"/>
              </a:lnSpc>
              <a:buClr>
                <a:srgbClr val="924DED"/>
              </a:buClr>
              <a:buSzPct val="80000"/>
              <a:buFont typeface="Wingdings" pitchFamily="2" charset="2"/>
              <a:buChar char="n"/>
            </a:pPr>
            <a:r>
              <a:rPr lang="zh-CN" altLang="en-US" b="1" dirty="0" smtClean="0">
                <a:latin typeface="+mn-ea"/>
                <a:ea typeface="+mn-ea"/>
              </a:rPr>
              <a:t>  理财投资和理财产品的统一经营、统一管理能力弱</a:t>
            </a:r>
            <a:endParaRPr lang="en-US" altLang="zh-CN" b="1" dirty="0" smtClean="0">
              <a:latin typeface="+mn-ea"/>
              <a:ea typeface="+mn-ea"/>
            </a:endParaRPr>
          </a:p>
          <a:p>
            <a:pPr lvl="1">
              <a:lnSpc>
                <a:spcPct val="150000"/>
              </a:lnSpc>
              <a:buClr>
                <a:srgbClr val="924DED"/>
              </a:buClr>
              <a:buSzPct val="80000"/>
              <a:buFont typeface="Wingdings" pitchFamily="2" charset="2"/>
              <a:buChar char="Ø"/>
            </a:pPr>
            <a:r>
              <a:rPr lang="en-US" altLang="zh-CN" dirty="0" smtClean="0">
                <a:latin typeface="+mn-ea"/>
                <a:ea typeface="+mn-ea"/>
              </a:rPr>
              <a:t> </a:t>
            </a:r>
            <a:r>
              <a:rPr lang="zh-CN" altLang="en-US" dirty="0" smtClean="0">
                <a:latin typeface="+mn-ea"/>
                <a:ea typeface="+mn-ea"/>
              </a:rPr>
              <a:t>理财投资、产品设计以及销售的对接能力差，无法有效地实现对理财投资和理财产品的管理和控制</a:t>
            </a:r>
            <a:endParaRPr lang="en-US" altLang="zh-CN" dirty="0" smtClean="0">
              <a:latin typeface="+mn-ea"/>
              <a:ea typeface="+mn-ea"/>
            </a:endParaRPr>
          </a:p>
          <a:p>
            <a:pPr>
              <a:buClr>
                <a:srgbClr val="924DED"/>
              </a:buClr>
              <a:buSzPct val="80000"/>
            </a:pPr>
            <a:endParaRPr lang="en-US" altLang="zh-CN" b="1" dirty="0" smtClean="0">
              <a:latin typeface="+mn-ea"/>
              <a:ea typeface="+mn-ea"/>
            </a:endParaRPr>
          </a:p>
          <a:p>
            <a:pPr>
              <a:lnSpc>
                <a:spcPct val="150000"/>
              </a:lnSpc>
              <a:buClr>
                <a:srgbClr val="924DED"/>
              </a:buClr>
              <a:buSzPct val="80000"/>
              <a:buFont typeface="Wingdings" pitchFamily="2" charset="2"/>
              <a:buChar char="n"/>
            </a:pPr>
            <a:r>
              <a:rPr lang="zh-CN" altLang="en-US" b="1" dirty="0" smtClean="0">
                <a:latin typeface="+mn-ea"/>
                <a:ea typeface="+mn-ea"/>
              </a:rPr>
              <a:t>  理财投资业务审批效率低、操作风险大</a:t>
            </a:r>
            <a:endParaRPr lang="en-US" altLang="zh-CN" b="1" dirty="0" smtClean="0">
              <a:latin typeface="+mn-ea"/>
              <a:ea typeface="+mn-ea"/>
            </a:endParaRPr>
          </a:p>
          <a:p>
            <a:pPr lvl="1">
              <a:lnSpc>
                <a:spcPct val="150000"/>
              </a:lnSpc>
              <a:buClr>
                <a:srgbClr val="924DED"/>
              </a:buClr>
              <a:buSzPct val="80000"/>
              <a:buFont typeface="Wingdings" pitchFamily="2" charset="2"/>
              <a:buChar char="Ø"/>
            </a:pPr>
            <a:r>
              <a:rPr lang="zh-CN" altLang="en-US" dirty="0" smtClean="0">
                <a:latin typeface="+mn-ea"/>
                <a:ea typeface="+mn-ea"/>
              </a:rPr>
              <a:t>手工传阅签批的过程中，流程存在信息传递慢、透明程度低以及操作风险大等问题</a:t>
            </a:r>
            <a:endParaRPr lang="en-US" altLang="zh-CN" dirty="0" smtClean="0">
              <a:latin typeface="+mn-ea"/>
              <a:ea typeface="+mn-ea"/>
            </a:endParaRPr>
          </a:p>
          <a:p>
            <a:pPr>
              <a:buFont typeface="Wingdings" pitchFamily="2" charset="2"/>
              <a:buChar char="n"/>
            </a:pPr>
            <a:endParaRPr lang="zh-CN" altLang="en-US" dirty="0"/>
          </a:p>
        </p:txBody>
      </p:sp>
      <p:sp>
        <p:nvSpPr>
          <p:cNvPr id="11" name="标题 1"/>
          <p:cNvSpPr>
            <a:spLocks noGrp="1"/>
          </p:cNvSpPr>
          <p:nvPr>
            <p:ph type="title"/>
          </p:nvPr>
        </p:nvSpPr>
        <p:spPr>
          <a:xfrm>
            <a:off x="304800" y="352432"/>
            <a:ext cx="8610600" cy="561975"/>
          </a:xfrm>
        </p:spPr>
        <p:txBody>
          <a:bodyPr/>
          <a:lstStyle/>
          <a:p>
            <a:r>
              <a:rPr lang="zh-CN" altLang="en-US" sz="2800" dirty="0" smtClean="0"/>
              <a:t>系统建设背景</a:t>
            </a:r>
            <a:endParaRPr lang="zh-CN" altLang="en-US" sz="2800" dirty="0"/>
          </a:p>
        </p:txBody>
      </p:sp>
      <p:sp>
        <p:nvSpPr>
          <p:cNvPr id="6"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27</a:t>
            </a:fld>
            <a:endParaRPr lang="en-US" altLang="zh-CN"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rrowheads="1"/>
          </p:cNvSpPr>
          <p:nvPr/>
        </p:nvSpPr>
        <p:spPr bwMode="auto">
          <a:xfrm>
            <a:off x="633347" y="2091809"/>
            <a:ext cx="7415857" cy="2415560"/>
          </a:xfrm>
          <a:prstGeom prst="downArrowCallout">
            <a:avLst>
              <a:gd name="adj1" fmla="val 106185"/>
              <a:gd name="adj2" fmla="val 75013"/>
              <a:gd name="adj3" fmla="val 22821"/>
              <a:gd name="adj4" fmla="val 65608"/>
            </a:avLst>
          </a:prstGeom>
          <a:ln>
            <a:headEnd/>
            <a:tailEnd/>
          </a:ln>
        </p:spPr>
        <p:style>
          <a:lnRef idx="0">
            <a:schemeClr val="accent3"/>
          </a:lnRef>
          <a:fillRef idx="3">
            <a:schemeClr val="accent3"/>
          </a:fillRef>
          <a:effectRef idx="3">
            <a:schemeClr val="accent3"/>
          </a:effectRef>
          <a:fontRef idx="minor">
            <a:schemeClr val="lt1"/>
          </a:fontRef>
        </p:style>
        <p:txBody>
          <a:bodyPr wrap="none" lIns="81232" tIns="40616" rIns="81232" bIns="40616" anchor="ctr"/>
          <a:lstStyle/>
          <a:p>
            <a:pPr>
              <a:buFontTx/>
              <a:buNone/>
              <a:defRPr/>
            </a:pPr>
            <a:endParaRPr lang="zh-CN" altLang="en-US"/>
          </a:p>
        </p:txBody>
      </p:sp>
      <p:sp>
        <p:nvSpPr>
          <p:cNvPr id="7" name="Rectangle 6"/>
          <p:cNvSpPr>
            <a:spLocks noChangeArrowheads="1"/>
          </p:cNvSpPr>
          <p:nvPr/>
        </p:nvSpPr>
        <p:spPr bwMode="auto">
          <a:xfrm>
            <a:off x="699326" y="2135301"/>
            <a:ext cx="1614833" cy="944541"/>
          </a:xfrm>
          <a:prstGeom prst="rect">
            <a:avLst/>
          </a:prstGeom>
          <a:solidFill>
            <a:srgbClr val="B2B2B2"/>
          </a:solidFill>
          <a:ln w="38100">
            <a:noFill/>
            <a:miter lim="800000"/>
            <a:headEnd/>
            <a:tailEnd/>
          </a:ln>
        </p:spPr>
        <p:txBody>
          <a:bodyPr lIns="85871" tIns="42937" rIns="85871" bIns="42937"/>
          <a:lstStyle/>
          <a:p>
            <a:pPr defTabSz="858851"/>
            <a:r>
              <a:rPr lang="zh-CN" altLang="en-US" sz="1400" dirty="0" smtClean="0">
                <a:solidFill>
                  <a:schemeClr val="bg1"/>
                </a:solidFill>
              </a:rPr>
              <a:t>实现理财投资审批规范化、科学化和自动化</a:t>
            </a:r>
            <a:endParaRPr lang="zh-CN" altLang="en-US" sz="1400" dirty="0">
              <a:solidFill>
                <a:schemeClr val="bg1"/>
              </a:solidFill>
            </a:endParaRPr>
          </a:p>
        </p:txBody>
      </p:sp>
      <p:sp>
        <p:nvSpPr>
          <p:cNvPr id="8" name="Rectangle 8"/>
          <p:cNvSpPr>
            <a:spLocks noChangeArrowheads="1"/>
          </p:cNvSpPr>
          <p:nvPr/>
        </p:nvSpPr>
        <p:spPr bwMode="auto">
          <a:xfrm>
            <a:off x="4494148" y="2135301"/>
            <a:ext cx="1614833" cy="926971"/>
          </a:xfrm>
          <a:prstGeom prst="rect">
            <a:avLst/>
          </a:prstGeom>
          <a:solidFill>
            <a:srgbClr val="B2B2B2"/>
          </a:solidFill>
          <a:ln w="38100">
            <a:noFill/>
            <a:miter lim="800000"/>
            <a:headEnd/>
            <a:tailEnd/>
          </a:ln>
        </p:spPr>
        <p:txBody>
          <a:bodyPr lIns="85871" tIns="42937" rIns="85871" bIns="42937"/>
          <a:lstStyle/>
          <a:p>
            <a:pPr defTabSz="858851"/>
            <a:r>
              <a:rPr lang="zh-CN" altLang="en-US" sz="1400" dirty="0" smtClean="0">
                <a:solidFill>
                  <a:schemeClr val="bg1"/>
                </a:solidFill>
              </a:rPr>
              <a:t>实现理财投资与产品设计以及销售的对接</a:t>
            </a:r>
          </a:p>
        </p:txBody>
      </p:sp>
      <p:sp>
        <p:nvSpPr>
          <p:cNvPr id="9" name="Rectangle 10"/>
          <p:cNvSpPr>
            <a:spLocks noChangeArrowheads="1"/>
          </p:cNvSpPr>
          <p:nvPr/>
        </p:nvSpPr>
        <p:spPr bwMode="auto">
          <a:xfrm>
            <a:off x="2586658" y="2135301"/>
            <a:ext cx="1614833" cy="926971"/>
          </a:xfrm>
          <a:prstGeom prst="rect">
            <a:avLst/>
          </a:prstGeom>
          <a:solidFill>
            <a:srgbClr val="B2B2B2"/>
          </a:solidFill>
          <a:ln w="38100">
            <a:noFill/>
            <a:miter lim="800000"/>
            <a:headEnd/>
            <a:tailEnd/>
          </a:ln>
        </p:spPr>
        <p:txBody>
          <a:bodyPr lIns="85871" tIns="42937" rIns="85871" bIns="42937"/>
          <a:lstStyle/>
          <a:p>
            <a:pPr defTabSz="858851"/>
            <a:r>
              <a:rPr lang="zh-CN" altLang="en-US" sz="1400" dirty="0" smtClean="0">
                <a:solidFill>
                  <a:schemeClr val="bg1"/>
                </a:solidFill>
              </a:rPr>
              <a:t>加强对理财投资和理财产品的管理与控制</a:t>
            </a:r>
          </a:p>
        </p:txBody>
      </p:sp>
      <p:sp>
        <p:nvSpPr>
          <p:cNvPr id="12" name="AutoShape 2"/>
          <p:cNvSpPr>
            <a:spLocks noChangeArrowheads="1"/>
          </p:cNvSpPr>
          <p:nvPr/>
        </p:nvSpPr>
        <p:spPr bwMode="blackWhite">
          <a:xfrm>
            <a:off x="2285986" y="4568026"/>
            <a:ext cx="4786346" cy="1494151"/>
          </a:xfrm>
          <a:prstGeom prst="star16">
            <a:avLst>
              <a:gd name="adj" fmla="val 41824"/>
            </a:avLst>
          </a:prstGeom>
          <a:gradFill flip="none" rotWithShape="1">
            <a:gsLst>
              <a:gs pos="0">
                <a:srgbClr val="4343FF">
                  <a:tint val="66000"/>
                  <a:satMod val="160000"/>
                </a:srgbClr>
              </a:gs>
              <a:gs pos="50000">
                <a:srgbClr val="4343FF">
                  <a:tint val="44500"/>
                  <a:satMod val="160000"/>
                </a:srgbClr>
              </a:gs>
              <a:gs pos="100000">
                <a:srgbClr val="4343FF">
                  <a:tint val="23500"/>
                  <a:satMod val="160000"/>
                </a:srgbClr>
              </a:gs>
            </a:gsLst>
            <a:path path="circle">
              <a:fillToRect l="50000" t="50000" r="50000" b="50000"/>
            </a:path>
            <a:tileRect/>
          </a:gradFill>
          <a:ln w="12700">
            <a:solidFill>
              <a:schemeClr val="accent1">
                <a:lumMod val="90000"/>
              </a:schemeClr>
            </a:solidFill>
          </a:ln>
          <a:effectLst/>
          <a:scene3d>
            <a:camera prst="orthographicFront"/>
            <a:lightRig rig="threePt" dir="t"/>
          </a:scene3d>
          <a:sp3d>
            <a:bevelT w="50800" h="44450"/>
          </a:sp3d>
        </p:spPr>
        <p:style>
          <a:lnRef idx="1">
            <a:schemeClr val="accent6"/>
          </a:lnRef>
          <a:fillRef idx="2">
            <a:schemeClr val="accent6"/>
          </a:fillRef>
          <a:effectRef idx="1">
            <a:schemeClr val="accent6"/>
          </a:effectRef>
          <a:fontRef idx="minor">
            <a:schemeClr val="dk1"/>
          </a:fontRef>
        </p:style>
        <p:txBody>
          <a:bodyPr lIns="81232" tIns="40616" rIns="81232" bIns="40616"/>
          <a:lstStyle/>
          <a:p>
            <a:pPr>
              <a:buFontTx/>
              <a:buNone/>
              <a:defRPr/>
            </a:pPr>
            <a:endParaRPr lang="zh-CN" altLang="en-US" dirty="0">
              <a:solidFill>
                <a:schemeClr val="tx2">
                  <a:lumMod val="75000"/>
                </a:schemeClr>
              </a:solidFill>
              <a:latin typeface="Times New Roman" pitchFamily="18" charset="0"/>
            </a:endParaRPr>
          </a:p>
        </p:txBody>
      </p:sp>
      <p:sp>
        <p:nvSpPr>
          <p:cNvPr id="13" name="Rectangle 4"/>
          <p:cNvSpPr>
            <a:spLocks noChangeArrowheads="1"/>
          </p:cNvSpPr>
          <p:nvPr/>
        </p:nvSpPr>
        <p:spPr bwMode="auto">
          <a:xfrm>
            <a:off x="3428992" y="5286388"/>
            <a:ext cx="2652592" cy="466511"/>
          </a:xfrm>
          <a:prstGeom prst="rect">
            <a:avLst/>
          </a:prstGeom>
          <a:noFill/>
          <a:ln w="25400">
            <a:noFill/>
            <a:miter lim="800000"/>
            <a:headEnd/>
            <a:tailEnd/>
          </a:ln>
          <a:effectLst/>
        </p:spPr>
        <p:txBody>
          <a:bodyPr lIns="85871" tIns="42937" rIns="85871" bIns="42937" anchor="ctr"/>
          <a:lstStyle/>
          <a:p>
            <a:pPr defTabSz="858851">
              <a:defRPr/>
            </a:pPr>
            <a:r>
              <a:rPr lang="zh-CN" altLang="en-US" b="1" dirty="0" smtClean="0">
                <a:solidFill>
                  <a:schemeClr val="accent1">
                    <a:lumMod val="25000"/>
                  </a:schemeClr>
                </a:solidFill>
              </a:rPr>
              <a:t>提升理财业务竞争力</a:t>
            </a:r>
            <a:endParaRPr lang="zh-CN" altLang="en-US" b="1" cap="all" dirty="0">
              <a:ln w="9000" cmpd="sng">
                <a:solidFill>
                  <a:schemeClr val="bg1"/>
                </a:solidFill>
                <a:prstDash val="solid"/>
              </a:ln>
              <a:solidFill>
                <a:schemeClr val="accent1">
                  <a:lumMod val="25000"/>
                </a:schemeClr>
              </a:solidFill>
              <a:effectLst>
                <a:reflection blurRad="12700" stA="28000" endPos="45000" dist="1000" dir="5400000" sy="-100000" algn="bl" rotWithShape="0"/>
              </a:effectLst>
            </a:endParaRPr>
          </a:p>
        </p:txBody>
      </p:sp>
      <p:sp>
        <p:nvSpPr>
          <p:cNvPr id="14" name="Rectangle 4"/>
          <p:cNvSpPr>
            <a:spLocks noChangeArrowheads="1"/>
          </p:cNvSpPr>
          <p:nvPr/>
        </p:nvSpPr>
        <p:spPr bwMode="auto">
          <a:xfrm>
            <a:off x="3071802" y="4857760"/>
            <a:ext cx="3308913" cy="466511"/>
          </a:xfrm>
          <a:prstGeom prst="rect">
            <a:avLst/>
          </a:prstGeom>
          <a:noFill/>
          <a:ln w="25400">
            <a:noFill/>
            <a:miter lim="800000"/>
            <a:headEnd/>
            <a:tailEnd/>
          </a:ln>
          <a:effectLst/>
        </p:spPr>
        <p:txBody>
          <a:bodyPr lIns="85871" tIns="42937" rIns="85871" bIns="42937" anchor="ctr"/>
          <a:lstStyle/>
          <a:p>
            <a:pPr defTabSz="858851">
              <a:defRPr/>
            </a:pPr>
            <a:r>
              <a:rPr lang="zh-CN" altLang="en-US" b="1" dirty="0" smtClean="0">
                <a:solidFill>
                  <a:schemeClr val="accent1">
                    <a:lumMod val="25000"/>
                  </a:schemeClr>
                </a:solidFill>
              </a:rPr>
              <a:t>提高理财业务运营和管理能力</a:t>
            </a:r>
            <a:endParaRPr lang="zh-CN" altLang="en-US" b="1" cap="all" dirty="0">
              <a:ln w="9000" cmpd="sng">
                <a:solidFill>
                  <a:schemeClr val="bg1"/>
                </a:solidFill>
                <a:prstDash val="solid"/>
              </a:ln>
              <a:solidFill>
                <a:schemeClr val="accent1">
                  <a:lumMod val="25000"/>
                </a:schemeClr>
              </a:solidFill>
              <a:effectLst>
                <a:reflection blurRad="12700" stA="28000" endPos="45000" dist="1000" dir="5400000" sy="-100000" algn="bl" rotWithShape="0"/>
              </a:effectLst>
            </a:endParaRPr>
          </a:p>
        </p:txBody>
      </p:sp>
      <p:sp>
        <p:nvSpPr>
          <p:cNvPr id="15" name="Rectangle 8"/>
          <p:cNvSpPr>
            <a:spLocks noChangeArrowheads="1"/>
          </p:cNvSpPr>
          <p:nvPr/>
        </p:nvSpPr>
        <p:spPr bwMode="auto">
          <a:xfrm>
            <a:off x="6362711" y="2135301"/>
            <a:ext cx="1614833" cy="926971"/>
          </a:xfrm>
          <a:prstGeom prst="rect">
            <a:avLst/>
          </a:prstGeom>
          <a:solidFill>
            <a:srgbClr val="B2B2B2"/>
          </a:solidFill>
          <a:ln w="38100">
            <a:noFill/>
            <a:miter lim="800000"/>
            <a:headEnd/>
            <a:tailEnd/>
          </a:ln>
        </p:spPr>
        <p:txBody>
          <a:bodyPr lIns="85871" tIns="42937" rIns="85871" bIns="42937"/>
          <a:lstStyle/>
          <a:p>
            <a:pPr defTabSz="858851"/>
            <a:r>
              <a:rPr lang="zh-CN" altLang="en-US" sz="1400" dirty="0" smtClean="0">
                <a:solidFill>
                  <a:schemeClr val="bg1"/>
                </a:solidFill>
              </a:rPr>
              <a:t>促进理财投资业务统一经营、统一管理</a:t>
            </a:r>
          </a:p>
        </p:txBody>
      </p:sp>
      <p:sp>
        <p:nvSpPr>
          <p:cNvPr id="16" name="加号 15"/>
          <p:cNvSpPr/>
          <p:nvPr/>
        </p:nvSpPr>
        <p:spPr bwMode="blackWhite">
          <a:xfrm>
            <a:off x="2236300" y="2394110"/>
            <a:ext cx="394845" cy="457153"/>
          </a:xfrm>
          <a:prstGeom prst="mathPlus">
            <a:avLst/>
          </a:prstGeom>
          <a:solidFill>
            <a:srgbClr val="00B050"/>
          </a:solidFill>
          <a:ln w="12700" cap="rnd" cmpd="sng">
            <a:solidFill>
              <a:srgbClr val="6699FF"/>
            </a:solidFill>
            <a:prstDash val="solid"/>
            <a:round/>
            <a:headEnd/>
            <a:tailEnd/>
          </a:ln>
          <a:effectLst/>
        </p:spPr>
        <p:txBody>
          <a:bodyPr lIns="81232" tIns="40616" rIns="81232" bIns="40616" rtlCol="0" anchor="ctr"/>
          <a:lstStyle/>
          <a:p>
            <a:pPr algn="ctr"/>
            <a:endParaRPr lang="zh-CN" altLang="en-US"/>
          </a:p>
        </p:txBody>
      </p:sp>
      <p:sp>
        <p:nvSpPr>
          <p:cNvPr id="17" name="加号 16"/>
          <p:cNvSpPr/>
          <p:nvPr/>
        </p:nvSpPr>
        <p:spPr bwMode="blackWhite">
          <a:xfrm>
            <a:off x="4143790" y="2380789"/>
            <a:ext cx="394845" cy="457153"/>
          </a:xfrm>
          <a:prstGeom prst="mathPlus">
            <a:avLst/>
          </a:prstGeom>
          <a:solidFill>
            <a:srgbClr val="00B050"/>
          </a:solidFill>
          <a:ln w="12700" cap="rnd" cmpd="sng">
            <a:solidFill>
              <a:srgbClr val="6699FF"/>
            </a:solidFill>
            <a:prstDash val="solid"/>
            <a:round/>
            <a:headEnd/>
            <a:tailEnd/>
          </a:ln>
          <a:effectLst/>
        </p:spPr>
        <p:txBody>
          <a:bodyPr lIns="81232" tIns="40616" rIns="81232" bIns="40616" rtlCol="0" anchor="ctr"/>
          <a:lstStyle/>
          <a:p>
            <a:pPr algn="ctr"/>
            <a:endParaRPr lang="zh-CN" altLang="en-US"/>
          </a:p>
        </p:txBody>
      </p:sp>
      <p:sp>
        <p:nvSpPr>
          <p:cNvPr id="18" name="加号 17"/>
          <p:cNvSpPr/>
          <p:nvPr/>
        </p:nvSpPr>
        <p:spPr bwMode="blackWhite">
          <a:xfrm>
            <a:off x="6012350" y="2400343"/>
            <a:ext cx="394845" cy="457153"/>
          </a:xfrm>
          <a:prstGeom prst="mathPlus">
            <a:avLst/>
          </a:prstGeom>
          <a:solidFill>
            <a:srgbClr val="00B050"/>
          </a:solidFill>
          <a:ln w="12700" cap="rnd" cmpd="sng">
            <a:solidFill>
              <a:srgbClr val="6699FF"/>
            </a:solidFill>
            <a:prstDash val="solid"/>
            <a:round/>
            <a:headEnd/>
            <a:tailEnd/>
          </a:ln>
          <a:effectLst/>
        </p:spPr>
        <p:txBody>
          <a:bodyPr lIns="81232" tIns="40616" rIns="81232" bIns="40616" rtlCol="0" anchor="ctr"/>
          <a:lstStyle/>
          <a:p>
            <a:pPr algn="ctr"/>
            <a:endParaRPr lang="zh-CN" altLang="en-US"/>
          </a:p>
        </p:txBody>
      </p:sp>
      <p:sp>
        <p:nvSpPr>
          <p:cNvPr id="19" name="Rectangle 5"/>
          <p:cNvSpPr>
            <a:spLocks noChangeArrowheads="1"/>
          </p:cNvSpPr>
          <p:nvPr/>
        </p:nvSpPr>
        <p:spPr bwMode="auto">
          <a:xfrm>
            <a:off x="691677" y="1142988"/>
            <a:ext cx="8452325" cy="721365"/>
          </a:xfrm>
          <a:prstGeom prst="rect">
            <a:avLst/>
          </a:prstGeom>
          <a:noFill/>
          <a:ln w="9525">
            <a:noFill/>
            <a:miter lim="800000"/>
            <a:headEnd/>
            <a:tailEnd/>
          </a:ln>
          <a:effectLst/>
        </p:spPr>
        <p:txBody>
          <a:bodyPr lIns="85871" tIns="42937" rIns="85871" bIns="42937"/>
          <a:lstStyle/>
          <a:p>
            <a:pPr defTabSz="858851">
              <a:buFont typeface="Wingdings" pitchFamily="2" charset="2"/>
              <a:buChar char="Ø"/>
              <a:defRPr/>
            </a:pPr>
            <a:r>
              <a:rPr lang="zh-CN" altLang="en-US" sz="2100" b="1" kern="0" dirty="0" smtClean="0">
                <a:solidFill>
                  <a:srgbClr val="003399"/>
                </a:solidFill>
                <a:latin typeface="+mn-ea"/>
              </a:rPr>
              <a:t>服务于投资前决策支持、业务审批，投资中风险控制。</a:t>
            </a:r>
            <a:endParaRPr lang="en-US" altLang="zh-CN" sz="2100" b="1" kern="0" dirty="0" smtClean="0">
              <a:solidFill>
                <a:srgbClr val="003399"/>
              </a:solidFill>
              <a:latin typeface="+mn-ea"/>
            </a:endParaRPr>
          </a:p>
          <a:p>
            <a:pPr defTabSz="858851">
              <a:buFont typeface="Wingdings" pitchFamily="2" charset="2"/>
              <a:buChar char="Ø"/>
              <a:defRPr/>
            </a:pPr>
            <a:r>
              <a:rPr lang="zh-CN" altLang="en-US" sz="2100" b="1" kern="0" dirty="0" smtClean="0">
                <a:solidFill>
                  <a:srgbClr val="003399"/>
                </a:solidFill>
                <a:latin typeface="+mn-ea"/>
              </a:rPr>
              <a:t>存续期的管理以及投资后统计分析和输出各类凭证及监管报表。</a:t>
            </a:r>
            <a:endParaRPr lang="en-US" altLang="zh-CN" sz="2100" b="1" kern="0" dirty="0">
              <a:solidFill>
                <a:srgbClr val="003399"/>
              </a:solidFill>
              <a:latin typeface="+mn-ea"/>
            </a:endParaRPr>
          </a:p>
        </p:txBody>
      </p:sp>
      <p:sp>
        <p:nvSpPr>
          <p:cNvPr id="21" name="标题 1"/>
          <p:cNvSpPr>
            <a:spLocks noGrp="1"/>
          </p:cNvSpPr>
          <p:nvPr>
            <p:ph type="title"/>
          </p:nvPr>
        </p:nvSpPr>
        <p:spPr>
          <a:xfrm>
            <a:off x="304800" y="352432"/>
            <a:ext cx="8610600" cy="561975"/>
          </a:xfrm>
        </p:spPr>
        <p:txBody>
          <a:bodyPr/>
          <a:lstStyle/>
          <a:p>
            <a:r>
              <a:rPr lang="zh-CN" altLang="en-US" sz="2800" dirty="0" smtClean="0"/>
              <a:t>系统建设目标</a:t>
            </a:r>
            <a:endParaRPr lang="zh-CN" altLang="en-US" sz="2800" dirty="0"/>
          </a:p>
        </p:txBody>
      </p:sp>
      <p:sp>
        <p:nvSpPr>
          <p:cNvPr id="20"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28</a:t>
            </a:fld>
            <a:endParaRPr lang="en-US" altLang="zh-CN"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系统总体架构</a:t>
            </a:r>
            <a:endParaRPr lang="zh-CN" altLang="en-US" dirty="0"/>
          </a:p>
        </p:txBody>
      </p:sp>
      <p:sp>
        <p:nvSpPr>
          <p:cNvPr id="5" name="圆角矩形 4"/>
          <p:cNvSpPr/>
          <p:nvPr/>
        </p:nvSpPr>
        <p:spPr>
          <a:xfrm>
            <a:off x="428596" y="1158873"/>
            <a:ext cx="8440718" cy="874712"/>
          </a:xfrm>
          <a:prstGeom prst="roundRect">
            <a:avLst>
              <a:gd name="adj" fmla="val 8299"/>
            </a:avLst>
          </a:prstGeom>
        </p:spPr>
        <p:style>
          <a:lnRef idx="1">
            <a:schemeClr val="dk1"/>
          </a:lnRef>
          <a:fillRef idx="2">
            <a:schemeClr val="dk1"/>
          </a:fillRef>
          <a:effectRef idx="1">
            <a:schemeClr val="dk1"/>
          </a:effectRef>
          <a:fontRef idx="minor">
            <a:schemeClr val="dk1"/>
          </a:fontRef>
        </p:style>
        <p:txBody>
          <a:bodyPr lIns="91413" tIns="45706" rIns="91413" bIns="45706"/>
          <a:lstStyle/>
          <a:p>
            <a:pPr>
              <a:defRPr/>
            </a:pPr>
            <a:endParaRPr lang="zh-CN" altLang="en-US" sz="1400" dirty="0">
              <a:solidFill>
                <a:srgbClr val="000000"/>
              </a:solidFill>
            </a:endParaRPr>
          </a:p>
        </p:txBody>
      </p:sp>
      <p:sp>
        <p:nvSpPr>
          <p:cNvPr id="7" name="TextBox 312"/>
          <p:cNvSpPr txBox="1">
            <a:spLocks noChangeArrowheads="1"/>
          </p:cNvSpPr>
          <p:nvPr/>
        </p:nvSpPr>
        <p:spPr bwMode="auto">
          <a:xfrm>
            <a:off x="571476" y="1428736"/>
            <a:ext cx="571500" cy="317534"/>
          </a:xfrm>
          <a:prstGeom prst="rect">
            <a:avLst/>
          </a:prstGeom>
          <a:noFill/>
          <a:ln w="9525">
            <a:noFill/>
            <a:miter lim="800000"/>
            <a:headEnd/>
            <a:tailEnd/>
          </a:ln>
        </p:spPr>
        <p:txBody>
          <a:bodyPr lIns="91413" tIns="45706" rIns="91413" bIns="45706">
            <a:spAutoFit/>
          </a:bodyPr>
          <a:lstStyle/>
          <a:p>
            <a:r>
              <a:rPr lang="zh-CN" altLang="en-US" sz="1400" b="1" dirty="0" smtClean="0">
                <a:solidFill>
                  <a:srgbClr val="FF0000"/>
                </a:solidFill>
                <a:latin typeface="宋体" pitchFamily="2" charset="-122"/>
              </a:rPr>
              <a:t>部门</a:t>
            </a:r>
            <a:endParaRPr lang="zh-CN" altLang="en-US" sz="1400" b="1" dirty="0">
              <a:solidFill>
                <a:srgbClr val="FF0000"/>
              </a:solidFill>
              <a:latin typeface="宋体" pitchFamily="2" charset="-122"/>
            </a:endParaRPr>
          </a:p>
        </p:txBody>
      </p:sp>
      <p:sp>
        <p:nvSpPr>
          <p:cNvPr id="9" name="矩形 8"/>
          <p:cNvSpPr/>
          <p:nvPr/>
        </p:nvSpPr>
        <p:spPr bwMode="blackWhite">
          <a:xfrm>
            <a:off x="4857752" y="1357301"/>
            <a:ext cx="1643074" cy="428629"/>
          </a:xfrm>
          <a:prstGeom prst="rect">
            <a:avLst/>
          </a:prstGeom>
          <a:solidFill>
            <a:srgbClr val="CCECFF"/>
          </a:solidFill>
          <a:ln w="19050" algn="ctr">
            <a:solidFill>
              <a:schemeClr val="tx1"/>
            </a:solidFill>
            <a:prstDash val="solid"/>
            <a:miter lim="800000"/>
            <a:headEnd/>
            <a:tailEnd/>
          </a:ln>
          <a:effectLst>
            <a:outerShdw blurRad="50800" dist="38100" dir="2700000" algn="tl" rotWithShape="0">
              <a:prstClr val="black">
                <a:alpha val="40000"/>
              </a:prstClr>
            </a:outerShdw>
          </a:effectLst>
        </p:spPr>
        <p:txBody>
          <a:bodyPr lIns="0" tIns="0" rIns="0" bIns="0" anchor="ctr"/>
          <a:lstStyle/>
          <a:p>
            <a:pPr algn="ctr">
              <a:defRPr/>
            </a:pPr>
            <a:r>
              <a:rPr lang="zh-CN" altLang="en-US" sz="1400" dirty="0" smtClean="0">
                <a:latin typeface="Franklin Gothic Book" pitchFamily="34" charset="0"/>
              </a:rPr>
              <a:t>风险管理中心</a:t>
            </a:r>
            <a:endParaRPr lang="zh-CN" altLang="en-US" sz="1400" dirty="0">
              <a:latin typeface="Franklin Gothic Book" pitchFamily="34" charset="0"/>
            </a:endParaRPr>
          </a:p>
        </p:txBody>
      </p:sp>
      <p:sp>
        <p:nvSpPr>
          <p:cNvPr id="11" name="矩形 8"/>
          <p:cNvSpPr/>
          <p:nvPr/>
        </p:nvSpPr>
        <p:spPr bwMode="blackWhite">
          <a:xfrm>
            <a:off x="1357290" y="1357301"/>
            <a:ext cx="1444628" cy="428625"/>
          </a:xfrm>
          <a:prstGeom prst="rect">
            <a:avLst/>
          </a:prstGeom>
          <a:solidFill>
            <a:srgbClr val="CCECFF"/>
          </a:solidFill>
          <a:ln w="19050" algn="ctr">
            <a:solidFill>
              <a:schemeClr val="tx1"/>
            </a:solidFill>
            <a:prstDash val="solid"/>
            <a:miter lim="800000"/>
            <a:headEnd/>
            <a:tailEnd/>
          </a:ln>
          <a:effectLst>
            <a:outerShdw blurRad="50800" dist="38100" dir="2700000" algn="tl" rotWithShape="0">
              <a:prstClr val="black">
                <a:alpha val="40000"/>
              </a:prstClr>
            </a:outerShdw>
          </a:effectLst>
        </p:spPr>
        <p:txBody>
          <a:bodyPr lIns="0" tIns="0" rIns="0" bIns="0" anchor="ctr"/>
          <a:lstStyle/>
          <a:p>
            <a:pPr algn="ctr">
              <a:defRPr/>
            </a:pPr>
            <a:r>
              <a:rPr lang="zh-CN" altLang="en-US" sz="1400" dirty="0" smtClean="0">
                <a:latin typeface="Franklin Gothic Book" pitchFamily="34" charset="0"/>
              </a:rPr>
              <a:t>分行</a:t>
            </a:r>
            <a:r>
              <a:rPr lang="en-US" altLang="zh-CN" sz="1400" dirty="0" smtClean="0">
                <a:latin typeface="Franklin Gothic Book" pitchFamily="34" charset="0"/>
              </a:rPr>
              <a:t>/</a:t>
            </a:r>
            <a:r>
              <a:rPr lang="zh-CN" altLang="en-US" sz="1400" dirty="0" smtClean="0">
                <a:latin typeface="Franklin Gothic Book" pitchFamily="34" charset="0"/>
              </a:rPr>
              <a:t>管理部</a:t>
            </a:r>
            <a:endParaRPr lang="zh-CN" altLang="en-US" sz="1400" dirty="0">
              <a:latin typeface="Franklin Gothic Book" pitchFamily="34" charset="0"/>
            </a:endParaRPr>
          </a:p>
        </p:txBody>
      </p:sp>
      <p:sp>
        <p:nvSpPr>
          <p:cNvPr id="12" name="矩形 8"/>
          <p:cNvSpPr/>
          <p:nvPr/>
        </p:nvSpPr>
        <p:spPr bwMode="blackWhite">
          <a:xfrm>
            <a:off x="2928929" y="1357301"/>
            <a:ext cx="1828370" cy="428625"/>
          </a:xfrm>
          <a:prstGeom prst="rect">
            <a:avLst/>
          </a:prstGeom>
          <a:solidFill>
            <a:srgbClr val="CCECFF"/>
          </a:solidFill>
          <a:ln w="19050" algn="ctr">
            <a:solidFill>
              <a:schemeClr val="tx1"/>
            </a:solidFill>
            <a:prstDash val="solid"/>
            <a:miter lim="800000"/>
            <a:headEnd/>
            <a:tailEnd/>
          </a:ln>
          <a:effectLst>
            <a:outerShdw blurRad="50800" dist="38100" dir="2700000" algn="tl" rotWithShape="0">
              <a:prstClr val="black">
                <a:alpha val="40000"/>
              </a:prstClr>
            </a:outerShdw>
          </a:effectLst>
        </p:spPr>
        <p:txBody>
          <a:bodyPr lIns="0" tIns="0" rIns="0" bIns="0" anchor="ctr"/>
          <a:lstStyle/>
          <a:p>
            <a:pPr algn="ctr">
              <a:defRPr/>
            </a:pPr>
            <a:r>
              <a:rPr lang="zh-CN" altLang="en-US" sz="1400" dirty="0" smtClean="0">
                <a:latin typeface="Franklin Gothic Book" pitchFamily="34" charset="0"/>
              </a:rPr>
              <a:t>总行业务归口管理部</a:t>
            </a:r>
            <a:endParaRPr lang="zh-CN" altLang="en-US" sz="1400" dirty="0">
              <a:latin typeface="Franklin Gothic Book" pitchFamily="34" charset="0"/>
            </a:endParaRPr>
          </a:p>
        </p:txBody>
      </p:sp>
      <p:sp>
        <p:nvSpPr>
          <p:cNvPr id="13" name="矩形 8"/>
          <p:cNvSpPr/>
          <p:nvPr/>
        </p:nvSpPr>
        <p:spPr bwMode="blackWhite">
          <a:xfrm>
            <a:off x="6643703" y="1357301"/>
            <a:ext cx="2071702" cy="428629"/>
          </a:xfrm>
          <a:prstGeom prst="rect">
            <a:avLst/>
          </a:prstGeom>
          <a:solidFill>
            <a:srgbClr val="CCECFF"/>
          </a:solidFill>
          <a:ln w="19050" algn="ctr">
            <a:solidFill>
              <a:schemeClr val="tx1"/>
            </a:solidFill>
            <a:prstDash val="solid"/>
            <a:miter lim="800000"/>
            <a:headEnd/>
            <a:tailEnd/>
          </a:ln>
          <a:effectLst>
            <a:outerShdw blurRad="50800" dist="38100" dir="2700000" algn="tl" rotWithShape="0">
              <a:prstClr val="black">
                <a:alpha val="40000"/>
              </a:prstClr>
            </a:outerShdw>
          </a:effectLst>
        </p:spPr>
        <p:txBody>
          <a:bodyPr lIns="0" tIns="0" rIns="0" bIns="0" anchor="ctr"/>
          <a:lstStyle/>
          <a:p>
            <a:pPr algn="ctr">
              <a:defRPr/>
            </a:pPr>
            <a:r>
              <a:rPr lang="zh-CN" altLang="en-US" sz="1400" dirty="0" smtClean="0">
                <a:latin typeface="Franklin Gothic Book" pitchFamily="34" charset="0"/>
              </a:rPr>
              <a:t>总行理财投资审批委员会</a:t>
            </a:r>
            <a:endParaRPr lang="zh-CN" altLang="en-US" sz="1400" dirty="0">
              <a:latin typeface="Franklin Gothic Book" pitchFamily="34" charset="0"/>
            </a:endParaRPr>
          </a:p>
        </p:txBody>
      </p:sp>
      <p:sp>
        <p:nvSpPr>
          <p:cNvPr id="14" name="圆角矩形 13"/>
          <p:cNvSpPr/>
          <p:nvPr/>
        </p:nvSpPr>
        <p:spPr>
          <a:xfrm>
            <a:off x="417562" y="2357433"/>
            <a:ext cx="8440718" cy="874712"/>
          </a:xfrm>
          <a:prstGeom prst="roundRect">
            <a:avLst>
              <a:gd name="adj" fmla="val 8299"/>
            </a:avLst>
          </a:prstGeom>
        </p:spPr>
        <p:style>
          <a:lnRef idx="1">
            <a:schemeClr val="dk1"/>
          </a:lnRef>
          <a:fillRef idx="2">
            <a:schemeClr val="dk1"/>
          </a:fillRef>
          <a:effectRef idx="1">
            <a:schemeClr val="dk1"/>
          </a:effectRef>
          <a:fontRef idx="minor">
            <a:schemeClr val="dk1"/>
          </a:fontRef>
        </p:style>
        <p:txBody>
          <a:bodyPr lIns="91413" tIns="45706" rIns="91413" bIns="45706"/>
          <a:lstStyle/>
          <a:p>
            <a:pPr>
              <a:defRPr/>
            </a:pPr>
            <a:endParaRPr lang="zh-CN" altLang="en-US" sz="1400" dirty="0">
              <a:solidFill>
                <a:srgbClr val="000000"/>
              </a:solidFill>
            </a:endParaRPr>
          </a:p>
        </p:txBody>
      </p:sp>
      <p:sp>
        <p:nvSpPr>
          <p:cNvPr id="15" name="TextBox 312"/>
          <p:cNvSpPr txBox="1">
            <a:spLocks noChangeArrowheads="1"/>
          </p:cNvSpPr>
          <p:nvPr/>
        </p:nvSpPr>
        <p:spPr bwMode="auto">
          <a:xfrm>
            <a:off x="500034" y="2500306"/>
            <a:ext cx="571500" cy="540854"/>
          </a:xfrm>
          <a:prstGeom prst="rect">
            <a:avLst/>
          </a:prstGeom>
          <a:noFill/>
          <a:ln w="9525">
            <a:noFill/>
            <a:miter lim="800000"/>
            <a:headEnd/>
            <a:tailEnd/>
          </a:ln>
        </p:spPr>
        <p:txBody>
          <a:bodyPr lIns="91413" tIns="45706" rIns="91413" bIns="45706">
            <a:spAutoFit/>
          </a:bodyPr>
          <a:lstStyle/>
          <a:p>
            <a:r>
              <a:rPr lang="zh-CN" altLang="en-US" sz="1400" b="1" dirty="0" smtClean="0">
                <a:solidFill>
                  <a:srgbClr val="FF0000"/>
                </a:solidFill>
                <a:latin typeface="宋体" pitchFamily="2" charset="-122"/>
              </a:rPr>
              <a:t>业务流程</a:t>
            </a:r>
            <a:endParaRPr lang="zh-CN" altLang="en-US" sz="1400" b="1" dirty="0">
              <a:solidFill>
                <a:srgbClr val="FF0000"/>
              </a:solidFill>
              <a:latin typeface="宋体" pitchFamily="2" charset="-122"/>
            </a:endParaRPr>
          </a:p>
        </p:txBody>
      </p:sp>
      <p:sp>
        <p:nvSpPr>
          <p:cNvPr id="20" name="圆角矩形 19"/>
          <p:cNvSpPr/>
          <p:nvPr/>
        </p:nvSpPr>
        <p:spPr>
          <a:xfrm>
            <a:off x="428596" y="3643314"/>
            <a:ext cx="8440718" cy="874712"/>
          </a:xfrm>
          <a:prstGeom prst="roundRect">
            <a:avLst>
              <a:gd name="adj" fmla="val 8299"/>
            </a:avLst>
          </a:prstGeom>
        </p:spPr>
        <p:style>
          <a:lnRef idx="1">
            <a:schemeClr val="dk1"/>
          </a:lnRef>
          <a:fillRef idx="2">
            <a:schemeClr val="dk1"/>
          </a:fillRef>
          <a:effectRef idx="1">
            <a:schemeClr val="dk1"/>
          </a:effectRef>
          <a:fontRef idx="minor">
            <a:schemeClr val="dk1"/>
          </a:fontRef>
        </p:style>
        <p:txBody>
          <a:bodyPr lIns="91413" tIns="45706" rIns="91413" bIns="45706"/>
          <a:lstStyle/>
          <a:p>
            <a:pPr>
              <a:defRPr/>
            </a:pPr>
            <a:endParaRPr lang="zh-CN" altLang="en-US" sz="1400" dirty="0">
              <a:solidFill>
                <a:srgbClr val="000000"/>
              </a:solidFill>
            </a:endParaRPr>
          </a:p>
        </p:txBody>
      </p:sp>
      <p:sp>
        <p:nvSpPr>
          <p:cNvPr id="21" name="TextBox 312"/>
          <p:cNvSpPr txBox="1">
            <a:spLocks noChangeArrowheads="1"/>
          </p:cNvSpPr>
          <p:nvPr/>
        </p:nvSpPr>
        <p:spPr bwMode="auto">
          <a:xfrm>
            <a:off x="500038" y="3745402"/>
            <a:ext cx="571500" cy="540854"/>
          </a:xfrm>
          <a:prstGeom prst="rect">
            <a:avLst/>
          </a:prstGeom>
          <a:noFill/>
          <a:ln w="9525">
            <a:noFill/>
            <a:miter lim="800000"/>
            <a:headEnd/>
            <a:tailEnd/>
          </a:ln>
        </p:spPr>
        <p:txBody>
          <a:bodyPr lIns="91413" tIns="45706" rIns="91413" bIns="45706">
            <a:spAutoFit/>
          </a:bodyPr>
          <a:lstStyle/>
          <a:p>
            <a:r>
              <a:rPr lang="zh-CN" altLang="en-US" sz="1400" b="1" dirty="0" smtClean="0">
                <a:solidFill>
                  <a:srgbClr val="FF0000"/>
                </a:solidFill>
                <a:latin typeface="宋体" pitchFamily="2" charset="-122"/>
              </a:rPr>
              <a:t>处理过程</a:t>
            </a:r>
            <a:endParaRPr lang="zh-CN" altLang="en-US" sz="1400" b="1" dirty="0">
              <a:solidFill>
                <a:srgbClr val="FF0000"/>
              </a:solidFill>
              <a:latin typeface="宋体" pitchFamily="2" charset="-122"/>
            </a:endParaRPr>
          </a:p>
        </p:txBody>
      </p:sp>
      <p:sp>
        <p:nvSpPr>
          <p:cNvPr id="22" name="矩形 21"/>
          <p:cNvSpPr/>
          <p:nvPr/>
        </p:nvSpPr>
        <p:spPr bwMode="blackWhite">
          <a:xfrm>
            <a:off x="4822257" y="2586682"/>
            <a:ext cx="2277141" cy="428628"/>
          </a:xfrm>
          <a:prstGeom prst="rect">
            <a:avLst/>
          </a:prstGeom>
          <a:solidFill>
            <a:srgbClr val="92D050"/>
          </a:solidFill>
          <a:ln w="19050" algn="ctr">
            <a:solidFill>
              <a:schemeClr val="tx1"/>
            </a:solidFill>
            <a:prstDash val="solid"/>
            <a:miter lim="800000"/>
            <a:headEnd/>
            <a:tailEnd/>
          </a:ln>
          <a:effectLst>
            <a:outerShdw blurRad="50800" dist="38100" dir="2700000" algn="tl" rotWithShape="0">
              <a:prstClr val="black">
                <a:alpha val="40000"/>
              </a:prstClr>
            </a:outerShdw>
          </a:effectLst>
        </p:spPr>
        <p:txBody>
          <a:bodyPr lIns="0" tIns="0" rIns="0" bIns="0" anchor="ctr"/>
          <a:lstStyle/>
          <a:p>
            <a:pPr lvl="0" algn="ctr">
              <a:defRPr/>
            </a:pPr>
            <a:r>
              <a:rPr lang="zh-CN" altLang="en-US" sz="1400" dirty="0" smtClean="0">
                <a:latin typeface="Franklin Gothic Book" pitchFamily="34" charset="0"/>
              </a:rPr>
              <a:t>理财合作机构准入审批流程</a:t>
            </a:r>
          </a:p>
        </p:txBody>
      </p:sp>
      <p:sp>
        <p:nvSpPr>
          <p:cNvPr id="23" name="矩形 8"/>
          <p:cNvSpPr/>
          <p:nvPr/>
        </p:nvSpPr>
        <p:spPr bwMode="blackWhite">
          <a:xfrm>
            <a:off x="1256112" y="2586683"/>
            <a:ext cx="1689226" cy="429574"/>
          </a:xfrm>
          <a:prstGeom prst="rect">
            <a:avLst/>
          </a:prstGeom>
          <a:solidFill>
            <a:srgbClr val="92D050"/>
          </a:solidFill>
          <a:ln w="19050" algn="ctr">
            <a:solidFill>
              <a:schemeClr val="tx1"/>
            </a:solidFill>
            <a:prstDash val="solid"/>
            <a:miter lim="800000"/>
            <a:headEnd/>
            <a:tailEnd/>
          </a:ln>
          <a:effectLst>
            <a:outerShdw blurRad="50800" dist="38100" dir="2700000" algn="tl" rotWithShape="0">
              <a:prstClr val="black">
                <a:alpha val="40000"/>
              </a:prstClr>
            </a:outerShdw>
          </a:effectLst>
        </p:spPr>
        <p:txBody>
          <a:bodyPr lIns="0" tIns="0" rIns="0" bIns="0" anchor="ctr"/>
          <a:lstStyle/>
          <a:p>
            <a:pPr lvl="0" algn="ctr">
              <a:defRPr/>
            </a:pPr>
            <a:r>
              <a:rPr lang="zh-CN" altLang="en-US" sz="1400" dirty="0" smtClean="0">
                <a:latin typeface="Franklin Gothic Book" pitchFamily="34" charset="0"/>
              </a:rPr>
              <a:t>理财投资审批流程</a:t>
            </a:r>
          </a:p>
        </p:txBody>
      </p:sp>
      <p:sp>
        <p:nvSpPr>
          <p:cNvPr id="24" name="矩形 8"/>
          <p:cNvSpPr/>
          <p:nvPr/>
        </p:nvSpPr>
        <p:spPr bwMode="blackWhite">
          <a:xfrm>
            <a:off x="3007903" y="2586683"/>
            <a:ext cx="1714512" cy="429574"/>
          </a:xfrm>
          <a:prstGeom prst="rect">
            <a:avLst/>
          </a:prstGeom>
          <a:solidFill>
            <a:srgbClr val="92D050"/>
          </a:solidFill>
          <a:ln w="19050" algn="ctr">
            <a:solidFill>
              <a:schemeClr val="tx1"/>
            </a:solidFill>
            <a:prstDash val="solid"/>
            <a:miter lim="800000"/>
            <a:headEnd/>
            <a:tailEnd/>
          </a:ln>
          <a:effectLst>
            <a:outerShdw blurRad="50800" dist="38100" dir="2700000" algn="tl" rotWithShape="0">
              <a:prstClr val="black">
                <a:alpha val="40000"/>
              </a:prstClr>
            </a:outerShdw>
          </a:effectLst>
        </p:spPr>
        <p:txBody>
          <a:bodyPr lIns="0" tIns="0" rIns="0" bIns="0" anchor="ctr"/>
          <a:lstStyle/>
          <a:p>
            <a:pPr algn="ctr">
              <a:defRPr/>
            </a:pPr>
            <a:r>
              <a:rPr lang="zh-CN" altLang="en-US" sz="1400" dirty="0" smtClean="0">
                <a:latin typeface="Franklin Gothic Book" pitchFamily="34" charset="0"/>
              </a:rPr>
              <a:t>理财产品审批流程</a:t>
            </a:r>
          </a:p>
        </p:txBody>
      </p:sp>
      <p:sp>
        <p:nvSpPr>
          <p:cNvPr id="26" name="AutoShape 14"/>
          <p:cNvSpPr>
            <a:spLocks noChangeArrowheads="1"/>
          </p:cNvSpPr>
          <p:nvPr/>
        </p:nvSpPr>
        <p:spPr bwMode="auto">
          <a:xfrm>
            <a:off x="428596" y="4845385"/>
            <a:ext cx="8429684" cy="1227777"/>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lIns="91413" tIns="45706" rIns="91413" bIns="45706" anchor="ctr"/>
          <a:lstStyle/>
          <a:p>
            <a:pPr>
              <a:defRPr/>
            </a:pPr>
            <a:r>
              <a:rPr lang="zh-CN" altLang="en-US" sz="1400" dirty="0" smtClean="0">
                <a:latin typeface="+mn-ea"/>
              </a:rPr>
              <a:t>业务支撑</a:t>
            </a:r>
            <a:endParaRPr lang="en-US" altLang="zh-CN" sz="1400" dirty="0">
              <a:latin typeface="+mn-ea"/>
            </a:endParaRPr>
          </a:p>
        </p:txBody>
      </p:sp>
      <p:sp>
        <p:nvSpPr>
          <p:cNvPr id="30" name="AutoShape 233"/>
          <p:cNvSpPr>
            <a:spLocks noChangeArrowheads="1"/>
          </p:cNvSpPr>
          <p:nvPr/>
        </p:nvSpPr>
        <p:spPr bwMode="blackWhite">
          <a:xfrm>
            <a:off x="2444828" y="4532628"/>
            <a:ext cx="250747" cy="645800"/>
          </a:xfrm>
          <a:prstGeom prst="upDownArrow">
            <a:avLst>
              <a:gd name="adj1" fmla="val 50000"/>
              <a:gd name="adj2" fmla="val 49672"/>
            </a:avLst>
          </a:prstGeom>
          <a:solidFill>
            <a:srgbClr val="FFFF99"/>
          </a:solidFill>
          <a:ln w="19050" algn="ctr">
            <a:solidFill>
              <a:schemeClr val="tx1"/>
            </a:solidFill>
            <a:miter lim="800000"/>
            <a:headEnd/>
            <a:tailEnd/>
          </a:ln>
        </p:spPr>
        <p:txBody>
          <a:bodyPr wrap="none" lIns="0" tIns="0" rIns="0" bIns="0" anchor="ctr"/>
          <a:lstStyle/>
          <a:p>
            <a:endParaRPr lang="zh-CN" altLang="en-US" sz="1400" dirty="0"/>
          </a:p>
        </p:txBody>
      </p:sp>
      <p:sp>
        <p:nvSpPr>
          <p:cNvPr id="31" name="AutoShape 233"/>
          <p:cNvSpPr>
            <a:spLocks noChangeArrowheads="1"/>
          </p:cNvSpPr>
          <p:nvPr/>
        </p:nvSpPr>
        <p:spPr bwMode="blackWhite">
          <a:xfrm>
            <a:off x="4694780" y="4500570"/>
            <a:ext cx="252605" cy="645800"/>
          </a:xfrm>
          <a:prstGeom prst="upDownArrow">
            <a:avLst>
              <a:gd name="adj1" fmla="val 50000"/>
              <a:gd name="adj2" fmla="val 49668"/>
            </a:avLst>
          </a:prstGeom>
          <a:solidFill>
            <a:srgbClr val="FFFF99"/>
          </a:solidFill>
          <a:ln w="19050" algn="ctr">
            <a:solidFill>
              <a:schemeClr val="tx1"/>
            </a:solidFill>
            <a:miter lim="800000"/>
            <a:headEnd/>
            <a:tailEnd/>
          </a:ln>
        </p:spPr>
        <p:txBody>
          <a:bodyPr wrap="none" lIns="0" tIns="0" rIns="0" bIns="0" anchor="ctr"/>
          <a:lstStyle/>
          <a:p>
            <a:endParaRPr lang="zh-CN" altLang="en-US" sz="1400" dirty="0"/>
          </a:p>
        </p:txBody>
      </p:sp>
      <p:sp>
        <p:nvSpPr>
          <p:cNvPr id="33" name="Rectangle 98"/>
          <p:cNvSpPr>
            <a:spLocks noChangeArrowheads="1"/>
          </p:cNvSpPr>
          <p:nvPr/>
        </p:nvSpPr>
        <p:spPr bwMode="auto">
          <a:xfrm>
            <a:off x="1696734" y="5000636"/>
            <a:ext cx="1749117" cy="391388"/>
          </a:xfrm>
          <a:prstGeom prst="rect">
            <a:avLst/>
          </a:prstGeom>
          <a:solidFill>
            <a:schemeClr val="accent1"/>
          </a:solidFill>
          <a:ln w="12700" algn="ctr">
            <a:solidFill>
              <a:schemeClr val="tx1"/>
            </a:solidFill>
            <a:miter lim="800000"/>
            <a:headEnd/>
            <a:tailEnd/>
          </a:ln>
        </p:spPr>
        <p:txBody>
          <a:bodyPr wrap="none" lIns="91413" tIns="45706" rIns="91413" bIns="45706" anchor="ctr"/>
          <a:lstStyle/>
          <a:p>
            <a:pPr algn="ctr"/>
            <a:r>
              <a:rPr lang="zh-CN" altLang="en-US" sz="1400" dirty="0" smtClean="0">
                <a:latin typeface="宋体" pitchFamily="2" charset="-122"/>
                <a:cs typeface="Arial" pitchFamily="34" charset="0"/>
              </a:rPr>
              <a:t>理财产品信息管理</a:t>
            </a:r>
          </a:p>
        </p:txBody>
      </p:sp>
      <p:sp>
        <p:nvSpPr>
          <p:cNvPr id="34" name="Rectangle 98"/>
          <p:cNvSpPr>
            <a:spLocks noChangeArrowheads="1"/>
          </p:cNvSpPr>
          <p:nvPr/>
        </p:nvSpPr>
        <p:spPr bwMode="auto">
          <a:xfrm>
            <a:off x="3929505" y="5000636"/>
            <a:ext cx="1893775" cy="391388"/>
          </a:xfrm>
          <a:prstGeom prst="rect">
            <a:avLst/>
          </a:prstGeom>
          <a:solidFill>
            <a:schemeClr val="accent1"/>
          </a:solidFill>
          <a:ln w="12700" algn="ctr">
            <a:solidFill>
              <a:schemeClr val="tx1"/>
            </a:solidFill>
            <a:miter lim="800000"/>
            <a:headEnd/>
            <a:tailEnd/>
          </a:ln>
        </p:spPr>
        <p:txBody>
          <a:bodyPr wrap="none" lIns="91413" tIns="45706" rIns="91413" bIns="45706" anchor="ctr"/>
          <a:lstStyle/>
          <a:p>
            <a:pPr algn="ctr"/>
            <a:r>
              <a:rPr lang="zh-CN" altLang="en-US" sz="1400" kern="0" dirty="0" smtClean="0">
                <a:solidFill>
                  <a:sysClr val="windowText" lastClr="000000"/>
                </a:solidFill>
                <a:latin typeface="+mn-ea"/>
              </a:rPr>
              <a:t>客户信息管理</a:t>
            </a:r>
            <a:endParaRPr lang="zh-CN" altLang="en-US" sz="1400" dirty="0">
              <a:latin typeface="宋体" pitchFamily="2" charset="-122"/>
              <a:cs typeface="Arial" pitchFamily="34" charset="0"/>
            </a:endParaRPr>
          </a:p>
        </p:txBody>
      </p:sp>
      <p:sp>
        <p:nvSpPr>
          <p:cNvPr id="38" name="AutoShape 233"/>
          <p:cNvSpPr>
            <a:spLocks noChangeArrowheads="1"/>
          </p:cNvSpPr>
          <p:nvPr/>
        </p:nvSpPr>
        <p:spPr bwMode="blackWhite">
          <a:xfrm>
            <a:off x="7072208" y="4497712"/>
            <a:ext cx="252605" cy="645800"/>
          </a:xfrm>
          <a:prstGeom prst="upDownArrow">
            <a:avLst>
              <a:gd name="adj1" fmla="val 50000"/>
              <a:gd name="adj2" fmla="val 49668"/>
            </a:avLst>
          </a:prstGeom>
          <a:solidFill>
            <a:srgbClr val="FFFF99"/>
          </a:solidFill>
          <a:ln w="19050" algn="ctr">
            <a:solidFill>
              <a:schemeClr val="tx1"/>
            </a:solidFill>
            <a:miter lim="800000"/>
            <a:headEnd/>
            <a:tailEnd/>
          </a:ln>
        </p:spPr>
        <p:txBody>
          <a:bodyPr wrap="none" lIns="0" tIns="0" rIns="0" bIns="0" anchor="ctr"/>
          <a:lstStyle/>
          <a:p>
            <a:endParaRPr lang="zh-CN" altLang="en-US" sz="1400" dirty="0"/>
          </a:p>
        </p:txBody>
      </p:sp>
      <p:sp>
        <p:nvSpPr>
          <p:cNvPr id="37" name="Rectangle 98"/>
          <p:cNvSpPr>
            <a:spLocks noChangeArrowheads="1"/>
          </p:cNvSpPr>
          <p:nvPr/>
        </p:nvSpPr>
        <p:spPr bwMode="auto">
          <a:xfrm>
            <a:off x="6379707" y="4984047"/>
            <a:ext cx="1687444" cy="391388"/>
          </a:xfrm>
          <a:prstGeom prst="rect">
            <a:avLst/>
          </a:prstGeom>
          <a:solidFill>
            <a:schemeClr val="accent1"/>
          </a:solidFill>
          <a:ln w="12700" algn="ctr">
            <a:solidFill>
              <a:schemeClr val="tx1"/>
            </a:solidFill>
            <a:miter lim="800000"/>
            <a:headEnd/>
            <a:tailEnd/>
          </a:ln>
        </p:spPr>
        <p:txBody>
          <a:bodyPr wrap="none" lIns="91413" tIns="45706" rIns="91413" bIns="45706" anchor="ctr"/>
          <a:lstStyle/>
          <a:p>
            <a:pPr algn="ctr">
              <a:defRPr/>
            </a:pPr>
            <a:r>
              <a:rPr lang="zh-CN" altLang="en-US" sz="1400" kern="0" dirty="0" smtClean="0">
                <a:solidFill>
                  <a:sysClr val="windowText" lastClr="000000"/>
                </a:solidFill>
                <a:latin typeface="+mn-ea"/>
              </a:rPr>
              <a:t>综合管理</a:t>
            </a:r>
            <a:endParaRPr lang="zh-CN" altLang="en-US" sz="1400" dirty="0">
              <a:latin typeface="宋体" pitchFamily="2" charset="-122"/>
              <a:cs typeface="Arial" pitchFamily="34" charset="0"/>
            </a:endParaRPr>
          </a:p>
        </p:txBody>
      </p:sp>
      <p:sp>
        <p:nvSpPr>
          <p:cNvPr id="35" name="Rectangle 98"/>
          <p:cNvSpPr>
            <a:spLocks noChangeArrowheads="1"/>
          </p:cNvSpPr>
          <p:nvPr/>
        </p:nvSpPr>
        <p:spPr bwMode="auto">
          <a:xfrm>
            <a:off x="1694059" y="5502397"/>
            <a:ext cx="1738770" cy="391388"/>
          </a:xfrm>
          <a:prstGeom prst="rect">
            <a:avLst/>
          </a:prstGeom>
          <a:solidFill>
            <a:schemeClr val="accent1"/>
          </a:solidFill>
          <a:ln w="12700" algn="ctr">
            <a:solidFill>
              <a:schemeClr val="tx1"/>
            </a:solidFill>
            <a:miter lim="800000"/>
            <a:headEnd/>
            <a:tailEnd/>
          </a:ln>
        </p:spPr>
        <p:txBody>
          <a:bodyPr wrap="none" lIns="91413" tIns="45706" rIns="91413" bIns="45706" anchor="ctr"/>
          <a:lstStyle/>
          <a:p>
            <a:pPr algn="ctr"/>
            <a:r>
              <a:rPr lang="zh-CN" altLang="en-US" sz="1400" kern="0" dirty="0" smtClean="0">
                <a:solidFill>
                  <a:sysClr val="windowText" lastClr="000000"/>
                </a:solidFill>
                <a:latin typeface="+mn-ea"/>
              </a:rPr>
              <a:t>评审委员会管理</a:t>
            </a:r>
            <a:endParaRPr lang="zh-CN" altLang="en-US" sz="1400" dirty="0">
              <a:latin typeface="宋体" pitchFamily="2" charset="-122"/>
              <a:cs typeface="Arial" pitchFamily="34" charset="0"/>
            </a:endParaRPr>
          </a:p>
        </p:txBody>
      </p:sp>
      <p:sp>
        <p:nvSpPr>
          <p:cNvPr id="40" name="Rectangle 98"/>
          <p:cNvSpPr>
            <a:spLocks noChangeArrowheads="1"/>
          </p:cNvSpPr>
          <p:nvPr/>
        </p:nvSpPr>
        <p:spPr bwMode="auto">
          <a:xfrm>
            <a:off x="3929505" y="5522587"/>
            <a:ext cx="1893775" cy="391388"/>
          </a:xfrm>
          <a:prstGeom prst="rect">
            <a:avLst/>
          </a:prstGeom>
          <a:solidFill>
            <a:schemeClr val="accent1"/>
          </a:solidFill>
          <a:ln w="12700" algn="ctr">
            <a:solidFill>
              <a:schemeClr val="tx1"/>
            </a:solidFill>
            <a:miter lim="800000"/>
            <a:headEnd/>
            <a:tailEnd/>
          </a:ln>
        </p:spPr>
        <p:txBody>
          <a:bodyPr wrap="none" lIns="91413" tIns="45706" rIns="91413" bIns="45706" anchor="ctr"/>
          <a:lstStyle/>
          <a:p>
            <a:pPr algn="ctr"/>
            <a:r>
              <a:rPr lang="zh-CN" altLang="en-US" sz="1400" dirty="0" smtClean="0">
                <a:latin typeface="宋体" pitchFamily="2" charset="-122"/>
                <a:cs typeface="Arial" pitchFamily="34" charset="0"/>
              </a:rPr>
              <a:t>外围接口</a:t>
            </a:r>
            <a:endParaRPr lang="zh-CN" altLang="en-US" sz="1400" dirty="0">
              <a:latin typeface="宋体" pitchFamily="2" charset="-122"/>
              <a:cs typeface="Arial" pitchFamily="34" charset="0"/>
            </a:endParaRPr>
          </a:p>
        </p:txBody>
      </p:sp>
      <p:sp>
        <p:nvSpPr>
          <p:cNvPr id="43" name="Rectangle 98"/>
          <p:cNvSpPr>
            <a:spLocks noChangeArrowheads="1"/>
          </p:cNvSpPr>
          <p:nvPr/>
        </p:nvSpPr>
        <p:spPr bwMode="auto">
          <a:xfrm>
            <a:off x="6388135" y="5507348"/>
            <a:ext cx="1687444" cy="391388"/>
          </a:xfrm>
          <a:prstGeom prst="rect">
            <a:avLst/>
          </a:prstGeom>
          <a:solidFill>
            <a:schemeClr val="accent1"/>
          </a:solidFill>
          <a:ln w="12700" algn="ctr">
            <a:solidFill>
              <a:schemeClr val="tx1"/>
            </a:solidFill>
            <a:miter lim="800000"/>
            <a:headEnd/>
            <a:tailEnd/>
          </a:ln>
        </p:spPr>
        <p:txBody>
          <a:bodyPr wrap="none" lIns="91413" tIns="45706" rIns="91413" bIns="45706" anchor="ctr"/>
          <a:lstStyle/>
          <a:p>
            <a:pPr algn="ctr">
              <a:defRPr/>
            </a:pPr>
            <a:r>
              <a:rPr lang="zh-CN" altLang="en-US" sz="1400" kern="0" dirty="0" smtClean="0">
                <a:solidFill>
                  <a:sysClr val="windowText" lastClr="000000"/>
                </a:solidFill>
                <a:latin typeface="+mn-ea"/>
              </a:rPr>
              <a:t>统计分析</a:t>
            </a:r>
            <a:endParaRPr lang="zh-CN" altLang="en-US" sz="1400" kern="0" dirty="0">
              <a:solidFill>
                <a:sysClr val="windowText" lastClr="000000"/>
              </a:solidFill>
              <a:latin typeface="+mn-ea"/>
            </a:endParaRPr>
          </a:p>
        </p:txBody>
      </p:sp>
      <p:sp>
        <p:nvSpPr>
          <p:cNvPr id="44" name="Rectangle 98"/>
          <p:cNvSpPr>
            <a:spLocks noChangeArrowheads="1"/>
          </p:cNvSpPr>
          <p:nvPr/>
        </p:nvSpPr>
        <p:spPr bwMode="auto">
          <a:xfrm>
            <a:off x="7199684" y="2586852"/>
            <a:ext cx="1553888" cy="428628"/>
          </a:xfrm>
          <a:prstGeom prst="rect">
            <a:avLst/>
          </a:prstGeom>
          <a:solidFill>
            <a:srgbClr val="92D050"/>
          </a:solidFill>
          <a:ln w="19050" algn="ctr">
            <a:solidFill>
              <a:schemeClr val="tx1"/>
            </a:solidFill>
            <a:prstDash val="solid"/>
            <a:miter lim="800000"/>
            <a:headEnd/>
            <a:tailEnd/>
          </a:ln>
          <a:effectLst>
            <a:outerShdw blurRad="50800" dist="38100" dir="2700000" algn="tl" rotWithShape="0">
              <a:prstClr val="black">
                <a:alpha val="40000"/>
              </a:prstClr>
            </a:outerShdw>
          </a:effectLst>
        </p:spPr>
        <p:txBody>
          <a:bodyPr lIns="0" tIns="0" rIns="0" bIns="0" anchor="ctr"/>
          <a:lstStyle/>
          <a:p>
            <a:pPr algn="ctr">
              <a:defRPr/>
            </a:pPr>
            <a:r>
              <a:rPr lang="zh-CN" altLang="en-US" sz="1400" dirty="0" smtClean="0">
                <a:latin typeface="Franklin Gothic Book" pitchFamily="34" charset="0"/>
              </a:rPr>
              <a:t>投后检查报告流程</a:t>
            </a:r>
          </a:p>
        </p:txBody>
      </p:sp>
      <p:graphicFrame>
        <p:nvGraphicFramePr>
          <p:cNvPr id="45" name="图示 44"/>
          <p:cNvGraphicFramePr/>
          <p:nvPr/>
        </p:nvGraphicFramePr>
        <p:xfrm>
          <a:off x="1071538" y="3817762"/>
          <a:ext cx="7715303" cy="4445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下箭头 28"/>
          <p:cNvSpPr/>
          <p:nvPr/>
        </p:nvSpPr>
        <p:spPr bwMode="auto">
          <a:xfrm>
            <a:off x="3286116" y="2000240"/>
            <a:ext cx="357190" cy="35719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
        <p:nvSpPr>
          <p:cNvPr id="32" name="下箭头 31"/>
          <p:cNvSpPr/>
          <p:nvPr/>
        </p:nvSpPr>
        <p:spPr bwMode="auto">
          <a:xfrm>
            <a:off x="3286116" y="3214686"/>
            <a:ext cx="357190" cy="428628"/>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
        <p:nvSpPr>
          <p:cNvPr id="36" name="下箭头 35"/>
          <p:cNvSpPr/>
          <p:nvPr/>
        </p:nvSpPr>
        <p:spPr bwMode="auto">
          <a:xfrm>
            <a:off x="6357950" y="3214686"/>
            <a:ext cx="357190" cy="428628"/>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
        <p:nvSpPr>
          <p:cNvPr id="39" name="下箭头 38"/>
          <p:cNvSpPr/>
          <p:nvPr/>
        </p:nvSpPr>
        <p:spPr bwMode="auto">
          <a:xfrm>
            <a:off x="6357950" y="2000240"/>
            <a:ext cx="357190" cy="35719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
        <p:nvSpPr>
          <p:cNvPr id="41"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29</a:t>
            </a:fld>
            <a:endParaRPr lang="en-US" altLang="zh-C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上海普元信息技术股份有限公司</a:t>
            </a:r>
            <a:endParaRPr lang="zh-CN" altLang="en-US" dirty="0"/>
          </a:p>
        </p:txBody>
      </p:sp>
      <p:sp>
        <p:nvSpPr>
          <p:cNvPr id="3" name="灯片编号占位符 2"/>
          <p:cNvSpPr>
            <a:spLocks noGrp="1"/>
          </p:cNvSpPr>
          <p:nvPr>
            <p:ph type="sldNum" sz="quarter" idx="4"/>
          </p:nvPr>
        </p:nvSpPr>
        <p:spPr/>
        <p:txBody>
          <a:bodyPr/>
          <a:lstStyle/>
          <a:p>
            <a:fld id="{6ADA428C-E881-4D3D-8851-5C8254E5F61C}" type="slidenum">
              <a:rPr lang="en-US" altLang="zh-CN" smtClean="0"/>
              <a:pPr/>
              <a:t>3</a:t>
            </a:fld>
            <a:endParaRPr lang="en-US" altLang="zh-CN" dirty="0"/>
          </a:p>
        </p:txBody>
      </p:sp>
      <p:pic>
        <p:nvPicPr>
          <p:cNvPr id="4" name="Picture 18" descr="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219200" y="1949536"/>
            <a:ext cx="6477000" cy="4617061"/>
          </a:xfrm>
          <a:prstGeom prst="rect">
            <a:avLst/>
          </a:prstGeom>
          <a:noFill/>
          <a:ln w="9525">
            <a:noFill/>
            <a:miter lim="800000"/>
            <a:headEnd/>
            <a:tailEnd/>
          </a:ln>
        </p:spPr>
      </p:pic>
      <p:sp>
        <p:nvSpPr>
          <p:cNvPr id="6" name="内容占位符 2"/>
          <p:cNvSpPr txBox="1">
            <a:spLocks/>
          </p:cNvSpPr>
          <p:nvPr/>
        </p:nvSpPr>
        <p:spPr bwMode="auto">
          <a:xfrm>
            <a:off x="304802" y="1125538"/>
            <a:ext cx="8686800" cy="5029200"/>
          </a:xfrm>
          <a:prstGeom prst="rect">
            <a:avLst/>
          </a:prstGeom>
          <a:noFill/>
          <a:ln w="9525">
            <a:noFill/>
            <a:miter lim="800000"/>
            <a:headEnd/>
            <a:tailEnd/>
          </a:ln>
          <a:effectLst/>
        </p:spPr>
        <p:txBody>
          <a:bodyPr vert="horz" wrap="square" lIns="91395" tIns="45697" rIns="91395" bIns="45697"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000">
                <a:solidFill>
                  <a:schemeClr val="tx1"/>
                </a:solidFill>
                <a:latin typeface="+mn-lt"/>
                <a:ea typeface="+mn-ea"/>
                <a:cs typeface="+mn-cs"/>
              </a:defRPr>
            </a:lvl3pPr>
            <a:lvl4pPr marL="1600200" indent="-228600" algn="l" rtl="0" eaLnBrk="1" fontAlgn="base" hangingPunct="1">
              <a:spcBef>
                <a:spcPct val="20000"/>
              </a:spcBef>
              <a:spcAft>
                <a:spcPct val="0"/>
              </a:spcAft>
              <a:buChar char="–"/>
              <a:defRPr>
                <a:solidFill>
                  <a:schemeClr val="tx1"/>
                </a:solidFill>
                <a:latin typeface="+mn-lt"/>
                <a:ea typeface="+mn-ea"/>
                <a:cs typeface="+mn-cs"/>
              </a:defRPr>
            </a:lvl4pPr>
            <a:lvl5pPr marL="2057400" indent="-228600" algn="l" rtl="0" eaLnBrk="1" fontAlgn="base" hangingPunct="1">
              <a:spcBef>
                <a:spcPct val="20000"/>
              </a:spcBef>
              <a:spcAft>
                <a:spcPct val="0"/>
              </a:spcAft>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1600">
                <a:solidFill>
                  <a:schemeClr val="tx1"/>
                </a:solidFill>
                <a:latin typeface="+mn-lt"/>
                <a:ea typeface="+mn-ea"/>
                <a:cs typeface="+mn-cs"/>
              </a:defRPr>
            </a:lvl9pPr>
          </a:lstStyle>
          <a:p>
            <a:pPr algn="just">
              <a:lnSpc>
                <a:spcPct val="150000"/>
              </a:lnSpc>
            </a:pPr>
            <a:r>
              <a:rPr lang="zh-CN" altLang="en-US" sz="1800" dirty="0" smtClean="0">
                <a:latin typeface="+mn-ea"/>
              </a:rPr>
              <a:t>普元成立于</a:t>
            </a:r>
            <a:r>
              <a:rPr lang="en-US" altLang="zh-CN" sz="1800" dirty="0" smtClean="0">
                <a:latin typeface="+mn-ea"/>
              </a:rPr>
              <a:t>2001</a:t>
            </a:r>
            <a:r>
              <a:rPr lang="zh-CN" altLang="en-US" sz="1800" dirty="0" smtClean="0">
                <a:latin typeface="+mn-ea"/>
              </a:rPr>
              <a:t>年</a:t>
            </a:r>
            <a:r>
              <a:rPr lang="en-US" altLang="zh-CN" sz="1800" dirty="0" smtClean="0">
                <a:latin typeface="+mn-ea"/>
              </a:rPr>
              <a:t>4</a:t>
            </a:r>
            <a:r>
              <a:rPr lang="zh-CN" altLang="en-US" sz="1800" dirty="0" smtClean="0">
                <a:latin typeface="+mn-ea"/>
              </a:rPr>
              <a:t>月</a:t>
            </a:r>
            <a:r>
              <a:rPr lang="en-US" altLang="zh-CN" sz="1800" dirty="0" smtClean="0">
                <a:latin typeface="+mn-ea"/>
              </a:rPr>
              <a:t>,</a:t>
            </a:r>
            <a:r>
              <a:rPr lang="zh-CN" altLang="en-US" sz="1800" dirty="0" smtClean="0">
                <a:latin typeface="+mn-ea"/>
              </a:rPr>
              <a:t>由亚信创始人之一刘亚东博士创立</a:t>
            </a:r>
            <a:r>
              <a:rPr lang="en-US" altLang="zh-CN" sz="1800" dirty="0" smtClean="0">
                <a:latin typeface="+mn-ea"/>
              </a:rPr>
              <a:t>.</a:t>
            </a:r>
          </a:p>
          <a:p>
            <a:pPr algn="just">
              <a:lnSpc>
                <a:spcPct val="150000"/>
              </a:lnSpc>
            </a:pPr>
            <a:r>
              <a:rPr lang="zh-CN" altLang="en-US" sz="1800" dirty="0" smtClean="0">
                <a:latin typeface="+mn-ea"/>
              </a:rPr>
              <a:t>普元总部设在上海，在北京、广州、成都、南京、长沙、西安、济南、武汉等地设有分支机构。在上海、北京、西安等三地设立研发中心。</a:t>
            </a:r>
            <a:endParaRPr lang="en-US" altLang="zh-CN" sz="1800" dirty="0" smtClean="0">
              <a:latin typeface="+mn-ea"/>
            </a:endParaRPr>
          </a:p>
        </p:txBody>
      </p:sp>
      <p:sp>
        <p:nvSpPr>
          <p:cNvPr id="7" name="五角星 6"/>
          <p:cNvSpPr/>
          <p:nvPr/>
        </p:nvSpPr>
        <p:spPr bwMode="auto">
          <a:xfrm>
            <a:off x="5715002" y="3429000"/>
            <a:ext cx="457200" cy="381000"/>
          </a:xfrm>
          <a:prstGeom prst="star5">
            <a:avLst/>
          </a:prstGeom>
          <a:solidFill>
            <a:srgbClr val="FFFF00"/>
          </a:solidFill>
          <a:ln w="9525" cap="flat" cmpd="sng" algn="ctr">
            <a:solidFill>
              <a:srgbClr val="FF0000"/>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8" name="流程图: 联系 7"/>
          <p:cNvSpPr/>
          <p:nvPr/>
        </p:nvSpPr>
        <p:spPr bwMode="auto">
          <a:xfrm>
            <a:off x="5562601" y="4800600"/>
            <a:ext cx="228600" cy="228600"/>
          </a:xfrm>
          <a:prstGeom prst="flowChartConnector">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8100000" scaled="1"/>
            <a:tileRect/>
          </a:gradFill>
          <a:ln w="9525" cap="flat" cmpd="sng" algn="ctr">
            <a:no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9" name="五角星 8"/>
          <p:cNvSpPr/>
          <p:nvPr/>
        </p:nvSpPr>
        <p:spPr bwMode="auto">
          <a:xfrm>
            <a:off x="6629404" y="4572000"/>
            <a:ext cx="457200" cy="381000"/>
          </a:xfrm>
          <a:prstGeom prst="star5">
            <a:avLst/>
          </a:prstGeom>
          <a:solidFill>
            <a:srgbClr val="FFFF00"/>
          </a:solidFill>
          <a:ln w="9525" cap="flat" cmpd="sng" algn="ctr">
            <a:solidFill>
              <a:srgbClr val="FF0000"/>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10" name="五角星 9"/>
          <p:cNvSpPr/>
          <p:nvPr/>
        </p:nvSpPr>
        <p:spPr bwMode="auto">
          <a:xfrm>
            <a:off x="4953000" y="4267200"/>
            <a:ext cx="457200" cy="381000"/>
          </a:xfrm>
          <a:prstGeom prst="star5">
            <a:avLst/>
          </a:prstGeom>
          <a:solidFill>
            <a:srgbClr val="FFFF00"/>
          </a:solidFill>
          <a:ln w="9525" cap="flat" cmpd="sng" algn="ctr">
            <a:solidFill>
              <a:srgbClr val="FF0000"/>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a:endParaRPr lang="zh-CN" altLang="en-US" b="1" baseline="-25000" smtClean="0">
              <a:latin typeface="Arial" charset="0"/>
              <a:ea typeface="宋体" charset="-122"/>
            </a:endParaRPr>
          </a:p>
        </p:txBody>
      </p:sp>
      <p:sp>
        <p:nvSpPr>
          <p:cNvPr id="11" name="流程图: 联系 10"/>
          <p:cNvSpPr/>
          <p:nvPr/>
        </p:nvSpPr>
        <p:spPr bwMode="auto">
          <a:xfrm>
            <a:off x="6096003" y="4038600"/>
            <a:ext cx="228600" cy="228600"/>
          </a:xfrm>
          <a:prstGeom prst="flowChartConnector">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8100000" scaled="1"/>
            <a:tileRect/>
          </a:gradFill>
          <a:ln w="9525" cap="flat" cmpd="sng" algn="ctr">
            <a:no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12" name="流程图: 联系 11"/>
          <p:cNvSpPr/>
          <p:nvPr/>
        </p:nvSpPr>
        <p:spPr bwMode="auto">
          <a:xfrm>
            <a:off x="4572001" y="4800600"/>
            <a:ext cx="228600" cy="228600"/>
          </a:xfrm>
          <a:prstGeom prst="flowChartConnector">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8100000" scaled="1"/>
            <a:tileRect/>
          </a:gradFill>
          <a:ln w="9525" cap="flat" cmpd="sng" algn="ctr">
            <a:no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13" name="流程图: 联系 12"/>
          <p:cNvSpPr/>
          <p:nvPr/>
        </p:nvSpPr>
        <p:spPr bwMode="auto">
          <a:xfrm>
            <a:off x="5486402" y="5257800"/>
            <a:ext cx="228600" cy="228600"/>
          </a:xfrm>
          <a:prstGeom prst="flowChartConnector">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8100000" scaled="1"/>
            <a:tileRect/>
          </a:gradFill>
          <a:ln w="9525" cap="flat" cmpd="sng" algn="ctr">
            <a:no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14" name="流程图: 联系 13"/>
          <p:cNvSpPr/>
          <p:nvPr/>
        </p:nvSpPr>
        <p:spPr bwMode="auto">
          <a:xfrm>
            <a:off x="6400800" y="4648200"/>
            <a:ext cx="228600" cy="228600"/>
          </a:xfrm>
          <a:prstGeom prst="flowChartConnector">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8100000" scaled="1"/>
            <a:tileRect/>
          </a:gradFill>
          <a:ln w="9525" cap="flat" cmpd="sng" algn="ctr">
            <a:no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15" name="流程图: 联系 14"/>
          <p:cNvSpPr/>
          <p:nvPr/>
        </p:nvSpPr>
        <p:spPr bwMode="auto">
          <a:xfrm>
            <a:off x="5791203" y="5715000"/>
            <a:ext cx="228600" cy="228600"/>
          </a:xfrm>
          <a:prstGeom prst="flowChartConnector">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8100000" scaled="1"/>
            <a:tileRect/>
          </a:gradFill>
          <a:ln w="9525" cap="flat" cmpd="sng" algn="ctr">
            <a:no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Tree>
    <p:extLst>
      <p:ext uri="{BB962C8B-B14F-4D97-AF65-F5344CB8AC3E}">
        <p14:creationId xmlns:p14="http://schemas.microsoft.com/office/powerpoint/2010/main" xmlns="" val="10477581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系统功能架构</a:t>
            </a:r>
            <a:endParaRPr lang="zh-CN" altLang="en-US" dirty="0"/>
          </a:p>
        </p:txBody>
      </p:sp>
      <p:sp>
        <p:nvSpPr>
          <p:cNvPr id="6" name="矩形 5"/>
          <p:cNvSpPr/>
          <p:nvPr/>
        </p:nvSpPr>
        <p:spPr bwMode="auto">
          <a:xfrm>
            <a:off x="428596" y="1000109"/>
            <a:ext cx="8358246" cy="5344605"/>
          </a:xfrm>
          <a:prstGeom prst="rect">
            <a:avLst/>
          </a:prstGeom>
          <a:solidFill>
            <a:schemeClr val="bg1"/>
          </a:solidFill>
          <a:ln w="9525" cap="flat" cmpd="sng" algn="ctr">
            <a:solidFill>
              <a:srgbClr val="0070C0"/>
            </a:solidFill>
            <a:prstDash val="solid"/>
            <a:round/>
            <a:headEnd type="none" w="med" len="med"/>
            <a:tailEnd type="none" w="med" len="med"/>
          </a:ln>
          <a:effectLst/>
        </p:spPr>
        <p:txBody>
          <a:bodyPr vert="horz" wrap="square" lIns="91413" tIns="45706" rIns="91413" bIns="45706" numCol="1" rtlCol="0" anchor="t" anchorCtr="0" compatLnSpc="1">
            <a:prstTxWarp prst="textNoShape">
              <a:avLst/>
            </a:prstTxWarp>
          </a:bodyPr>
          <a:lstStyle/>
          <a:p>
            <a:pPr algn="ctr" defTabSz="914126"/>
            <a:r>
              <a:rPr lang="zh-CN" altLang="en-US" sz="2400" b="1" baseline="-25000" dirty="0" smtClean="0">
                <a:solidFill>
                  <a:schemeClr val="accent6">
                    <a:lumMod val="60000"/>
                    <a:lumOff val="40000"/>
                  </a:schemeClr>
                </a:solidFill>
                <a:latin typeface="+mj-ea"/>
                <a:ea typeface="+mj-ea"/>
              </a:rPr>
              <a:t>理财投资风险管理系统</a:t>
            </a:r>
          </a:p>
        </p:txBody>
      </p:sp>
      <p:sp>
        <p:nvSpPr>
          <p:cNvPr id="7" name="圆角矩形 6"/>
          <p:cNvSpPr/>
          <p:nvPr/>
        </p:nvSpPr>
        <p:spPr bwMode="auto">
          <a:xfrm>
            <a:off x="642910" y="1500174"/>
            <a:ext cx="7929618" cy="2317587"/>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w="28575">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91413" tIns="45706" rIns="91413" bIns="45706" numCol="1" rtlCol="0" anchor="t" anchorCtr="0" compatLnSpc="1">
            <a:prstTxWarp prst="textNoShape">
              <a:avLst/>
            </a:prstTxWarp>
          </a:bodyPr>
          <a:lstStyle/>
          <a:p>
            <a:pPr algn="ctr"/>
            <a:r>
              <a:rPr lang="zh-CN" altLang="en-US" b="1" baseline="-25000" dirty="0" smtClean="0">
                <a:latin typeface="Arial" charset="0"/>
                <a:ea typeface="宋体" charset="-122"/>
              </a:rPr>
              <a:t>业务功能</a:t>
            </a:r>
          </a:p>
          <a:p>
            <a:pPr algn="ctr" defTabSz="914126"/>
            <a:endParaRPr lang="zh-CN" altLang="en-US" b="1" baseline="-25000" dirty="0" smtClean="0">
              <a:solidFill>
                <a:schemeClr val="tx1"/>
              </a:solidFill>
              <a:latin typeface="Arial" charset="0"/>
              <a:ea typeface="宋体" charset="-122"/>
            </a:endParaRPr>
          </a:p>
        </p:txBody>
      </p:sp>
      <p:sp>
        <p:nvSpPr>
          <p:cNvPr id="8" name="圆角矩形 7"/>
          <p:cNvSpPr/>
          <p:nvPr/>
        </p:nvSpPr>
        <p:spPr bwMode="auto">
          <a:xfrm>
            <a:off x="635000" y="3882556"/>
            <a:ext cx="4365628" cy="1196163"/>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w="9525" cap="flat" cmpd="sng" algn="ctr">
            <a:solidFill>
              <a:schemeClr val="tx1"/>
            </a:solidFill>
            <a:prstDash val="solid"/>
            <a:round/>
            <a:headEnd type="none" w="med" len="med"/>
            <a:tailEnd type="none" w="med" len="med"/>
          </a:ln>
          <a:effectLst/>
        </p:spPr>
        <p:txBody>
          <a:bodyPr vert="horz" wrap="square" lIns="91413" tIns="45706" rIns="91413" bIns="45706" numCol="1" rtlCol="0" anchor="t" anchorCtr="0" compatLnSpc="1">
            <a:prstTxWarp prst="textNoShape">
              <a:avLst/>
            </a:prstTxWarp>
          </a:bodyPr>
          <a:lstStyle/>
          <a:p>
            <a:pPr algn="ctr" defTabSz="914126"/>
            <a:r>
              <a:rPr lang="zh-CN" altLang="en-US" b="1" baseline="-25000" dirty="0" smtClean="0">
                <a:latin typeface="Arial" charset="0"/>
                <a:ea typeface="宋体" charset="-122"/>
              </a:rPr>
              <a:t>业务流程</a:t>
            </a:r>
          </a:p>
        </p:txBody>
      </p:sp>
      <p:sp>
        <p:nvSpPr>
          <p:cNvPr id="9" name="圆角矩形 8"/>
          <p:cNvSpPr/>
          <p:nvPr/>
        </p:nvSpPr>
        <p:spPr bwMode="auto">
          <a:xfrm>
            <a:off x="6366824" y="5178429"/>
            <a:ext cx="2143140" cy="1043129"/>
          </a:xfrm>
          <a:prstGeom prst="roundRect">
            <a:avLst/>
          </a:prstGeom>
          <a:gradFill flip="none" rotWithShape="1">
            <a:gsLst>
              <a:gs pos="0">
                <a:srgbClr val="FFFF61">
                  <a:tint val="66000"/>
                  <a:satMod val="160000"/>
                </a:srgbClr>
              </a:gs>
              <a:gs pos="50000">
                <a:srgbClr val="FFFF61">
                  <a:tint val="44500"/>
                  <a:satMod val="160000"/>
                </a:srgbClr>
              </a:gs>
              <a:gs pos="100000">
                <a:srgbClr val="FFFF61">
                  <a:tint val="23500"/>
                  <a:satMod val="160000"/>
                </a:srgbClr>
              </a:gs>
            </a:gsLst>
            <a:lin ang="5400000" scaled="1"/>
            <a:tileRect/>
          </a:gradFill>
          <a:ln w="9525" cap="flat" cmpd="sng" algn="ctr">
            <a:solidFill>
              <a:schemeClr val="tx1"/>
            </a:solidFill>
            <a:prstDash val="solid"/>
            <a:round/>
            <a:headEnd type="none" w="med" len="med"/>
            <a:tailEnd type="none" w="med" len="med"/>
          </a:ln>
          <a:effectLst/>
        </p:spPr>
        <p:txBody>
          <a:bodyPr vert="horz" wrap="square" lIns="91413" tIns="45706" rIns="91413" bIns="45706" numCol="1" rtlCol="0" anchor="t" anchorCtr="0" compatLnSpc="1">
            <a:prstTxWarp prst="textNoShape">
              <a:avLst/>
            </a:prstTxWarp>
          </a:bodyPr>
          <a:lstStyle/>
          <a:p>
            <a:pPr algn="ctr" defTabSz="914126"/>
            <a:r>
              <a:rPr lang="zh-CN" altLang="en-US" b="1" baseline="-25000" dirty="0" smtClean="0">
                <a:latin typeface="Arial" charset="0"/>
                <a:ea typeface="宋体" charset="-122"/>
              </a:rPr>
              <a:t>系统公共管理</a:t>
            </a:r>
          </a:p>
        </p:txBody>
      </p:sp>
      <p:sp>
        <p:nvSpPr>
          <p:cNvPr id="10" name="圆角矩形 9"/>
          <p:cNvSpPr/>
          <p:nvPr/>
        </p:nvSpPr>
        <p:spPr bwMode="auto">
          <a:xfrm>
            <a:off x="4634564" y="5188586"/>
            <a:ext cx="1689226" cy="1043129"/>
          </a:xfrm>
          <a:prstGeom prst="roundRect">
            <a:avLst/>
          </a:prstGeom>
          <a:gradFill flip="none" rotWithShape="1">
            <a:gsLst>
              <a:gs pos="0">
                <a:schemeClr val="accent1">
                  <a:lumMod val="90000"/>
                  <a:tint val="66000"/>
                  <a:satMod val="160000"/>
                </a:schemeClr>
              </a:gs>
              <a:gs pos="50000">
                <a:schemeClr val="accent1">
                  <a:lumMod val="90000"/>
                  <a:tint val="44500"/>
                  <a:satMod val="160000"/>
                </a:schemeClr>
              </a:gs>
              <a:gs pos="100000">
                <a:schemeClr val="accent1">
                  <a:lumMod val="90000"/>
                  <a:tint val="23500"/>
                  <a:satMod val="160000"/>
                </a:schemeClr>
              </a:gs>
            </a:gsLst>
            <a:lin ang="5400000" scaled="1"/>
            <a:tileRect/>
          </a:gradFill>
          <a:ln w="9525" cap="flat" cmpd="sng" algn="ctr">
            <a:solidFill>
              <a:schemeClr val="tx1"/>
            </a:solidFill>
            <a:prstDash val="solid"/>
            <a:round/>
            <a:headEnd type="none" w="med" len="med"/>
            <a:tailEnd type="none" w="med" len="med"/>
          </a:ln>
          <a:effectLst/>
        </p:spPr>
        <p:txBody>
          <a:bodyPr vert="horz" wrap="square" lIns="91413" tIns="45706" rIns="91413" bIns="45706" numCol="1" rtlCol="0" anchor="t" anchorCtr="0" compatLnSpc="1">
            <a:prstTxWarp prst="textNoShape">
              <a:avLst/>
            </a:prstTxWarp>
          </a:bodyPr>
          <a:lstStyle/>
          <a:p>
            <a:pPr algn="ctr" defTabSz="914126"/>
            <a:r>
              <a:rPr lang="zh-CN" altLang="en-US" b="1" baseline="-25000" dirty="0" smtClean="0">
                <a:latin typeface="Arial" charset="0"/>
                <a:ea typeface="宋体" charset="-122"/>
              </a:rPr>
              <a:t>统计分析</a:t>
            </a:r>
            <a:r>
              <a:rPr lang="en-US" altLang="zh-CN" b="1" baseline="-25000" dirty="0" smtClean="0">
                <a:latin typeface="Arial" charset="0"/>
                <a:ea typeface="宋体" charset="-122"/>
              </a:rPr>
              <a:t>/</a:t>
            </a:r>
            <a:r>
              <a:rPr lang="zh-CN" altLang="en-US" b="1" baseline="-25000" dirty="0" smtClean="0">
                <a:latin typeface="Arial" charset="0"/>
                <a:ea typeface="宋体" charset="-122"/>
              </a:rPr>
              <a:t>报表管理</a:t>
            </a:r>
          </a:p>
        </p:txBody>
      </p:sp>
      <p:sp>
        <p:nvSpPr>
          <p:cNvPr id="11" name="圆角矩形 10"/>
          <p:cNvSpPr/>
          <p:nvPr/>
        </p:nvSpPr>
        <p:spPr bwMode="auto">
          <a:xfrm>
            <a:off x="642911" y="5166051"/>
            <a:ext cx="3929090" cy="1064970"/>
          </a:xfrm>
          <a:prstGeom prst="round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5400000" scaled="1"/>
            <a:tileRect/>
          </a:gradFill>
          <a:ln w="9525" cap="flat" cmpd="sng" algn="ctr">
            <a:solidFill>
              <a:schemeClr val="tx1"/>
            </a:solidFill>
            <a:prstDash val="solid"/>
            <a:round/>
            <a:headEnd type="none" w="med" len="med"/>
            <a:tailEnd type="none" w="med" len="med"/>
          </a:ln>
          <a:effectLst/>
        </p:spPr>
        <p:txBody>
          <a:bodyPr vert="horz" wrap="square" lIns="91413" tIns="45706" rIns="91413" bIns="45706" numCol="1" rtlCol="0" anchor="t" anchorCtr="0" compatLnSpc="1">
            <a:prstTxWarp prst="textNoShape">
              <a:avLst/>
            </a:prstTxWarp>
          </a:bodyPr>
          <a:lstStyle/>
          <a:p>
            <a:pPr algn="ctr" defTabSz="914126"/>
            <a:r>
              <a:rPr lang="zh-CN" altLang="en-US" b="1" baseline="-25000" dirty="0" smtClean="0">
                <a:latin typeface="Arial" charset="0"/>
                <a:ea typeface="宋体" charset="-122"/>
              </a:rPr>
              <a:t>系统接口</a:t>
            </a:r>
          </a:p>
        </p:txBody>
      </p:sp>
      <p:sp>
        <p:nvSpPr>
          <p:cNvPr id="16" name="圆角矩形 15"/>
          <p:cNvSpPr/>
          <p:nvPr/>
        </p:nvSpPr>
        <p:spPr>
          <a:xfrm>
            <a:off x="818165" y="1955415"/>
            <a:ext cx="2252301" cy="830643"/>
          </a:xfrm>
          <a:prstGeom prst="roundRect">
            <a:avLst>
              <a:gd name="adj" fmla="val 4815"/>
            </a:avLst>
          </a:prstGeom>
          <a:solidFill>
            <a:schemeClr val="bg1"/>
          </a:solidFill>
          <a:ln/>
        </p:spPr>
        <p:style>
          <a:lnRef idx="2">
            <a:schemeClr val="accent2"/>
          </a:lnRef>
          <a:fillRef idx="1">
            <a:schemeClr val="lt1"/>
          </a:fillRef>
          <a:effectRef idx="0">
            <a:schemeClr val="accent2"/>
          </a:effectRef>
          <a:fontRef idx="minor">
            <a:schemeClr val="dk1"/>
          </a:fontRef>
        </p:style>
        <p:txBody>
          <a:bodyPr lIns="81184" tIns="40592" rIns="81184" bIns="40592"/>
          <a:lstStyle/>
          <a:p>
            <a:pPr algn="ctr">
              <a:defRPr/>
            </a:pPr>
            <a:r>
              <a:rPr lang="zh-CN" altLang="en-US" sz="1100" kern="0" dirty="0" smtClean="0">
                <a:solidFill>
                  <a:sysClr val="windowText" lastClr="000000"/>
                </a:solidFill>
                <a:latin typeface="+mn-ea"/>
              </a:rPr>
              <a:t>理财产品信息管理</a:t>
            </a:r>
            <a:endParaRPr lang="zh-CN" altLang="en-US" sz="1100" kern="0" dirty="0">
              <a:solidFill>
                <a:sysClr val="windowText" lastClr="000000"/>
              </a:solidFill>
              <a:latin typeface="+mn-ea"/>
            </a:endParaRPr>
          </a:p>
        </p:txBody>
      </p:sp>
      <p:sp>
        <p:nvSpPr>
          <p:cNvPr id="17" name="圆角矩形 16"/>
          <p:cNvSpPr/>
          <p:nvPr/>
        </p:nvSpPr>
        <p:spPr>
          <a:xfrm>
            <a:off x="941287" y="2457096"/>
            <a:ext cx="966611" cy="214313"/>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宋体" pitchFamily="2" charset="-122"/>
              </a:rPr>
              <a:t>产品类型</a:t>
            </a:r>
            <a:endParaRPr lang="zh-CN" altLang="en-US" sz="1100" kern="0" dirty="0">
              <a:latin typeface="宋体" pitchFamily="2" charset="-122"/>
            </a:endParaRPr>
          </a:p>
        </p:txBody>
      </p:sp>
      <p:sp>
        <p:nvSpPr>
          <p:cNvPr id="18" name="圆角矩形 17"/>
          <p:cNvSpPr/>
          <p:nvPr/>
        </p:nvSpPr>
        <p:spPr>
          <a:xfrm>
            <a:off x="1944316" y="2463293"/>
            <a:ext cx="974878" cy="220130"/>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宋体" pitchFamily="2" charset="-122"/>
              </a:rPr>
              <a:t>收益率</a:t>
            </a:r>
            <a:endParaRPr lang="zh-CN" altLang="en-US" sz="1100" kern="0" dirty="0">
              <a:latin typeface="宋体" pitchFamily="2" charset="-122"/>
            </a:endParaRPr>
          </a:p>
        </p:txBody>
      </p:sp>
      <p:sp>
        <p:nvSpPr>
          <p:cNvPr id="19" name="圆角矩形 18"/>
          <p:cNvSpPr/>
          <p:nvPr/>
        </p:nvSpPr>
        <p:spPr>
          <a:xfrm>
            <a:off x="1944317" y="2203320"/>
            <a:ext cx="966611" cy="214313"/>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宋体" pitchFamily="2" charset="-122"/>
              </a:rPr>
              <a:t>价格比对</a:t>
            </a:r>
            <a:endParaRPr lang="zh-CN" altLang="en-US" sz="1100" kern="0" dirty="0">
              <a:latin typeface="宋体" pitchFamily="2" charset="-122"/>
            </a:endParaRPr>
          </a:p>
        </p:txBody>
      </p:sp>
      <p:sp>
        <p:nvSpPr>
          <p:cNvPr id="20" name="圆角矩形 19"/>
          <p:cNvSpPr/>
          <p:nvPr/>
        </p:nvSpPr>
        <p:spPr>
          <a:xfrm>
            <a:off x="941287" y="2204189"/>
            <a:ext cx="966611" cy="214313"/>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宋体" pitchFamily="2" charset="-122"/>
              </a:rPr>
              <a:t>产品种类</a:t>
            </a:r>
            <a:endParaRPr lang="zh-CN" altLang="en-US" sz="1100" kern="0" dirty="0">
              <a:latin typeface="宋体" pitchFamily="2" charset="-122"/>
            </a:endParaRPr>
          </a:p>
        </p:txBody>
      </p:sp>
      <p:sp>
        <p:nvSpPr>
          <p:cNvPr id="26" name="圆角矩形 25"/>
          <p:cNvSpPr/>
          <p:nvPr/>
        </p:nvSpPr>
        <p:spPr>
          <a:xfrm>
            <a:off x="4923479" y="5749192"/>
            <a:ext cx="1153686" cy="191462"/>
          </a:xfrm>
          <a:prstGeom prst="roundRect">
            <a:avLst>
              <a:gd name="adj" fmla="val 8766"/>
            </a:avLst>
          </a:prstGeom>
          <a:solidFill>
            <a:schemeClr val="accent1">
              <a:lumMod val="75000"/>
            </a:schemeClr>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评审业务统计</a:t>
            </a:r>
            <a:endParaRPr lang="zh-CN" altLang="en-US" sz="1100" kern="0" dirty="0">
              <a:latin typeface="+mn-ea"/>
            </a:endParaRPr>
          </a:p>
        </p:txBody>
      </p:sp>
      <p:sp>
        <p:nvSpPr>
          <p:cNvPr id="27" name="圆角矩形 26"/>
          <p:cNvSpPr/>
          <p:nvPr/>
        </p:nvSpPr>
        <p:spPr>
          <a:xfrm>
            <a:off x="4923479" y="5514776"/>
            <a:ext cx="1153686" cy="191783"/>
          </a:xfrm>
          <a:prstGeom prst="roundRect">
            <a:avLst>
              <a:gd name="adj" fmla="val 8766"/>
            </a:avLst>
          </a:prstGeom>
          <a:solidFill>
            <a:schemeClr val="accent1">
              <a:lumMod val="75000"/>
            </a:schemeClr>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评审历史统计</a:t>
            </a:r>
            <a:endParaRPr lang="zh-CN" altLang="en-US" sz="1100" kern="0" dirty="0">
              <a:latin typeface="+mn-ea"/>
            </a:endParaRPr>
          </a:p>
        </p:txBody>
      </p:sp>
      <p:sp>
        <p:nvSpPr>
          <p:cNvPr id="45" name="圆角矩形 44"/>
          <p:cNvSpPr/>
          <p:nvPr/>
        </p:nvSpPr>
        <p:spPr>
          <a:xfrm>
            <a:off x="4714876" y="1928802"/>
            <a:ext cx="2236806" cy="842317"/>
          </a:xfrm>
          <a:prstGeom prst="roundRect">
            <a:avLst>
              <a:gd name="adj" fmla="val 4815"/>
            </a:avLst>
          </a:prstGeom>
          <a:solidFill>
            <a:schemeClr val="bg1"/>
          </a:solidFill>
          <a:ln/>
        </p:spPr>
        <p:style>
          <a:lnRef idx="2">
            <a:schemeClr val="accent2"/>
          </a:lnRef>
          <a:fillRef idx="1">
            <a:schemeClr val="lt1"/>
          </a:fillRef>
          <a:effectRef idx="0">
            <a:schemeClr val="accent2"/>
          </a:effectRef>
          <a:fontRef idx="minor">
            <a:schemeClr val="dk1"/>
          </a:fontRef>
        </p:style>
        <p:txBody>
          <a:bodyPr lIns="81184" tIns="40592" rIns="81184" bIns="40592"/>
          <a:lstStyle/>
          <a:p>
            <a:pPr algn="ctr">
              <a:defRPr/>
            </a:pPr>
            <a:r>
              <a:rPr lang="zh-CN" altLang="en-US" sz="1100" kern="0" dirty="0" smtClean="0">
                <a:solidFill>
                  <a:sysClr val="windowText" lastClr="000000"/>
                </a:solidFill>
                <a:latin typeface="+mn-ea"/>
              </a:rPr>
              <a:t>存续期管理</a:t>
            </a:r>
            <a:endParaRPr lang="zh-CN" altLang="en-US" sz="1100" kern="0" dirty="0">
              <a:solidFill>
                <a:sysClr val="windowText" lastClr="000000"/>
              </a:solidFill>
              <a:latin typeface="+mn-ea"/>
            </a:endParaRPr>
          </a:p>
        </p:txBody>
      </p:sp>
      <p:sp>
        <p:nvSpPr>
          <p:cNvPr id="46" name="圆角矩形 45"/>
          <p:cNvSpPr/>
          <p:nvPr/>
        </p:nvSpPr>
        <p:spPr>
          <a:xfrm>
            <a:off x="4761945" y="2447150"/>
            <a:ext cx="1019778" cy="214314"/>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归档管理</a:t>
            </a:r>
            <a:endParaRPr lang="zh-CN" altLang="en-US" sz="1100" kern="0" dirty="0">
              <a:latin typeface="+mn-ea"/>
            </a:endParaRPr>
          </a:p>
        </p:txBody>
      </p:sp>
      <p:sp>
        <p:nvSpPr>
          <p:cNvPr id="47" name="圆角矩形 46"/>
          <p:cNvSpPr/>
          <p:nvPr/>
        </p:nvSpPr>
        <p:spPr>
          <a:xfrm>
            <a:off x="5825532" y="2447150"/>
            <a:ext cx="1019778" cy="214314"/>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报告生成</a:t>
            </a:r>
            <a:endParaRPr lang="zh-CN" altLang="en-US" sz="1100" kern="0" dirty="0">
              <a:latin typeface="+mn-ea"/>
            </a:endParaRPr>
          </a:p>
        </p:txBody>
      </p:sp>
      <p:sp>
        <p:nvSpPr>
          <p:cNvPr id="48" name="圆角矩形 47"/>
          <p:cNvSpPr/>
          <p:nvPr/>
        </p:nvSpPr>
        <p:spPr>
          <a:xfrm>
            <a:off x="5825532" y="2187977"/>
            <a:ext cx="1019778" cy="214314"/>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收息管理</a:t>
            </a:r>
            <a:endParaRPr lang="zh-CN" altLang="en-US" sz="1100" kern="0" dirty="0">
              <a:latin typeface="+mn-ea"/>
            </a:endParaRPr>
          </a:p>
        </p:txBody>
      </p:sp>
      <p:sp>
        <p:nvSpPr>
          <p:cNvPr id="49" name="圆角矩形 48"/>
          <p:cNvSpPr/>
          <p:nvPr/>
        </p:nvSpPr>
        <p:spPr>
          <a:xfrm>
            <a:off x="4761945" y="2187977"/>
            <a:ext cx="1019778" cy="214314"/>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dirty="0" smtClean="0"/>
              <a:t>业务到期处理</a:t>
            </a:r>
            <a:endParaRPr lang="zh-CN" altLang="en-US" sz="1100" kern="0" dirty="0">
              <a:latin typeface="+mn-ea"/>
            </a:endParaRPr>
          </a:p>
        </p:txBody>
      </p:sp>
      <p:sp>
        <p:nvSpPr>
          <p:cNvPr id="50" name="圆角矩形 49"/>
          <p:cNvSpPr/>
          <p:nvPr/>
        </p:nvSpPr>
        <p:spPr>
          <a:xfrm>
            <a:off x="818166" y="2910650"/>
            <a:ext cx="7570234" cy="323968"/>
          </a:xfrm>
          <a:prstGeom prst="roundRect">
            <a:avLst>
              <a:gd name="adj" fmla="val 4815"/>
            </a:avLst>
          </a:prstGeom>
          <a:solidFill>
            <a:schemeClr val="bg1"/>
          </a:solidFill>
          <a:ln/>
        </p:spPr>
        <p:style>
          <a:lnRef idx="2">
            <a:schemeClr val="accent2"/>
          </a:lnRef>
          <a:fillRef idx="1">
            <a:schemeClr val="lt1"/>
          </a:fillRef>
          <a:effectRef idx="0">
            <a:schemeClr val="accent2"/>
          </a:effectRef>
          <a:fontRef idx="minor">
            <a:schemeClr val="dk1"/>
          </a:fontRef>
        </p:style>
        <p:txBody>
          <a:bodyPr lIns="81184" tIns="40592" rIns="81184" bIns="40592" anchor="ctr"/>
          <a:lstStyle/>
          <a:p>
            <a:pPr>
              <a:defRPr/>
            </a:pPr>
            <a:r>
              <a:rPr lang="zh-CN" altLang="en-US" sz="1100" kern="0" dirty="0" smtClean="0">
                <a:solidFill>
                  <a:sysClr val="windowText" lastClr="000000"/>
                </a:solidFill>
                <a:latin typeface="+mn-ea"/>
              </a:rPr>
              <a:t>综合管理</a:t>
            </a:r>
            <a:endParaRPr lang="zh-CN" altLang="en-US" sz="1100" kern="0" dirty="0">
              <a:solidFill>
                <a:sysClr val="windowText" lastClr="000000"/>
              </a:solidFill>
              <a:latin typeface="+mn-ea"/>
            </a:endParaRPr>
          </a:p>
        </p:txBody>
      </p:sp>
      <p:sp>
        <p:nvSpPr>
          <p:cNvPr id="53" name="圆角矩形 52"/>
          <p:cNvSpPr/>
          <p:nvPr/>
        </p:nvSpPr>
        <p:spPr>
          <a:xfrm>
            <a:off x="2965242" y="2982664"/>
            <a:ext cx="1156073" cy="167200"/>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待办事项</a:t>
            </a:r>
            <a:endParaRPr lang="zh-CN" altLang="en-US" sz="1100" kern="0" dirty="0">
              <a:latin typeface="+mn-ea"/>
            </a:endParaRPr>
          </a:p>
        </p:txBody>
      </p:sp>
      <p:sp>
        <p:nvSpPr>
          <p:cNvPr id="54" name="圆角矩形 53"/>
          <p:cNvSpPr/>
          <p:nvPr/>
        </p:nvSpPr>
        <p:spPr>
          <a:xfrm>
            <a:off x="1670155" y="2982664"/>
            <a:ext cx="1156073" cy="167200"/>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系统登陆</a:t>
            </a:r>
            <a:endParaRPr lang="zh-CN" altLang="en-US" sz="1100" kern="0" dirty="0">
              <a:latin typeface="+mn-ea"/>
            </a:endParaRPr>
          </a:p>
        </p:txBody>
      </p:sp>
      <p:sp>
        <p:nvSpPr>
          <p:cNvPr id="55" name="圆角矩形 54"/>
          <p:cNvSpPr/>
          <p:nvPr/>
        </p:nvSpPr>
        <p:spPr>
          <a:xfrm>
            <a:off x="3143240" y="1943741"/>
            <a:ext cx="1501534" cy="842317"/>
          </a:xfrm>
          <a:prstGeom prst="roundRect">
            <a:avLst>
              <a:gd name="adj" fmla="val 4815"/>
            </a:avLst>
          </a:prstGeom>
          <a:solidFill>
            <a:schemeClr val="bg1"/>
          </a:solidFill>
          <a:ln/>
        </p:spPr>
        <p:style>
          <a:lnRef idx="2">
            <a:schemeClr val="accent2"/>
          </a:lnRef>
          <a:fillRef idx="1">
            <a:schemeClr val="lt1"/>
          </a:fillRef>
          <a:effectRef idx="0">
            <a:schemeClr val="accent2"/>
          </a:effectRef>
          <a:fontRef idx="minor">
            <a:schemeClr val="dk1"/>
          </a:fontRef>
        </p:style>
        <p:txBody>
          <a:bodyPr lIns="81184" tIns="40592" rIns="81184" bIns="40592"/>
          <a:lstStyle/>
          <a:p>
            <a:pPr algn="ctr">
              <a:defRPr/>
            </a:pPr>
            <a:r>
              <a:rPr lang="zh-CN" altLang="en-US" sz="1100" kern="0" dirty="0" smtClean="0">
                <a:solidFill>
                  <a:sysClr val="windowText" lastClr="000000"/>
                </a:solidFill>
                <a:latin typeface="+mn-ea"/>
              </a:rPr>
              <a:t>客户信息管理</a:t>
            </a:r>
            <a:endParaRPr lang="zh-CN" altLang="en-US" sz="1100" kern="0" dirty="0">
              <a:solidFill>
                <a:sysClr val="windowText" lastClr="000000"/>
              </a:solidFill>
              <a:latin typeface="+mn-ea"/>
            </a:endParaRPr>
          </a:p>
        </p:txBody>
      </p:sp>
      <p:sp>
        <p:nvSpPr>
          <p:cNvPr id="56" name="圆角矩形 55"/>
          <p:cNvSpPr/>
          <p:nvPr/>
        </p:nvSpPr>
        <p:spPr>
          <a:xfrm>
            <a:off x="3336890" y="2486847"/>
            <a:ext cx="1120192" cy="194382"/>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客户信息对接</a:t>
            </a:r>
            <a:endParaRPr lang="zh-CN" altLang="en-US" sz="1100" kern="0" dirty="0">
              <a:latin typeface="+mn-ea"/>
            </a:endParaRPr>
          </a:p>
        </p:txBody>
      </p:sp>
      <p:sp>
        <p:nvSpPr>
          <p:cNvPr id="59" name="圆角矩形 58"/>
          <p:cNvSpPr/>
          <p:nvPr/>
        </p:nvSpPr>
        <p:spPr>
          <a:xfrm>
            <a:off x="3330933" y="2227674"/>
            <a:ext cx="1115546" cy="196911"/>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基本信息维护</a:t>
            </a:r>
            <a:endParaRPr lang="zh-CN" altLang="en-US" sz="1100" kern="0" dirty="0">
              <a:latin typeface="+mn-ea"/>
            </a:endParaRPr>
          </a:p>
        </p:txBody>
      </p:sp>
      <p:sp>
        <p:nvSpPr>
          <p:cNvPr id="60" name="圆角矩形 59"/>
          <p:cNvSpPr/>
          <p:nvPr/>
        </p:nvSpPr>
        <p:spPr>
          <a:xfrm>
            <a:off x="7011993" y="1938746"/>
            <a:ext cx="1313842" cy="842317"/>
          </a:xfrm>
          <a:prstGeom prst="roundRect">
            <a:avLst>
              <a:gd name="adj" fmla="val 4815"/>
            </a:avLst>
          </a:prstGeom>
          <a:solidFill>
            <a:schemeClr val="bg1"/>
          </a:solidFill>
          <a:ln/>
        </p:spPr>
        <p:style>
          <a:lnRef idx="2">
            <a:schemeClr val="accent2"/>
          </a:lnRef>
          <a:fillRef idx="1">
            <a:schemeClr val="lt1"/>
          </a:fillRef>
          <a:effectRef idx="0">
            <a:schemeClr val="accent2"/>
          </a:effectRef>
          <a:fontRef idx="minor">
            <a:schemeClr val="dk1"/>
          </a:fontRef>
        </p:style>
        <p:txBody>
          <a:bodyPr lIns="81184" tIns="40592" rIns="81184" bIns="40592"/>
          <a:lstStyle/>
          <a:p>
            <a:pPr algn="ctr">
              <a:defRPr/>
            </a:pPr>
            <a:r>
              <a:rPr lang="zh-CN" altLang="en-US" sz="1100" kern="0" dirty="0" smtClean="0">
                <a:solidFill>
                  <a:sysClr val="windowText" lastClr="000000"/>
                </a:solidFill>
                <a:latin typeface="+mn-ea"/>
              </a:rPr>
              <a:t>评审委员会管理</a:t>
            </a:r>
          </a:p>
        </p:txBody>
      </p:sp>
      <p:sp>
        <p:nvSpPr>
          <p:cNvPr id="64" name="圆角矩形 63"/>
          <p:cNvSpPr/>
          <p:nvPr/>
        </p:nvSpPr>
        <p:spPr>
          <a:xfrm>
            <a:off x="7199686" y="2222678"/>
            <a:ext cx="976614" cy="191883"/>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委员会查询</a:t>
            </a:r>
            <a:endParaRPr lang="zh-CN" altLang="en-US" sz="1100" kern="0" dirty="0">
              <a:latin typeface="+mn-ea"/>
            </a:endParaRPr>
          </a:p>
        </p:txBody>
      </p:sp>
      <p:sp>
        <p:nvSpPr>
          <p:cNvPr id="68" name="圆角矩形 67"/>
          <p:cNvSpPr/>
          <p:nvPr/>
        </p:nvSpPr>
        <p:spPr bwMode="auto">
          <a:xfrm>
            <a:off x="857224" y="4286256"/>
            <a:ext cx="1967886" cy="285752"/>
          </a:xfrm>
          <a:prstGeom prst="roundRect">
            <a:avLst/>
          </a:prstGeom>
          <a:solidFill>
            <a:srgbClr val="92D050"/>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宋体" pitchFamily="2" charset="-122"/>
              </a:rPr>
              <a:t>理财投资审批流程</a:t>
            </a:r>
          </a:p>
        </p:txBody>
      </p:sp>
      <p:sp>
        <p:nvSpPr>
          <p:cNvPr id="69" name="圆角矩形 68"/>
          <p:cNvSpPr/>
          <p:nvPr/>
        </p:nvSpPr>
        <p:spPr bwMode="auto">
          <a:xfrm>
            <a:off x="3143240" y="4286256"/>
            <a:ext cx="1714512" cy="274115"/>
          </a:xfrm>
          <a:prstGeom prst="roundRect">
            <a:avLst/>
          </a:prstGeom>
          <a:solidFill>
            <a:srgbClr val="92D050"/>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宋体" pitchFamily="2" charset="-122"/>
              </a:rPr>
              <a:t>理财产品审批流程</a:t>
            </a:r>
          </a:p>
        </p:txBody>
      </p:sp>
      <p:sp>
        <p:nvSpPr>
          <p:cNvPr id="70" name="圆角矩形 69"/>
          <p:cNvSpPr/>
          <p:nvPr/>
        </p:nvSpPr>
        <p:spPr bwMode="auto">
          <a:xfrm>
            <a:off x="857224" y="4670027"/>
            <a:ext cx="1967886" cy="259172"/>
          </a:xfrm>
          <a:prstGeom prst="roundRect">
            <a:avLst/>
          </a:prstGeom>
          <a:solidFill>
            <a:srgbClr val="92D050"/>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宋体" pitchFamily="2" charset="-122"/>
              </a:rPr>
              <a:t>理财合作机构准入审批流程</a:t>
            </a:r>
          </a:p>
        </p:txBody>
      </p:sp>
      <p:sp>
        <p:nvSpPr>
          <p:cNvPr id="71" name="圆角矩形 70"/>
          <p:cNvSpPr/>
          <p:nvPr/>
        </p:nvSpPr>
        <p:spPr bwMode="auto">
          <a:xfrm>
            <a:off x="3143240" y="4655086"/>
            <a:ext cx="1714512" cy="274115"/>
          </a:xfrm>
          <a:prstGeom prst="roundRect">
            <a:avLst/>
          </a:prstGeom>
          <a:solidFill>
            <a:srgbClr val="92D050"/>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宋体" pitchFamily="2" charset="-122"/>
              </a:rPr>
              <a:t>定期上报流程</a:t>
            </a:r>
          </a:p>
        </p:txBody>
      </p:sp>
      <p:sp>
        <p:nvSpPr>
          <p:cNvPr id="72" name="圆角矩形 71"/>
          <p:cNvSpPr/>
          <p:nvPr/>
        </p:nvSpPr>
        <p:spPr bwMode="auto">
          <a:xfrm>
            <a:off x="7515453" y="5753056"/>
            <a:ext cx="785818" cy="189660"/>
          </a:xfrm>
          <a:prstGeom prst="roundRect">
            <a:avLst/>
          </a:prstGeom>
          <a:solidFill>
            <a:srgbClr val="F4E6AA"/>
          </a:solidFill>
          <a:ln w="6350" cap="flat" cmpd="sng" algn="ctr">
            <a:solidFill>
              <a:schemeClr val="tx1"/>
            </a:solidFill>
            <a:prstDash val="solid"/>
          </a:ln>
          <a:effectLst/>
        </p:spPr>
        <p:txBody>
          <a:bodyPr lIns="81184" tIns="40592" rIns="81184" bIns="40592" anchor="ctr"/>
          <a:lstStyle/>
          <a:p>
            <a:pPr algn="ctr" defTabSz="914126">
              <a:defRPr/>
            </a:pPr>
            <a:r>
              <a:rPr lang="zh-CN" altLang="en-US" sz="1100" kern="0" dirty="0" smtClean="0">
                <a:latin typeface="+mn-ea"/>
              </a:rPr>
              <a:t>机构管理</a:t>
            </a:r>
          </a:p>
        </p:txBody>
      </p:sp>
      <p:sp>
        <p:nvSpPr>
          <p:cNvPr id="73" name="圆角矩形 72"/>
          <p:cNvSpPr/>
          <p:nvPr/>
        </p:nvSpPr>
        <p:spPr bwMode="auto">
          <a:xfrm>
            <a:off x="7509833" y="5527155"/>
            <a:ext cx="785818" cy="189660"/>
          </a:xfrm>
          <a:prstGeom prst="roundRect">
            <a:avLst/>
          </a:prstGeom>
          <a:solidFill>
            <a:srgbClr val="F4E6AA"/>
          </a:solidFill>
          <a:ln w="6350" cap="flat" cmpd="sng" algn="ctr">
            <a:solidFill>
              <a:schemeClr val="tx1"/>
            </a:solidFill>
            <a:prstDash val="solid"/>
          </a:ln>
          <a:effectLst/>
        </p:spPr>
        <p:txBody>
          <a:bodyPr lIns="81184" tIns="40592" rIns="81184" bIns="40592" anchor="ctr"/>
          <a:lstStyle/>
          <a:p>
            <a:pPr algn="ctr" defTabSz="914126">
              <a:defRPr/>
            </a:pPr>
            <a:r>
              <a:rPr lang="zh-CN" altLang="en-US" sz="1100" kern="0" dirty="0" smtClean="0">
                <a:latin typeface="+mn-ea"/>
              </a:rPr>
              <a:t>用户管理</a:t>
            </a:r>
          </a:p>
        </p:txBody>
      </p:sp>
      <p:sp>
        <p:nvSpPr>
          <p:cNvPr id="74" name="圆角矩形 73"/>
          <p:cNvSpPr/>
          <p:nvPr/>
        </p:nvSpPr>
        <p:spPr bwMode="auto">
          <a:xfrm>
            <a:off x="6581141" y="5766292"/>
            <a:ext cx="785818" cy="189660"/>
          </a:xfrm>
          <a:prstGeom prst="roundRect">
            <a:avLst/>
          </a:prstGeom>
          <a:solidFill>
            <a:srgbClr val="F4E6AA"/>
          </a:solidFill>
          <a:ln w="6350" cap="flat" cmpd="sng" algn="ctr">
            <a:solidFill>
              <a:schemeClr val="tx1"/>
            </a:solidFill>
            <a:prstDash val="solid"/>
          </a:ln>
          <a:effectLst/>
        </p:spPr>
        <p:txBody>
          <a:bodyPr lIns="81184" tIns="40592" rIns="81184" bIns="40592" anchor="ctr"/>
          <a:lstStyle/>
          <a:p>
            <a:pPr algn="ctr" defTabSz="914126">
              <a:defRPr/>
            </a:pPr>
            <a:r>
              <a:rPr lang="zh-CN" altLang="en-US" sz="1100" kern="0" dirty="0" smtClean="0">
                <a:latin typeface="+mn-ea"/>
              </a:rPr>
              <a:t>角色管理</a:t>
            </a:r>
          </a:p>
        </p:txBody>
      </p:sp>
      <p:sp>
        <p:nvSpPr>
          <p:cNvPr id="75" name="圆角矩形 74"/>
          <p:cNvSpPr/>
          <p:nvPr/>
        </p:nvSpPr>
        <p:spPr bwMode="auto">
          <a:xfrm>
            <a:off x="6574047" y="5542434"/>
            <a:ext cx="785818" cy="194381"/>
          </a:xfrm>
          <a:prstGeom prst="roundRect">
            <a:avLst/>
          </a:prstGeom>
          <a:solidFill>
            <a:srgbClr val="F4E6AA"/>
          </a:solidFill>
          <a:ln w="6350" cap="flat" cmpd="sng" algn="ctr">
            <a:solidFill>
              <a:schemeClr val="tx1"/>
            </a:solidFill>
            <a:prstDash val="solid"/>
          </a:ln>
          <a:effectLst/>
        </p:spPr>
        <p:txBody>
          <a:bodyPr lIns="81184" tIns="40592" rIns="81184" bIns="40592" anchor="ctr"/>
          <a:lstStyle/>
          <a:p>
            <a:pPr algn="ctr" defTabSz="914126">
              <a:defRPr/>
            </a:pPr>
            <a:r>
              <a:rPr lang="zh-CN" altLang="en-US" sz="1100" kern="0" dirty="0" smtClean="0">
                <a:latin typeface="+mn-ea"/>
              </a:rPr>
              <a:t>批处理</a:t>
            </a:r>
          </a:p>
        </p:txBody>
      </p:sp>
      <p:sp>
        <p:nvSpPr>
          <p:cNvPr id="76" name="圆角矩形 75"/>
          <p:cNvSpPr/>
          <p:nvPr/>
        </p:nvSpPr>
        <p:spPr bwMode="auto">
          <a:xfrm>
            <a:off x="6581141" y="5988332"/>
            <a:ext cx="785818" cy="189660"/>
          </a:xfrm>
          <a:prstGeom prst="roundRect">
            <a:avLst/>
          </a:prstGeom>
          <a:solidFill>
            <a:srgbClr val="F4E6AA"/>
          </a:solidFill>
          <a:ln w="6350" cap="flat" cmpd="sng" algn="ctr">
            <a:solidFill>
              <a:schemeClr val="tx1"/>
            </a:solidFill>
            <a:prstDash val="solid"/>
          </a:ln>
          <a:effectLst/>
        </p:spPr>
        <p:txBody>
          <a:bodyPr lIns="81184" tIns="40592" rIns="81184" bIns="40592" anchor="ctr"/>
          <a:lstStyle/>
          <a:p>
            <a:pPr algn="ctr" defTabSz="914126">
              <a:defRPr/>
            </a:pPr>
            <a:r>
              <a:rPr lang="zh-CN" altLang="en-US" sz="1100" kern="0" dirty="0" smtClean="0">
                <a:latin typeface="+mn-ea"/>
              </a:rPr>
              <a:t>菜单管理</a:t>
            </a:r>
          </a:p>
        </p:txBody>
      </p:sp>
      <p:sp>
        <p:nvSpPr>
          <p:cNvPr id="77" name="圆角矩形 76"/>
          <p:cNvSpPr/>
          <p:nvPr/>
        </p:nvSpPr>
        <p:spPr bwMode="auto">
          <a:xfrm>
            <a:off x="7509833" y="5988332"/>
            <a:ext cx="785818" cy="189660"/>
          </a:xfrm>
          <a:prstGeom prst="roundRect">
            <a:avLst/>
          </a:prstGeom>
          <a:solidFill>
            <a:srgbClr val="F4E6AA"/>
          </a:solidFill>
          <a:ln w="6350" cap="flat" cmpd="sng" algn="ctr">
            <a:solidFill>
              <a:schemeClr val="tx1"/>
            </a:solidFill>
            <a:prstDash val="solid"/>
          </a:ln>
          <a:effectLst/>
        </p:spPr>
        <p:txBody>
          <a:bodyPr lIns="81184" tIns="40592" rIns="81184" bIns="40592" anchor="ctr"/>
          <a:lstStyle/>
          <a:p>
            <a:pPr algn="ctr" defTabSz="914126">
              <a:defRPr/>
            </a:pPr>
            <a:r>
              <a:rPr lang="zh-CN" altLang="en-US" sz="1100" kern="0" dirty="0" smtClean="0">
                <a:latin typeface="+mn-ea"/>
              </a:rPr>
              <a:t>字典管理</a:t>
            </a:r>
          </a:p>
        </p:txBody>
      </p:sp>
      <p:sp>
        <p:nvSpPr>
          <p:cNvPr id="78" name="圆角矩形 77"/>
          <p:cNvSpPr/>
          <p:nvPr/>
        </p:nvSpPr>
        <p:spPr>
          <a:xfrm>
            <a:off x="704138" y="5676768"/>
            <a:ext cx="1367532" cy="324000"/>
          </a:xfrm>
          <a:prstGeom prst="roundRect">
            <a:avLst>
              <a:gd name="adj" fmla="val 8766"/>
            </a:avLst>
          </a:prstGeom>
          <a:solidFill>
            <a:schemeClr val="accent6">
              <a:lumMod val="40000"/>
              <a:lumOff val="60000"/>
            </a:schemeClr>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理财资产管理系统</a:t>
            </a:r>
            <a:endParaRPr lang="zh-CN" altLang="en-US" sz="1100" kern="0" dirty="0">
              <a:latin typeface="+mn-ea"/>
            </a:endParaRPr>
          </a:p>
        </p:txBody>
      </p:sp>
      <p:sp>
        <p:nvSpPr>
          <p:cNvPr id="79" name="圆角矩形 78"/>
          <p:cNvSpPr/>
          <p:nvPr/>
        </p:nvSpPr>
        <p:spPr>
          <a:xfrm>
            <a:off x="2161858" y="5696779"/>
            <a:ext cx="1096300" cy="324000"/>
          </a:xfrm>
          <a:prstGeom prst="roundRect">
            <a:avLst>
              <a:gd name="adj" fmla="val 8766"/>
            </a:avLst>
          </a:prstGeom>
          <a:solidFill>
            <a:schemeClr val="accent6">
              <a:lumMod val="40000"/>
              <a:lumOff val="60000"/>
            </a:schemeClr>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信贷系统</a:t>
            </a:r>
            <a:endParaRPr lang="zh-CN" altLang="en-US" sz="1100" kern="0" dirty="0">
              <a:latin typeface="+mn-ea"/>
            </a:endParaRPr>
          </a:p>
        </p:txBody>
      </p:sp>
      <p:sp>
        <p:nvSpPr>
          <p:cNvPr id="80" name="圆角矩形 79"/>
          <p:cNvSpPr/>
          <p:nvPr/>
        </p:nvSpPr>
        <p:spPr>
          <a:xfrm>
            <a:off x="3350573" y="5696777"/>
            <a:ext cx="1096300" cy="325438"/>
          </a:xfrm>
          <a:prstGeom prst="roundRect">
            <a:avLst>
              <a:gd name="adj" fmla="val 8766"/>
            </a:avLst>
          </a:prstGeom>
          <a:solidFill>
            <a:schemeClr val="accent6">
              <a:lumMod val="40000"/>
              <a:lumOff val="60000"/>
            </a:schemeClr>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影像系统</a:t>
            </a:r>
            <a:endParaRPr lang="zh-CN" altLang="en-US" sz="1100" kern="0" dirty="0">
              <a:latin typeface="+mn-ea"/>
            </a:endParaRPr>
          </a:p>
        </p:txBody>
      </p:sp>
      <p:sp>
        <p:nvSpPr>
          <p:cNvPr id="52" name="圆角矩形 51"/>
          <p:cNvSpPr/>
          <p:nvPr/>
        </p:nvSpPr>
        <p:spPr bwMode="auto">
          <a:xfrm>
            <a:off x="5072066" y="3882557"/>
            <a:ext cx="3441462" cy="1247667"/>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w="9525" cap="flat" cmpd="sng" algn="ctr">
            <a:solidFill>
              <a:schemeClr val="tx1"/>
            </a:solidFill>
            <a:prstDash val="solid"/>
            <a:round/>
            <a:headEnd type="none" w="med" len="med"/>
            <a:tailEnd type="none" w="med" len="med"/>
          </a:ln>
          <a:effectLst/>
        </p:spPr>
        <p:txBody>
          <a:bodyPr vert="horz" wrap="square" lIns="91413" tIns="45706" rIns="91413" bIns="45706" numCol="1" rtlCol="0" anchor="t" anchorCtr="0" compatLnSpc="1">
            <a:prstTxWarp prst="textNoShape">
              <a:avLst/>
            </a:prstTxWarp>
          </a:bodyPr>
          <a:lstStyle/>
          <a:p>
            <a:pPr algn="ctr" defTabSz="914126"/>
            <a:r>
              <a:rPr lang="zh-CN" altLang="en-US" b="1" baseline="-25000" dirty="0" smtClean="0">
                <a:latin typeface="Arial" charset="0"/>
                <a:ea typeface="宋体" charset="-122"/>
              </a:rPr>
              <a:t>监控和预警</a:t>
            </a:r>
          </a:p>
        </p:txBody>
      </p:sp>
      <p:sp>
        <p:nvSpPr>
          <p:cNvPr id="57" name="圆角矩形 56"/>
          <p:cNvSpPr/>
          <p:nvPr/>
        </p:nvSpPr>
        <p:spPr bwMode="auto">
          <a:xfrm>
            <a:off x="5214942" y="4321171"/>
            <a:ext cx="1321826" cy="250838"/>
          </a:xfrm>
          <a:prstGeom prst="roundRect">
            <a:avLst/>
          </a:prstGeom>
          <a:solidFill>
            <a:srgbClr val="92D050"/>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宋体" pitchFamily="2" charset="-122"/>
              </a:rPr>
              <a:t>风险预警管理</a:t>
            </a:r>
          </a:p>
        </p:txBody>
      </p:sp>
      <p:sp>
        <p:nvSpPr>
          <p:cNvPr id="58" name="圆角矩形 57"/>
          <p:cNvSpPr/>
          <p:nvPr/>
        </p:nvSpPr>
        <p:spPr bwMode="auto">
          <a:xfrm>
            <a:off x="6679644" y="4321170"/>
            <a:ext cx="1714512" cy="274115"/>
          </a:xfrm>
          <a:prstGeom prst="roundRect">
            <a:avLst/>
          </a:prstGeom>
          <a:solidFill>
            <a:srgbClr val="92D050"/>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宋体" pitchFamily="2" charset="-122"/>
              </a:rPr>
              <a:t>流程及活动监控</a:t>
            </a:r>
          </a:p>
        </p:txBody>
      </p:sp>
      <p:sp>
        <p:nvSpPr>
          <p:cNvPr id="62" name="圆角矩形 61"/>
          <p:cNvSpPr/>
          <p:nvPr/>
        </p:nvSpPr>
        <p:spPr bwMode="auto">
          <a:xfrm>
            <a:off x="5214942" y="4641795"/>
            <a:ext cx="1321826" cy="287403"/>
          </a:xfrm>
          <a:prstGeom prst="roundRect">
            <a:avLst/>
          </a:prstGeom>
          <a:solidFill>
            <a:srgbClr val="92D050"/>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宋体" pitchFamily="2" charset="-122"/>
              </a:rPr>
              <a:t>预警参数管理</a:t>
            </a:r>
          </a:p>
        </p:txBody>
      </p:sp>
      <p:sp>
        <p:nvSpPr>
          <p:cNvPr id="63" name="圆角矩形 62"/>
          <p:cNvSpPr/>
          <p:nvPr/>
        </p:nvSpPr>
        <p:spPr bwMode="auto">
          <a:xfrm>
            <a:off x="6679644" y="4641795"/>
            <a:ext cx="1714512" cy="274115"/>
          </a:xfrm>
          <a:prstGeom prst="roundRect">
            <a:avLst/>
          </a:prstGeom>
          <a:solidFill>
            <a:srgbClr val="92D050"/>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宋体" pitchFamily="2" charset="-122"/>
              </a:rPr>
              <a:t>通知和提醒</a:t>
            </a:r>
          </a:p>
        </p:txBody>
      </p:sp>
      <p:sp>
        <p:nvSpPr>
          <p:cNvPr id="65" name="圆角矩形 64"/>
          <p:cNvSpPr/>
          <p:nvPr/>
        </p:nvSpPr>
        <p:spPr>
          <a:xfrm>
            <a:off x="7199686" y="2481852"/>
            <a:ext cx="976614" cy="191883"/>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委员会维护</a:t>
            </a:r>
            <a:endParaRPr lang="zh-CN" altLang="en-US" sz="1100" kern="0" dirty="0">
              <a:latin typeface="+mn-ea"/>
            </a:endParaRPr>
          </a:p>
        </p:txBody>
      </p:sp>
      <p:sp>
        <p:nvSpPr>
          <p:cNvPr id="84" name="圆角矩形 83"/>
          <p:cNvSpPr/>
          <p:nvPr/>
        </p:nvSpPr>
        <p:spPr>
          <a:xfrm>
            <a:off x="4271135" y="2982664"/>
            <a:ext cx="1156073" cy="167200"/>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我的客户</a:t>
            </a:r>
            <a:endParaRPr lang="zh-CN" altLang="en-US" sz="1100" kern="0" dirty="0">
              <a:latin typeface="+mn-ea"/>
            </a:endParaRPr>
          </a:p>
        </p:txBody>
      </p:sp>
      <p:sp>
        <p:nvSpPr>
          <p:cNvPr id="85" name="圆角矩形 84"/>
          <p:cNvSpPr/>
          <p:nvPr/>
        </p:nvSpPr>
        <p:spPr>
          <a:xfrm>
            <a:off x="5573024" y="2982664"/>
            <a:ext cx="1156073" cy="167200"/>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我的申请</a:t>
            </a:r>
            <a:endParaRPr lang="zh-CN" altLang="en-US" sz="1100" kern="0" dirty="0">
              <a:latin typeface="+mn-ea"/>
            </a:endParaRPr>
          </a:p>
        </p:txBody>
      </p:sp>
      <p:sp>
        <p:nvSpPr>
          <p:cNvPr id="86" name="圆角矩形 85"/>
          <p:cNvSpPr/>
          <p:nvPr/>
        </p:nvSpPr>
        <p:spPr>
          <a:xfrm>
            <a:off x="6844205" y="2982664"/>
            <a:ext cx="1156073" cy="167200"/>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通知公告</a:t>
            </a:r>
            <a:endParaRPr lang="zh-CN" altLang="en-US" sz="1100" kern="0" dirty="0">
              <a:latin typeface="+mn-ea"/>
            </a:endParaRPr>
          </a:p>
        </p:txBody>
      </p:sp>
      <p:sp>
        <p:nvSpPr>
          <p:cNvPr id="87" name="圆角矩形 86"/>
          <p:cNvSpPr/>
          <p:nvPr/>
        </p:nvSpPr>
        <p:spPr>
          <a:xfrm>
            <a:off x="825877" y="3311791"/>
            <a:ext cx="7562189" cy="323968"/>
          </a:xfrm>
          <a:prstGeom prst="roundRect">
            <a:avLst>
              <a:gd name="adj" fmla="val 4815"/>
            </a:avLst>
          </a:prstGeom>
          <a:solidFill>
            <a:schemeClr val="bg1"/>
          </a:solidFill>
          <a:ln/>
        </p:spPr>
        <p:style>
          <a:lnRef idx="2">
            <a:schemeClr val="accent2"/>
          </a:lnRef>
          <a:fillRef idx="1">
            <a:schemeClr val="lt1"/>
          </a:fillRef>
          <a:effectRef idx="0">
            <a:schemeClr val="accent2"/>
          </a:effectRef>
          <a:fontRef idx="minor">
            <a:schemeClr val="dk1"/>
          </a:fontRef>
        </p:style>
        <p:txBody>
          <a:bodyPr lIns="81184" tIns="40592" rIns="81184" bIns="40592" anchor="ctr"/>
          <a:lstStyle/>
          <a:p>
            <a:pPr>
              <a:defRPr/>
            </a:pPr>
            <a:r>
              <a:rPr lang="zh-CN" altLang="en-US" sz="1100" kern="0" dirty="0" smtClean="0">
                <a:latin typeface="+mn-ea"/>
              </a:rPr>
              <a:t>文档管理</a:t>
            </a:r>
          </a:p>
        </p:txBody>
      </p:sp>
      <p:sp>
        <p:nvSpPr>
          <p:cNvPr id="88" name="圆角矩形 87"/>
          <p:cNvSpPr/>
          <p:nvPr/>
        </p:nvSpPr>
        <p:spPr>
          <a:xfrm>
            <a:off x="2692393" y="3383848"/>
            <a:ext cx="1090183" cy="165853"/>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归档</a:t>
            </a:r>
            <a:r>
              <a:rPr lang="en-US" altLang="zh-CN" sz="1100" kern="0" dirty="0" smtClean="0">
                <a:latin typeface="+mn-ea"/>
              </a:rPr>
              <a:t>/</a:t>
            </a:r>
            <a:r>
              <a:rPr lang="zh-CN" altLang="en-US" sz="1100" kern="0" dirty="0" smtClean="0">
                <a:latin typeface="+mn-ea"/>
              </a:rPr>
              <a:t>入库</a:t>
            </a:r>
            <a:endParaRPr lang="zh-CN" altLang="en-US" sz="1100" kern="0" dirty="0">
              <a:latin typeface="+mn-ea"/>
            </a:endParaRPr>
          </a:p>
        </p:txBody>
      </p:sp>
      <p:sp>
        <p:nvSpPr>
          <p:cNvPr id="89" name="圆角矩形 88"/>
          <p:cNvSpPr/>
          <p:nvPr/>
        </p:nvSpPr>
        <p:spPr>
          <a:xfrm>
            <a:off x="1568934" y="3383848"/>
            <a:ext cx="1090183" cy="165853"/>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创建</a:t>
            </a:r>
            <a:r>
              <a:rPr lang="en-US" altLang="zh-CN" sz="1100" kern="0" dirty="0" smtClean="0">
                <a:latin typeface="+mn-ea"/>
              </a:rPr>
              <a:t>/</a:t>
            </a:r>
            <a:r>
              <a:rPr lang="zh-CN" altLang="en-US" sz="1100" kern="0" dirty="0" smtClean="0">
                <a:latin typeface="+mn-ea"/>
              </a:rPr>
              <a:t>维护</a:t>
            </a:r>
            <a:endParaRPr lang="zh-CN" altLang="en-US" sz="1100" kern="0" dirty="0">
              <a:latin typeface="+mn-ea"/>
            </a:endParaRPr>
          </a:p>
        </p:txBody>
      </p:sp>
      <p:sp>
        <p:nvSpPr>
          <p:cNvPr id="90" name="圆角矩形 89"/>
          <p:cNvSpPr/>
          <p:nvPr/>
        </p:nvSpPr>
        <p:spPr>
          <a:xfrm>
            <a:off x="3809282" y="3383848"/>
            <a:ext cx="1090183" cy="165853"/>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查阅</a:t>
            </a:r>
            <a:endParaRPr lang="zh-CN" altLang="en-US" sz="1100" kern="0" dirty="0">
              <a:latin typeface="+mn-ea"/>
            </a:endParaRPr>
          </a:p>
        </p:txBody>
      </p:sp>
      <p:sp>
        <p:nvSpPr>
          <p:cNvPr id="91" name="圆角矩形 90"/>
          <p:cNvSpPr/>
          <p:nvPr/>
        </p:nvSpPr>
        <p:spPr>
          <a:xfrm>
            <a:off x="4932741" y="3383848"/>
            <a:ext cx="1090183" cy="165853"/>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保管</a:t>
            </a:r>
            <a:endParaRPr lang="zh-CN" altLang="en-US" sz="1100" kern="0" dirty="0">
              <a:latin typeface="+mn-ea"/>
            </a:endParaRPr>
          </a:p>
        </p:txBody>
      </p:sp>
      <p:sp>
        <p:nvSpPr>
          <p:cNvPr id="92" name="圆角矩形 91"/>
          <p:cNvSpPr/>
          <p:nvPr/>
        </p:nvSpPr>
        <p:spPr>
          <a:xfrm>
            <a:off x="6073645" y="3383848"/>
            <a:ext cx="1090183" cy="165853"/>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出库</a:t>
            </a:r>
            <a:endParaRPr lang="zh-CN" altLang="en-US" sz="1100" kern="0" dirty="0">
              <a:latin typeface="+mn-ea"/>
            </a:endParaRPr>
          </a:p>
        </p:txBody>
      </p:sp>
      <p:sp>
        <p:nvSpPr>
          <p:cNvPr id="93" name="圆角矩形 92"/>
          <p:cNvSpPr/>
          <p:nvPr/>
        </p:nvSpPr>
        <p:spPr>
          <a:xfrm>
            <a:off x="7223701" y="3383848"/>
            <a:ext cx="1090183" cy="165853"/>
          </a:xfrm>
          <a:prstGeom prst="roundRect">
            <a:avLst>
              <a:gd name="adj" fmla="val 8766"/>
            </a:avLst>
          </a:prstGeom>
          <a:solidFill>
            <a:schemeClr val="accent1"/>
          </a:solidFill>
          <a:ln w="6350" cap="flat" cmpd="sng" algn="ctr">
            <a:solidFill>
              <a:schemeClr val="tx1"/>
            </a:solidFill>
            <a:prstDash val="solid"/>
          </a:ln>
          <a:effectLst/>
        </p:spPr>
        <p:txBody>
          <a:bodyPr lIns="81184" tIns="40592" rIns="81184" bIns="40592" anchor="ctr"/>
          <a:lstStyle/>
          <a:p>
            <a:pPr algn="ctr">
              <a:defRPr/>
            </a:pPr>
            <a:r>
              <a:rPr lang="zh-CN" altLang="en-US" sz="1100" kern="0" dirty="0" smtClean="0">
                <a:latin typeface="+mn-ea"/>
              </a:rPr>
              <a:t>销毁</a:t>
            </a:r>
            <a:endParaRPr lang="zh-CN" altLang="en-US" sz="1100" kern="0" dirty="0">
              <a:latin typeface="+mn-ea"/>
            </a:endParaRPr>
          </a:p>
        </p:txBody>
      </p:sp>
      <p:sp>
        <p:nvSpPr>
          <p:cNvPr id="94" name="圆角矩形 93"/>
          <p:cNvSpPr/>
          <p:nvPr/>
        </p:nvSpPr>
        <p:spPr>
          <a:xfrm>
            <a:off x="4923479" y="5968331"/>
            <a:ext cx="1153686" cy="191783"/>
          </a:xfrm>
          <a:prstGeom prst="roundRect">
            <a:avLst>
              <a:gd name="adj" fmla="val 8766"/>
            </a:avLst>
          </a:prstGeom>
          <a:solidFill>
            <a:schemeClr val="accent1">
              <a:lumMod val="75000"/>
            </a:schemeClr>
          </a:solidFill>
          <a:ln w="6350" cap="flat" cmpd="sng" algn="ctr">
            <a:solidFill>
              <a:schemeClr val="tx1"/>
            </a:solidFill>
            <a:prstDash val="solid"/>
          </a:ln>
          <a:effectLst/>
        </p:spPr>
        <p:txBody>
          <a:bodyPr lIns="81184" tIns="40592" rIns="81184" bIns="40592" anchor="ctr"/>
          <a:lstStyle/>
          <a:p>
            <a:pPr algn="ctr">
              <a:defRPr/>
            </a:pPr>
            <a:r>
              <a:rPr lang="zh-CN" altLang="en-US" sz="1100" dirty="0" smtClean="0"/>
              <a:t>投资后统计</a:t>
            </a:r>
            <a:endParaRPr lang="zh-CN" altLang="en-US" sz="1100" kern="0" dirty="0">
              <a:latin typeface="+mn-ea"/>
            </a:endParaRPr>
          </a:p>
        </p:txBody>
      </p:sp>
      <p:sp>
        <p:nvSpPr>
          <p:cNvPr id="61"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30</a:t>
            </a:fld>
            <a:endParaRPr lang="en-US" altLang="zh-CN"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xmlns="" val="2289827842"/>
              </p:ext>
            </p:extLst>
          </p:nvPr>
        </p:nvGraphicFramePr>
        <p:xfrm>
          <a:off x="4381102" y="1500174"/>
          <a:ext cx="4334304" cy="4254562"/>
        </p:xfrm>
        <a:graphic>
          <a:graphicData uri="http://schemas.openxmlformats.org/drawingml/2006/table">
            <a:tbl>
              <a:tblPr firstRow="1" firstCol="1" bandRow="1">
                <a:tableStyleId>{5C22544A-7EE6-4342-B048-85BDC9FD1C3A}</a:tableStyleId>
              </a:tblPr>
              <a:tblGrid>
                <a:gridCol w="4334304"/>
              </a:tblGrid>
              <a:tr h="327274">
                <a:tc>
                  <a:txBody>
                    <a:bodyPr/>
                    <a:lstStyle/>
                    <a:p>
                      <a:pPr marL="0" algn="ctr" defTabSz="914400" rtl="0" eaLnBrk="1" latinLnBrk="0" hangingPunct="1">
                        <a:spcAft>
                          <a:spcPts val="0"/>
                        </a:spcAft>
                      </a:pPr>
                      <a:r>
                        <a:rPr lang="zh-CN" altLang="en-US" sz="1600" b="0" kern="1200" dirty="0" smtClean="0">
                          <a:solidFill>
                            <a:schemeClr val="accent6">
                              <a:lumMod val="50000"/>
                            </a:schemeClr>
                          </a:solidFill>
                          <a:effectLst/>
                          <a:latin typeface="+mn-ea"/>
                          <a:ea typeface="+mn-ea"/>
                          <a:cs typeface="+mn-cs"/>
                        </a:rPr>
                        <a:t>业务审批申请</a:t>
                      </a:r>
                      <a:endParaRPr lang="zh-CN" sz="1600" b="0" kern="1200" dirty="0">
                        <a:solidFill>
                          <a:schemeClr val="accent6">
                            <a:lumMod val="50000"/>
                          </a:schemeClr>
                        </a:solidFill>
                        <a:effectLst/>
                        <a:latin typeface="+mn-ea"/>
                        <a:ea typeface="+mn-ea"/>
                        <a:cs typeface="+mn-cs"/>
                      </a:endParaRPr>
                    </a:p>
                  </a:txBody>
                  <a:tcPr marL="2732" marR="2732" marT="2829" marB="0" anchor="ctr">
                    <a:solidFill>
                      <a:srgbClr val="99CCFF"/>
                    </a:solidFill>
                  </a:tcPr>
                </a:tc>
              </a:tr>
              <a:tr h="327274">
                <a:tc>
                  <a:txBody>
                    <a:bodyPr/>
                    <a:lstStyle/>
                    <a:p>
                      <a:pPr algn="ctr">
                        <a:spcAft>
                          <a:spcPts val="0"/>
                        </a:spcAft>
                      </a:pPr>
                      <a:r>
                        <a:rPr lang="zh-CN" altLang="en-US" sz="1600" b="0" dirty="0" smtClean="0">
                          <a:solidFill>
                            <a:schemeClr val="accent6">
                              <a:lumMod val="50000"/>
                            </a:schemeClr>
                          </a:solidFill>
                          <a:effectLst/>
                          <a:latin typeface="+mn-ea"/>
                          <a:ea typeface="+mn-ea"/>
                        </a:rPr>
                        <a:t>审批路线实现用户的灵活配置</a:t>
                      </a:r>
                      <a:endParaRPr lang="zh-CN" sz="1600" b="0" dirty="0">
                        <a:solidFill>
                          <a:schemeClr val="accent6">
                            <a:lumMod val="50000"/>
                          </a:schemeClr>
                        </a:solidFill>
                        <a:effectLst/>
                        <a:latin typeface="+mn-ea"/>
                        <a:ea typeface="+mn-ea"/>
                      </a:endParaRPr>
                    </a:p>
                  </a:txBody>
                  <a:tcPr marL="2732" marR="2732" marT="2829" marB="0" anchor="ctr">
                    <a:solidFill>
                      <a:srgbClr val="99CCFF"/>
                    </a:solidFill>
                  </a:tcPr>
                </a:tc>
              </a:tr>
              <a:tr h="327274">
                <a:tc>
                  <a:txBody>
                    <a:bodyPr/>
                    <a:lstStyle/>
                    <a:p>
                      <a:pPr marL="0" algn="ctr" defTabSz="914400" rtl="0" eaLnBrk="1" latinLnBrk="0" hangingPunct="1">
                        <a:spcAft>
                          <a:spcPts val="0"/>
                        </a:spcAft>
                      </a:pPr>
                      <a:r>
                        <a:rPr lang="zh-CN" altLang="en-US" sz="1600" b="0" kern="1200" dirty="0" smtClean="0">
                          <a:solidFill>
                            <a:schemeClr val="accent6">
                              <a:lumMod val="50000"/>
                            </a:schemeClr>
                          </a:solidFill>
                          <a:effectLst/>
                          <a:latin typeface="+mn-ea"/>
                          <a:ea typeface="+mn-ea"/>
                          <a:cs typeface="+mn-cs"/>
                        </a:rPr>
                        <a:t>审批路线实现总、分、支多个机构的灵活配置</a:t>
                      </a:r>
                      <a:endParaRPr lang="zh-CN" sz="1600" b="0" kern="1200" dirty="0">
                        <a:solidFill>
                          <a:schemeClr val="accent6">
                            <a:lumMod val="50000"/>
                          </a:schemeClr>
                        </a:solidFill>
                        <a:effectLst/>
                        <a:latin typeface="+mn-ea"/>
                        <a:ea typeface="+mn-ea"/>
                        <a:cs typeface="+mn-cs"/>
                      </a:endParaRPr>
                    </a:p>
                  </a:txBody>
                  <a:tcPr marL="2732" marR="2732" marT="2829" marB="0" anchor="ctr">
                    <a:solidFill>
                      <a:srgbClr val="99CCFF"/>
                    </a:solidFill>
                  </a:tcPr>
                </a:tc>
              </a:tr>
              <a:tr h="327274">
                <a:tc>
                  <a:txBody>
                    <a:bodyPr/>
                    <a:lstStyle/>
                    <a:p>
                      <a:pPr algn="ctr">
                        <a:spcAft>
                          <a:spcPts val="0"/>
                        </a:spcAft>
                      </a:pPr>
                      <a:r>
                        <a:rPr lang="zh-CN" altLang="en-US" sz="1600" b="0" dirty="0" smtClean="0">
                          <a:solidFill>
                            <a:schemeClr val="accent6">
                              <a:lumMod val="50000"/>
                            </a:schemeClr>
                          </a:solidFill>
                          <a:effectLst/>
                          <a:latin typeface="+mn-ea"/>
                          <a:ea typeface="+mn-ea"/>
                        </a:rPr>
                        <a:t>审批路线能够实现灵活的回退功能</a:t>
                      </a:r>
                      <a:endParaRPr lang="zh-CN" sz="1600" b="0" dirty="0">
                        <a:solidFill>
                          <a:schemeClr val="accent6">
                            <a:lumMod val="50000"/>
                          </a:schemeClr>
                        </a:solidFill>
                        <a:effectLst/>
                        <a:latin typeface="+mn-ea"/>
                        <a:ea typeface="+mn-ea"/>
                      </a:endParaRPr>
                    </a:p>
                  </a:txBody>
                  <a:tcPr marL="2732" marR="2732" marT="2829" marB="0" anchor="ctr">
                    <a:solidFill>
                      <a:srgbClr val="99CCFF"/>
                    </a:solidFill>
                  </a:tcPr>
                </a:tc>
              </a:tr>
              <a:tr h="327274">
                <a:tc>
                  <a:txBody>
                    <a:bodyPr/>
                    <a:lstStyle/>
                    <a:p>
                      <a:pPr marL="0" algn="ctr" defTabSz="914400" rtl="0" eaLnBrk="1" latinLnBrk="0" hangingPunct="1">
                        <a:spcAft>
                          <a:spcPts val="0"/>
                        </a:spcAft>
                      </a:pPr>
                      <a:r>
                        <a:rPr lang="zh-CN" altLang="en-US" sz="1600" b="0" kern="1200" dirty="0" smtClean="0">
                          <a:solidFill>
                            <a:schemeClr val="accent6">
                              <a:lumMod val="50000"/>
                            </a:schemeClr>
                          </a:solidFill>
                          <a:effectLst/>
                          <a:latin typeface="+mn-ea"/>
                          <a:ea typeface="+mn-ea"/>
                          <a:cs typeface="+mn-cs"/>
                        </a:rPr>
                        <a:t>审批路线能够实现增加、修改、删除功能</a:t>
                      </a:r>
                      <a:endParaRPr lang="zh-CN" sz="1600" b="0" kern="1200" dirty="0">
                        <a:solidFill>
                          <a:schemeClr val="accent6">
                            <a:lumMod val="50000"/>
                          </a:schemeClr>
                        </a:solidFill>
                        <a:effectLst/>
                        <a:latin typeface="+mn-ea"/>
                        <a:ea typeface="+mn-ea"/>
                        <a:cs typeface="+mn-cs"/>
                      </a:endParaRPr>
                    </a:p>
                  </a:txBody>
                  <a:tcPr marL="2732" marR="2732" marT="2829" marB="0" anchor="ctr">
                    <a:solidFill>
                      <a:srgbClr val="99CCFF"/>
                    </a:solidFill>
                  </a:tcPr>
                </a:tc>
              </a:tr>
              <a:tr h="327274">
                <a:tc>
                  <a:txBody>
                    <a:bodyPr/>
                    <a:lstStyle/>
                    <a:p>
                      <a:pPr algn="ctr">
                        <a:spcAft>
                          <a:spcPts val="0"/>
                        </a:spcAft>
                      </a:pPr>
                      <a:r>
                        <a:rPr lang="zh-CN" altLang="en-US" sz="1600" b="0" dirty="0" smtClean="0">
                          <a:solidFill>
                            <a:schemeClr val="accent6">
                              <a:lumMod val="50000"/>
                            </a:schemeClr>
                          </a:solidFill>
                          <a:effectLst/>
                          <a:latin typeface="+mn-ea"/>
                          <a:ea typeface="+mn-ea"/>
                        </a:rPr>
                        <a:t>审批层级实现分发功能</a:t>
                      </a:r>
                      <a:endParaRPr lang="zh-CN" sz="1600" b="0" dirty="0">
                        <a:solidFill>
                          <a:schemeClr val="accent6">
                            <a:lumMod val="50000"/>
                          </a:schemeClr>
                        </a:solidFill>
                        <a:effectLst/>
                        <a:latin typeface="+mn-ea"/>
                        <a:ea typeface="+mn-ea"/>
                      </a:endParaRPr>
                    </a:p>
                  </a:txBody>
                  <a:tcPr marL="2732" marR="2732" marT="2829" marB="0" anchor="ctr">
                    <a:solidFill>
                      <a:srgbClr val="99CCFF"/>
                    </a:solidFill>
                  </a:tcPr>
                </a:tc>
              </a:tr>
              <a:tr h="327274">
                <a:tc>
                  <a:txBody>
                    <a:bodyPr/>
                    <a:lstStyle/>
                    <a:p>
                      <a:pPr marL="0" algn="ctr" defTabSz="914400" rtl="0" eaLnBrk="1" latinLnBrk="0" hangingPunct="1">
                        <a:spcAft>
                          <a:spcPts val="0"/>
                        </a:spcAft>
                      </a:pPr>
                      <a:r>
                        <a:rPr lang="zh-CN" altLang="en-US" sz="1600" b="0" kern="1200" dirty="0" smtClean="0">
                          <a:solidFill>
                            <a:schemeClr val="accent6">
                              <a:lumMod val="50000"/>
                            </a:schemeClr>
                          </a:solidFill>
                          <a:effectLst/>
                          <a:latin typeface="+mn-ea"/>
                          <a:ea typeface="+mn-ea"/>
                          <a:cs typeface="+mn-cs"/>
                        </a:rPr>
                        <a:t>审批路线实现审批留痕功能</a:t>
                      </a:r>
                      <a:endParaRPr lang="zh-CN" sz="1600" b="0" kern="1200" dirty="0">
                        <a:solidFill>
                          <a:schemeClr val="accent6">
                            <a:lumMod val="50000"/>
                          </a:schemeClr>
                        </a:solidFill>
                        <a:effectLst/>
                        <a:latin typeface="+mn-ea"/>
                        <a:ea typeface="+mn-ea"/>
                        <a:cs typeface="+mn-cs"/>
                      </a:endParaRPr>
                    </a:p>
                  </a:txBody>
                  <a:tcPr marL="2732" marR="2732" marT="2829" marB="0" anchor="ctr">
                    <a:solidFill>
                      <a:srgbClr val="99CCFF"/>
                    </a:solidFill>
                  </a:tcPr>
                </a:tc>
              </a:tr>
              <a:tr h="327274">
                <a:tc>
                  <a:txBody>
                    <a:bodyPr/>
                    <a:lstStyle/>
                    <a:p>
                      <a:pPr algn="ctr">
                        <a:spcAft>
                          <a:spcPts val="0"/>
                        </a:spcAft>
                      </a:pPr>
                      <a:r>
                        <a:rPr lang="zh-CN" altLang="en-US" sz="1600" b="0" dirty="0" smtClean="0">
                          <a:solidFill>
                            <a:schemeClr val="accent6">
                              <a:lumMod val="50000"/>
                            </a:schemeClr>
                          </a:solidFill>
                          <a:effectLst/>
                          <a:latin typeface="+mn-ea"/>
                          <a:ea typeface="+mn-ea"/>
                        </a:rPr>
                        <a:t>审批进度的灵活展现</a:t>
                      </a:r>
                      <a:endParaRPr lang="zh-CN" sz="1600" b="0" dirty="0">
                        <a:solidFill>
                          <a:schemeClr val="accent6">
                            <a:lumMod val="50000"/>
                          </a:schemeClr>
                        </a:solidFill>
                        <a:effectLst/>
                        <a:latin typeface="+mn-ea"/>
                        <a:ea typeface="+mn-ea"/>
                      </a:endParaRPr>
                    </a:p>
                  </a:txBody>
                  <a:tcPr marL="2732" marR="2732" marT="2829" marB="0" anchor="ctr">
                    <a:solidFill>
                      <a:srgbClr val="99CCFF"/>
                    </a:solidFill>
                  </a:tcPr>
                </a:tc>
              </a:tr>
              <a:tr h="327274">
                <a:tc>
                  <a:txBody>
                    <a:bodyPr/>
                    <a:lstStyle/>
                    <a:p>
                      <a:pPr marL="0" algn="ctr" defTabSz="914400" rtl="0" eaLnBrk="1" latinLnBrk="0" hangingPunct="1">
                        <a:spcAft>
                          <a:spcPts val="0"/>
                        </a:spcAft>
                      </a:pPr>
                      <a:r>
                        <a:rPr lang="zh-CN" altLang="en-US" sz="1600" b="0" kern="1200" dirty="0" smtClean="0">
                          <a:solidFill>
                            <a:schemeClr val="accent6">
                              <a:lumMod val="50000"/>
                            </a:schemeClr>
                          </a:solidFill>
                          <a:effectLst/>
                          <a:latin typeface="+mn-ea"/>
                          <a:ea typeface="+mn-ea"/>
                          <a:cs typeface="+mn-cs"/>
                        </a:rPr>
                        <a:t>审批路线审批层级灵活配置</a:t>
                      </a:r>
                      <a:endParaRPr lang="zh-CN" sz="1600" b="0" kern="1200" dirty="0">
                        <a:solidFill>
                          <a:schemeClr val="accent6">
                            <a:lumMod val="50000"/>
                          </a:schemeClr>
                        </a:solidFill>
                        <a:effectLst/>
                        <a:latin typeface="+mn-ea"/>
                        <a:ea typeface="+mn-ea"/>
                        <a:cs typeface="+mn-cs"/>
                      </a:endParaRPr>
                    </a:p>
                  </a:txBody>
                  <a:tcPr marL="2732" marR="2732" marT="2829" marB="0" anchor="ctr">
                    <a:solidFill>
                      <a:srgbClr val="99CCFF"/>
                    </a:solidFill>
                  </a:tcPr>
                </a:tc>
              </a:tr>
              <a:tr h="327274">
                <a:tc>
                  <a:txBody>
                    <a:bodyPr/>
                    <a:lstStyle/>
                    <a:p>
                      <a:pPr marL="0" algn="ctr" defTabSz="914400" rtl="0" eaLnBrk="1" latinLnBrk="0" hangingPunct="1">
                        <a:spcAft>
                          <a:spcPts val="0"/>
                        </a:spcAft>
                      </a:pPr>
                      <a:r>
                        <a:rPr lang="zh-CN" altLang="en-US" sz="1600" b="0" kern="1200" dirty="0" smtClean="0">
                          <a:solidFill>
                            <a:schemeClr val="accent6">
                              <a:lumMod val="50000"/>
                            </a:schemeClr>
                          </a:solidFill>
                          <a:effectLst/>
                          <a:latin typeface="+mn-ea"/>
                          <a:ea typeface="+mn-ea"/>
                          <a:cs typeface="+mn-cs"/>
                        </a:rPr>
                        <a:t>审批路线半途中止重新生成一笔新的审批</a:t>
                      </a:r>
                      <a:endParaRPr lang="zh-CN" sz="1600" b="0" kern="1200" dirty="0">
                        <a:solidFill>
                          <a:schemeClr val="accent6">
                            <a:lumMod val="50000"/>
                          </a:schemeClr>
                        </a:solidFill>
                        <a:effectLst/>
                        <a:latin typeface="+mn-ea"/>
                        <a:ea typeface="+mn-ea"/>
                        <a:cs typeface="+mn-cs"/>
                      </a:endParaRPr>
                    </a:p>
                  </a:txBody>
                  <a:tcPr marL="2732" marR="2732" marT="2829" marB="0" anchor="ctr">
                    <a:solidFill>
                      <a:srgbClr val="99CCFF"/>
                    </a:solidFill>
                  </a:tcPr>
                </a:tc>
              </a:tr>
              <a:tr h="327274">
                <a:tc>
                  <a:txBody>
                    <a:bodyPr/>
                    <a:lstStyle/>
                    <a:p>
                      <a:pPr marL="0" algn="ctr" defTabSz="914400" rtl="0" eaLnBrk="1" latinLnBrk="0" hangingPunct="1">
                        <a:spcAft>
                          <a:spcPts val="0"/>
                        </a:spcAft>
                      </a:pPr>
                      <a:r>
                        <a:rPr lang="zh-CN" altLang="en-US" sz="1600" b="0" kern="1200" dirty="0" smtClean="0">
                          <a:solidFill>
                            <a:schemeClr val="accent6">
                              <a:lumMod val="50000"/>
                            </a:schemeClr>
                          </a:solidFill>
                          <a:effectLst/>
                          <a:latin typeface="+mn-ea"/>
                          <a:ea typeface="+mn-ea"/>
                          <a:cs typeface="+mn-cs"/>
                        </a:rPr>
                        <a:t>审批过程中审批意见填写功能</a:t>
                      </a:r>
                      <a:endParaRPr lang="zh-CN" sz="1600" b="0" kern="1200" dirty="0">
                        <a:solidFill>
                          <a:schemeClr val="accent6">
                            <a:lumMod val="50000"/>
                          </a:schemeClr>
                        </a:solidFill>
                        <a:effectLst/>
                        <a:latin typeface="+mn-ea"/>
                        <a:ea typeface="+mn-ea"/>
                        <a:cs typeface="+mn-cs"/>
                      </a:endParaRPr>
                    </a:p>
                  </a:txBody>
                  <a:tcPr marL="2732" marR="2732" marT="2829" marB="0" anchor="ctr">
                    <a:solidFill>
                      <a:srgbClr val="99CCFF"/>
                    </a:solidFill>
                  </a:tcPr>
                </a:tc>
              </a:tr>
              <a:tr h="327274">
                <a:tc>
                  <a:txBody>
                    <a:bodyPr/>
                    <a:lstStyle/>
                    <a:p>
                      <a:pPr algn="ctr">
                        <a:spcAft>
                          <a:spcPts val="0"/>
                        </a:spcAft>
                      </a:pPr>
                      <a:r>
                        <a:rPr lang="zh-CN" altLang="en-US" sz="1600" b="0" dirty="0" smtClean="0">
                          <a:solidFill>
                            <a:schemeClr val="accent6">
                              <a:lumMod val="50000"/>
                            </a:schemeClr>
                          </a:solidFill>
                          <a:effectLst/>
                          <a:latin typeface="+mn-ea"/>
                          <a:ea typeface="+mn-ea"/>
                        </a:rPr>
                        <a:t>审批过程中权限的控制</a:t>
                      </a:r>
                      <a:endParaRPr lang="zh-CN" sz="1600" b="0" dirty="0">
                        <a:solidFill>
                          <a:schemeClr val="accent6">
                            <a:lumMod val="50000"/>
                          </a:schemeClr>
                        </a:solidFill>
                        <a:effectLst/>
                        <a:latin typeface="+mn-ea"/>
                        <a:ea typeface="+mn-ea"/>
                      </a:endParaRPr>
                    </a:p>
                  </a:txBody>
                  <a:tcPr marL="2732" marR="2732" marT="2829" marB="0" anchor="ctr">
                    <a:solidFill>
                      <a:srgbClr val="99CCFF"/>
                    </a:solidFill>
                  </a:tcPr>
                </a:tc>
              </a:tr>
              <a:tr h="327274">
                <a:tc>
                  <a:txBody>
                    <a:bodyPr/>
                    <a:lstStyle/>
                    <a:p>
                      <a:pPr algn="ctr">
                        <a:spcAft>
                          <a:spcPts val="0"/>
                        </a:spcAft>
                      </a:pPr>
                      <a:r>
                        <a:rPr lang="zh-CN" altLang="en-US" sz="1600" b="0" dirty="0" smtClean="0">
                          <a:solidFill>
                            <a:schemeClr val="accent6">
                              <a:lumMod val="50000"/>
                            </a:schemeClr>
                          </a:solidFill>
                          <a:effectLst/>
                          <a:latin typeface="+mn-ea"/>
                          <a:ea typeface="+mn-ea"/>
                        </a:rPr>
                        <a:t>实现对审批历史查询</a:t>
                      </a:r>
                      <a:endParaRPr lang="zh-CN" sz="1600" b="0" dirty="0">
                        <a:solidFill>
                          <a:schemeClr val="accent6">
                            <a:lumMod val="50000"/>
                          </a:schemeClr>
                        </a:solidFill>
                        <a:effectLst/>
                        <a:latin typeface="+mn-ea"/>
                        <a:ea typeface="+mn-ea"/>
                      </a:endParaRPr>
                    </a:p>
                  </a:txBody>
                  <a:tcPr marL="2732" marR="2732" marT="2829" marB="0" anchor="ctr">
                    <a:solidFill>
                      <a:srgbClr val="99CCFF"/>
                    </a:solidFill>
                  </a:tcPr>
                </a:tc>
              </a:tr>
            </a:tbl>
          </a:graphicData>
        </a:graphic>
      </p:graphicFrame>
      <p:sp>
        <p:nvSpPr>
          <p:cNvPr id="7" name="AutoShape 3"/>
          <p:cNvSpPr>
            <a:spLocks noChangeArrowheads="1"/>
          </p:cNvSpPr>
          <p:nvPr/>
        </p:nvSpPr>
        <p:spPr bwMode="gray">
          <a:xfrm>
            <a:off x="187692" y="1963211"/>
            <a:ext cx="3190732" cy="3239682"/>
          </a:xfrm>
          <a:custGeom>
            <a:avLst/>
            <a:gdLst>
              <a:gd name="T0" fmla="*/ 340234274 w 21600"/>
              <a:gd name="T1" fmla="*/ 0 h 21600"/>
              <a:gd name="T2" fmla="*/ 99644510 w 21600"/>
              <a:gd name="T3" fmla="*/ 99644536 h 21600"/>
              <a:gd name="T4" fmla="*/ 0 w 21600"/>
              <a:gd name="T5" fmla="*/ 340234185 h 21600"/>
              <a:gd name="T6" fmla="*/ 99644510 w 21600"/>
              <a:gd name="T7" fmla="*/ 580823702 h 21600"/>
              <a:gd name="T8" fmla="*/ 340234274 w 21600"/>
              <a:gd name="T9" fmla="*/ 680468371 h 21600"/>
              <a:gd name="T10" fmla="*/ 580823905 w 21600"/>
              <a:gd name="T11" fmla="*/ 580823702 h 21600"/>
              <a:gd name="T12" fmla="*/ 680468193 w 21600"/>
              <a:gd name="T13" fmla="*/ 340234185 h 21600"/>
              <a:gd name="T14" fmla="*/ 580823905 w 21600"/>
              <a:gd name="T15" fmla="*/ 9964453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solidFill>
            <a:srgbClr val="00B0F0"/>
          </a:solidFill>
          <a:ln w="9525">
            <a:noFill/>
            <a:round/>
            <a:headEnd/>
            <a:tailEnd/>
          </a:ln>
        </p:spPr>
        <p:txBody>
          <a:bodyPr wrap="none" lIns="81232" tIns="40616" rIns="81232" bIns="40616" anchor="ctr"/>
          <a:lstStyle/>
          <a:p>
            <a:endParaRPr lang="zh-CN" altLang="en-US"/>
          </a:p>
        </p:txBody>
      </p:sp>
      <p:sp>
        <p:nvSpPr>
          <p:cNvPr id="8" name="Oval 4"/>
          <p:cNvSpPr>
            <a:spLocks noChangeArrowheads="1"/>
          </p:cNvSpPr>
          <p:nvPr/>
        </p:nvSpPr>
        <p:spPr bwMode="gray">
          <a:xfrm>
            <a:off x="454629" y="2239664"/>
            <a:ext cx="2673538" cy="2704057"/>
          </a:xfrm>
          <a:prstGeom prst="ellipse">
            <a:avLst/>
          </a:prstGeom>
          <a:gradFill>
            <a:gsLst>
              <a:gs pos="0">
                <a:srgbClr val="0070C0"/>
              </a:gs>
              <a:gs pos="35000">
                <a:srgbClr val="333399">
                  <a:hueOff val="0"/>
                  <a:satOff val="0"/>
                  <a:lumOff val="0"/>
                  <a:alphaOff val="0"/>
                  <a:tint val="37000"/>
                  <a:satMod val="300000"/>
                </a:srgbClr>
              </a:gs>
              <a:gs pos="100000">
                <a:srgbClr val="333399">
                  <a:hueOff val="0"/>
                  <a:satOff val="0"/>
                  <a:lumOff val="0"/>
                  <a:alphaOff val="0"/>
                  <a:tint val="15000"/>
                  <a:satMod val="350000"/>
                </a:srgbClr>
              </a:gs>
            </a:gsLst>
            <a:lin ang="16200000" scaled="1"/>
          </a:gradFill>
          <a:ln w="28575" algn="ctr">
            <a:solidFill>
              <a:srgbClr val="FFFFFF"/>
            </a:solidFill>
            <a:round/>
            <a:headEnd/>
            <a:tailEnd/>
          </a:ln>
          <a:effectLst/>
        </p:spPr>
        <p:txBody>
          <a:bodyPr wrap="none" lIns="81232" tIns="40616" rIns="81232" bIns="40616" anchor="ctr"/>
          <a:lstStyle/>
          <a:p>
            <a:pPr>
              <a:defRPr/>
            </a:pPr>
            <a:endParaRPr lang="zh-CN" altLang="en-US">
              <a:ea typeface="宋体" pitchFamily="2" charset="-122"/>
            </a:endParaRPr>
          </a:p>
        </p:txBody>
      </p:sp>
      <p:sp>
        <p:nvSpPr>
          <p:cNvPr id="9" name="Text Box 10"/>
          <p:cNvSpPr txBox="1">
            <a:spLocks noChangeArrowheads="1"/>
          </p:cNvSpPr>
          <p:nvPr/>
        </p:nvSpPr>
        <p:spPr bwMode="gray">
          <a:xfrm>
            <a:off x="642910" y="3071815"/>
            <a:ext cx="2428892" cy="851467"/>
          </a:xfrm>
          <a:prstGeom prst="rect">
            <a:avLst/>
          </a:prstGeom>
          <a:noFill/>
          <a:ln w="9525" algn="ctr">
            <a:noFill/>
            <a:miter lim="800000"/>
            <a:headEnd/>
            <a:tailEnd/>
          </a:ln>
          <a:effectLst>
            <a:outerShdw dist="35921" dir="2700000" algn="ctr" rotWithShape="0">
              <a:srgbClr val="000000"/>
            </a:outerShdw>
          </a:effectLst>
        </p:spPr>
        <p:txBody>
          <a:bodyPr wrap="square" lIns="81232" tIns="40616" rIns="81232" bIns="40616">
            <a:spAutoFit/>
          </a:bodyPr>
          <a:lstStyle/>
          <a:p>
            <a:pPr algn="ctr"/>
            <a:r>
              <a:rPr lang="zh-CN" altLang="en-US" sz="2500" b="1" kern="0" dirty="0" smtClean="0">
                <a:solidFill>
                  <a:schemeClr val="bg1"/>
                </a:solidFill>
                <a:latin typeface="+mn-ea"/>
              </a:rPr>
              <a:t>理财投资审批</a:t>
            </a:r>
            <a:endParaRPr lang="en-US" altLang="zh-CN" sz="2500" b="1" kern="0" dirty="0" smtClean="0">
              <a:solidFill>
                <a:schemeClr val="bg1"/>
              </a:solidFill>
              <a:latin typeface="+mn-ea"/>
            </a:endParaRPr>
          </a:p>
          <a:p>
            <a:pPr algn="ctr"/>
            <a:r>
              <a:rPr lang="zh-CN" altLang="en-US" sz="2500" b="1" kern="0" dirty="0" smtClean="0">
                <a:solidFill>
                  <a:schemeClr val="bg1"/>
                </a:solidFill>
                <a:latin typeface="+mn-ea"/>
              </a:rPr>
              <a:t>业务流程验证点</a:t>
            </a:r>
            <a:endParaRPr lang="en-US" altLang="zh-CN" sz="2500" b="1" kern="0" dirty="0" smtClean="0">
              <a:solidFill>
                <a:schemeClr val="bg1"/>
              </a:solidFill>
              <a:latin typeface="+mn-ea"/>
            </a:endParaRPr>
          </a:p>
        </p:txBody>
      </p:sp>
      <p:sp>
        <p:nvSpPr>
          <p:cNvPr id="11" name="燕尾形 10"/>
          <p:cNvSpPr/>
          <p:nvPr/>
        </p:nvSpPr>
        <p:spPr bwMode="blackWhite">
          <a:xfrm>
            <a:off x="3378423" y="3418821"/>
            <a:ext cx="424431" cy="439557"/>
          </a:xfrm>
          <a:prstGeom prst="chevron">
            <a:avLst/>
          </a:prstGeom>
          <a:gradFill rotWithShape="1">
            <a:gsLst>
              <a:gs pos="0">
                <a:srgbClr val="0070C0"/>
              </a:gs>
              <a:gs pos="50000">
                <a:srgbClr val="FFFFFF"/>
              </a:gs>
              <a:gs pos="100000">
                <a:schemeClr val="accent6">
                  <a:lumMod val="40000"/>
                  <a:lumOff val="60000"/>
                </a:schemeClr>
              </a:gs>
            </a:gsLst>
            <a:lin ang="5400000" scaled="1"/>
          </a:gradFill>
          <a:ln w="12700" cap="rnd" cmpd="sng">
            <a:solidFill>
              <a:srgbClr val="6699FF"/>
            </a:solidFill>
            <a:prstDash val="solid"/>
            <a:round/>
            <a:headEnd/>
            <a:tailEnd/>
          </a:ln>
          <a:effectLst/>
        </p:spPr>
        <p:txBody>
          <a:bodyPr lIns="81232" tIns="40616" rIns="81232" bIns="40616" rtlCol="0" anchor="ctr"/>
          <a:lstStyle/>
          <a:p>
            <a:pPr algn="ctr"/>
            <a:endParaRPr lang="zh-CN" altLang="en-US"/>
          </a:p>
        </p:txBody>
      </p:sp>
      <p:sp>
        <p:nvSpPr>
          <p:cNvPr id="12" name="燕尾形 11"/>
          <p:cNvSpPr/>
          <p:nvPr/>
        </p:nvSpPr>
        <p:spPr bwMode="blackWhite">
          <a:xfrm>
            <a:off x="3637719" y="3418821"/>
            <a:ext cx="424431" cy="439557"/>
          </a:xfrm>
          <a:prstGeom prst="chevron">
            <a:avLst/>
          </a:prstGeom>
          <a:gradFill rotWithShape="1">
            <a:gsLst>
              <a:gs pos="0">
                <a:srgbClr val="0070C0"/>
              </a:gs>
              <a:gs pos="50000">
                <a:srgbClr val="FFFFFF"/>
              </a:gs>
              <a:gs pos="100000">
                <a:schemeClr val="accent6">
                  <a:lumMod val="40000"/>
                  <a:lumOff val="60000"/>
                </a:schemeClr>
              </a:gs>
            </a:gsLst>
            <a:lin ang="5400000" scaled="1"/>
          </a:gradFill>
          <a:ln w="12700" cap="rnd" cmpd="sng">
            <a:solidFill>
              <a:srgbClr val="6699FF"/>
            </a:solidFill>
            <a:prstDash val="solid"/>
            <a:round/>
            <a:headEnd/>
            <a:tailEnd/>
          </a:ln>
          <a:effectLst/>
        </p:spPr>
        <p:txBody>
          <a:bodyPr lIns="81232" tIns="40616" rIns="81232" bIns="40616" rtlCol="0" anchor="ctr"/>
          <a:lstStyle/>
          <a:p>
            <a:pPr algn="ctr"/>
            <a:endParaRPr lang="zh-CN" altLang="en-US"/>
          </a:p>
        </p:txBody>
      </p:sp>
      <p:sp>
        <p:nvSpPr>
          <p:cNvPr id="14" name="燕尾形 13"/>
          <p:cNvSpPr/>
          <p:nvPr/>
        </p:nvSpPr>
        <p:spPr bwMode="blackWhite">
          <a:xfrm>
            <a:off x="3914002" y="3418821"/>
            <a:ext cx="424431" cy="439557"/>
          </a:xfrm>
          <a:prstGeom prst="chevron">
            <a:avLst/>
          </a:prstGeom>
          <a:gradFill rotWithShape="1">
            <a:gsLst>
              <a:gs pos="0">
                <a:srgbClr val="0070C0"/>
              </a:gs>
              <a:gs pos="50000">
                <a:srgbClr val="FFFFFF"/>
              </a:gs>
              <a:gs pos="100000">
                <a:schemeClr val="accent6">
                  <a:lumMod val="40000"/>
                  <a:lumOff val="60000"/>
                </a:schemeClr>
              </a:gs>
            </a:gsLst>
            <a:lin ang="5400000" scaled="1"/>
          </a:gradFill>
          <a:ln w="12700" cap="rnd" cmpd="sng">
            <a:solidFill>
              <a:srgbClr val="6699FF"/>
            </a:solidFill>
            <a:prstDash val="solid"/>
            <a:round/>
            <a:headEnd/>
            <a:tailEnd/>
          </a:ln>
          <a:effectLst/>
        </p:spPr>
        <p:txBody>
          <a:bodyPr lIns="81232" tIns="40616" rIns="81232" bIns="40616" rtlCol="0" anchor="ctr"/>
          <a:lstStyle/>
          <a:p>
            <a:pPr algn="ctr"/>
            <a:endParaRPr lang="zh-CN" altLang="en-US">
              <a:solidFill>
                <a:schemeClr val="tx1">
                  <a:lumMod val="50000"/>
                  <a:lumOff val="50000"/>
                </a:schemeClr>
              </a:solidFill>
            </a:endParaRPr>
          </a:p>
        </p:txBody>
      </p:sp>
      <p:sp>
        <p:nvSpPr>
          <p:cNvPr id="15" name="流程图: 库存数据 14"/>
          <p:cNvSpPr/>
          <p:nvPr/>
        </p:nvSpPr>
        <p:spPr bwMode="blackWhite">
          <a:xfrm flipH="1">
            <a:off x="3483085" y="3360767"/>
            <a:ext cx="639538" cy="555666"/>
          </a:xfrm>
          <a:prstGeom prst="flowChartOnlineStorage">
            <a:avLst/>
          </a:prstGeom>
          <a:gradFill rotWithShape="1">
            <a:gsLst>
              <a:gs pos="0">
                <a:srgbClr val="0070C0"/>
              </a:gs>
              <a:gs pos="50000">
                <a:srgbClr val="FFFFFF"/>
              </a:gs>
              <a:gs pos="100000">
                <a:schemeClr val="accent6">
                  <a:lumMod val="40000"/>
                  <a:lumOff val="60000"/>
                </a:schemeClr>
              </a:gs>
            </a:gsLst>
            <a:lin ang="5400000" scaled="1"/>
          </a:gradFill>
          <a:ln w="12700" cap="rnd" cmpd="sng">
            <a:solidFill>
              <a:srgbClr val="6699FF"/>
            </a:solidFill>
            <a:prstDash val="solid"/>
            <a:round/>
            <a:headEnd/>
            <a:tailEnd/>
          </a:ln>
          <a:effectLst/>
        </p:spPr>
        <p:txBody>
          <a:bodyPr lIns="81232" tIns="40616" rIns="81232" bIns="40616" rtlCol="0" anchor="ctr"/>
          <a:lstStyle/>
          <a:p>
            <a:pPr algn="ctr"/>
            <a:endParaRPr lang="zh-CN" altLang="en-US"/>
          </a:p>
        </p:txBody>
      </p:sp>
      <p:sp>
        <p:nvSpPr>
          <p:cNvPr id="13" name="标题 1"/>
          <p:cNvSpPr>
            <a:spLocks noGrp="1"/>
          </p:cNvSpPr>
          <p:nvPr>
            <p:ph type="title"/>
          </p:nvPr>
        </p:nvSpPr>
        <p:spPr>
          <a:xfrm>
            <a:off x="304800" y="352432"/>
            <a:ext cx="8610600" cy="561975"/>
          </a:xfrm>
        </p:spPr>
        <p:txBody>
          <a:bodyPr/>
          <a:lstStyle/>
          <a:p>
            <a:r>
              <a:rPr lang="zh-CN" altLang="en-US" sz="2800" dirty="0" smtClean="0"/>
              <a:t>技术验证</a:t>
            </a:r>
            <a:r>
              <a:rPr lang="en-US" altLang="zh-CN" sz="2800" dirty="0" err="1" smtClean="0"/>
              <a:t>DEmO</a:t>
            </a:r>
            <a:endParaRPr lang="zh-CN" altLang="en-US" sz="2800" dirty="0"/>
          </a:p>
        </p:txBody>
      </p:sp>
      <p:sp>
        <p:nvSpPr>
          <p:cNvPr id="16" name="灯片编号占位符 2"/>
          <p:cNvSpPr txBox="1">
            <a:spLocks/>
          </p:cNvSpPr>
          <p:nvPr/>
        </p:nvSpPr>
        <p:spPr bwMode="auto">
          <a:xfrm>
            <a:off x="7010400" y="6553200"/>
            <a:ext cx="2133600" cy="260350"/>
          </a:xfrm>
          <a:prstGeom prst="rect">
            <a:avLst/>
          </a:prstGeom>
          <a:noFill/>
          <a:ln w="9525">
            <a:noFill/>
            <a:miter lim="800000"/>
            <a:headEnd/>
            <a:tailEnd/>
          </a:ln>
          <a:effectLst/>
        </p:spPr>
        <p:txBody>
          <a:bodyPr vert="horz" wrap="square" lIns="91395" tIns="45697" rIns="91395" bIns="45697" numCol="1"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ADA428C-E881-4D3D-8851-5C8254E5F61C}" type="slidenum">
              <a:rPr kumimoji="0" lang="en-US" altLang="zh-CN" sz="1400" b="0" i="0" u="none" strike="noStrike" kern="1200" cap="none" spc="0" normalizeH="0" baseline="0" noProof="0" smtClean="0">
                <a:ln>
                  <a:noFill/>
                </a:ln>
                <a:solidFill>
                  <a:schemeClr val="tx1"/>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CN" sz="1400" b="0" i="0" u="none" strike="noStrike" kern="1200" cap="none" spc="0" normalizeH="0" baseline="0" noProof="0" dirty="0">
              <a:ln>
                <a:noFill/>
              </a:ln>
              <a:solidFill>
                <a:schemeClr val="tx1"/>
              </a:solidFill>
              <a:effectLst/>
              <a:uLnTx/>
              <a:uFillTx/>
              <a:latin typeface="Arial" pitchFamily="34" charset="0"/>
              <a:ea typeface="宋体" pitchFamily="2" charset="-122"/>
              <a:cs typeface="+mn-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04800" y="352432"/>
            <a:ext cx="8610600" cy="561975"/>
          </a:xfrm>
        </p:spPr>
        <p:txBody>
          <a:bodyPr/>
          <a:lstStyle/>
          <a:p>
            <a:r>
              <a:rPr lang="zh-CN" altLang="en-US" sz="2800" dirty="0" smtClean="0"/>
              <a:t>技术验证</a:t>
            </a:r>
            <a:r>
              <a:rPr lang="en-US" altLang="zh-CN" sz="2800" dirty="0" err="1" smtClean="0"/>
              <a:t>DEmO</a:t>
            </a:r>
            <a:r>
              <a:rPr lang="en-US" altLang="zh-CN" sz="2800" dirty="0" smtClean="0"/>
              <a:t>-</a:t>
            </a:r>
            <a:r>
              <a:rPr lang="zh-CN" altLang="en-US" sz="2800" dirty="0" smtClean="0"/>
              <a:t>演示</a:t>
            </a:r>
            <a:endParaRPr lang="zh-CN" altLang="en-US" sz="2800" dirty="0"/>
          </a:p>
        </p:txBody>
      </p:sp>
      <p:pic>
        <p:nvPicPr>
          <p:cNvPr id="3" name="图片 2" descr="流程定义.bmp"/>
          <p:cNvPicPr>
            <a:picLocks noChangeAspect="1"/>
          </p:cNvPicPr>
          <p:nvPr/>
        </p:nvPicPr>
        <p:blipFill>
          <a:blip r:embed="rId2"/>
          <a:stretch>
            <a:fillRect/>
          </a:stretch>
        </p:blipFill>
        <p:spPr>
          <a:xfrm>
            <a:off x="214282" y="857232"/>
            <a:ext cx="7786742" cy="5143536"/>
          </a:xfrm>
          <a:prstGeom prst="rect">
            <a:avLst/>
          </a:prstGeom>
        </p:spPr>
      </p:pic>
      <p:pic>
        <p:nvPicPr>
          <p:cNvPr id="4" name="图片 3" descr="QQ截图20130723175802.png"/>
          <p:cNvPicPr>
            <a:picLocks noChangeAspect="1"/>
          </p:cNvPicPr>
          <p:nvPr/>
        </p:nvPicPr>
        <p:blipFill>
          <a:blip r:embed="rId3"/>
          <a:stretch>
            <a:fillRect/>
          </a:stretch>
        </p:blipFill>
        <p:spPr>
          <a:xfrm>
            <a:off x="6143636" y="1000108"/>
            <a:ext cx="2409524" cy="4857784"/>
          </a:xfrm>
          <a:prstGeom prst="rect">
            <a:avLst/>
          </a:prstGeom>
        </p:spPr>
      </p:pic>
      <p:pic>
        <p:nvPicPr>
          <p:cNvPr id="7" name="图片 6" descr="审批单子.bmp"/>
          <p:cNvPicPr>
            <a:picLocks noChangeAspect="1"/>
          </p:cNvPicPr>
          <p:nvPr/>
        </p:nvPicPr>
        <p:blipFill>
          <a:blip r:embed="rId4"/>
          <a:stretch>
            <a:fillRect/>
          </a:stretch>
        </p:blipFill>
        <p:spPr>
          <a:xfrm>
            <a:off x="357158" y="1000108"/>
            <a:ext cx="8143932" cy="5072098"/>
          </a:xfrm>
          <a:prstGeom prst="rect">
            <a:avLst/>
          </a:prstGeom>
        </p:spPr>
      </p:pic>
      <p:pic>
        <p:nvPicPr>
          <p:cNvPr id="8" name="图片 7" descr="QQ截图20130723174335.png"/>
          <p:cNvPicPr>
            <a:picLocks noChangeAspect="1"/>
          </p:cNvPicPr>
          <p:nvPr/>
        </p:nvPicPr>
        <p:blipFill>
          <a:blip r:embed="rId5"/>
          <a:stretch>
            <a:fillRect/>
          </a:stretch>
        </p:blipFill>
        <p:spPr>
          <a:xfrm>
            <a:off x="500034" y="1124493"/>
            <a:ext cx="8072494" cy="5019151"/>
          </a:xfrm>
          <a:prstGeom prst="rect">
            <a:avLst/>
          </a:prstGeom>
        </p:spPr>
      </p:pic>
      <p:pic>
        <p:nvPicPr>
          <p:cNvPr id="9" name="图片 8" descr="QQ截图20130723174310.png"/>
          <p:cNvPicPr>
            <a:picLocks noChangeAspect="1"/>
          </p:cNvPicPr>
          <p:nvPr/>
        </p:nvPicPr>
        <p:blipFill>
          <a:blip r:embed="rId6"/>
          <a:stretch>
            <a:fillRect/>
          </a:stretch>
        </p:blipFill>
        <p:spPr>
          <a:xfrm>
            <a:off x="571472" y="1071546"/>
            <a:ext cx="8001056" cy="5143536"/>
          </a:xfrm>
          <a:prstGeom prst="rect">
            <a:avLst/>
          </a:prstGeom>
        </p:spPr>
      </p:pic>
      <p:pic>
        <p:nvPicPr>
          <p:cNvPr id="10" name="图片 9" descr="QQ截图20130723175348.png"/>
          <p:cNvPicPr>
            <a:picLocks noChangeAspect="1"/>
          </p:cNvPicPr>
          <p:nvPr/>
        </p:nvPicPr>
        <p:blipFill>
          <a:blip r:embed="rId7"/>
          <a:stretch>
            <a:fillRect/>
          </a:stretch>
        </p:blipFill>
        <p:spPr>
          <a:xfrm>
            <a:off x="571472" y="1214422"/>
            <a:ext cx="8286808" cy="5072098"/>
          </a:xfrm>
          <a:prstGeom prst="rect">
            <a:avLst/>
          </a:prstGeom>
        </p:spPr>
      </p:pic>
      <p:pic>
        <p:nvPicPr>
          <p:cNvPr id="11" name="图片 10" descr="QQ截图20130723175042.png"/>
          <p:cNvPicPr>
            <a:picLocks noChangeAspect="1"/>
          </p:cNvPicPr>
          <p:nvPr/>
        </p:nvPicPr>
        <p:blipFill>
          <a:blip r:embed="rId8"/>
          <a:stretch>
            <a:fillRect/>
          </a:stretch>
        </p:blipFill>
        <p:spPr>
          <a:xfrm>
            <a:off x="642910" y="1357298"/>
            <a:ext cx="8286808" cy="5000660"/>
          </a:xfrm>
          <a:prstGeom prst="rect">
            <a:avLst/>
          </a:prstGeom>
        </p:spPr>
      </p:pic>
      <p:sp>
        <p:nvSpPr>
          <p:cNvPr id="12"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32</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提纲</a:t>
            </a:r>
            <a:endParaRPr lang="zh-CN" altLang="en-US" dirty="0"/>
          </a:p>
        </p:txBody>
      </p:sp>
      <p:grpSp>
        <p:nvGrpSpPr>
          <p:cNvPr id="5" name="组合 4"/>
          <p:cNvGrpSpPr/>
          <p:nvPr/>
        </p:nvGrpSpPr>
        <p:grpSpPr>
          <a:xfrm>
            <a:off x="1115616" y="1278884"/>
            <a:ext cx="6840760" cy="564408"/>
            <a:chOff x="1043608" y="1316856"/>
            <a:chExt cx="6840760" cy="600075"/>
          </a:xfrm>
        </p:grpSpPr>
        <p:sp>
          <p:nvSpPr>
            <p:cNvPr id="6" name="AutoShape 2"/>
            <p:cNvSpPr>
              <a:spLocks noChangeArrowheads="1"/>
            </p:cNvSpPr>
            <p:nvPr/>
          </p:nvSpPr>
          <p:spPr bwMode="auto">
            <a:xfrm>
              <a:off x="1043608" y="1316856"/>
              <a:ext cx="734932" cy="600075"/>
            </a:xfrm>
            <a:prstGeom prst="homePlate">
              <a:avLst>
                <a:gd name="adj" fmla="val 26228"/>
              </a:avLst>
            </a:prstGeom>
            <a:solidFill>
              <a:schemeClr val="tx1">
                <a:lumMod val="50000"/>
                <a:lumOff val="50000"/>
              </a:schemeClr>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900" kern="0" dirty="0">
                  <a:solidFill>
                    <a:srgbClr val="FFFFFF"/>
                  </a:solidFill>
                  <a:latin typeface="微软雅黑" pitchFamily="34" charset="-122"/>
                  <a:ea typeface="微软雅黑" pitchFamily="34" charset="-122"/>
                </a:rPr>
                <a:t>一</a:t>
              </a:r>
              <a:endParaRPr lang="en-US" altLang="zh-CN" sz="1900" kern="0" dirty="0">
                <a:solidFill>
                  <a:srgbClr val="FFFFFF"/>
                </a:solidFill>
                <a:latin typeface="微软雅黑" pitchFamily="34" charset="-122"/>
                <a:ea typeface="微软雅黑" pitchFamily="34" charset="-122"/>
              </a:endParaRPr>
            </a:p>
          </p:txBody>
        </p:sp>
        <p:sp>
          <p:nvSpPr>
            <p:cNvPr id="7"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900" kern="0" dirty="0">
                <a:solidFill>
                  <a:schemeClr val="bg1"/>
                </a:solidFill>
                <a:latin typeface="微软雅黑" pitchFamily="34" charset="-122"/>
                <a:ea typeface="微软雅黑" pitchFamily="34" charset="-122"/>
              </a:endParaRPr>
            </a:p>
          </p:txBody>
        </p:sp>
        <p:sp>
          <p:nvSpPr>
            <p:cNvPr id="8"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79095" lvl="1" indent="250733" fontAlgn="auto">
                <a:spcBef>
                  <a:spcPct val="20000"/>
                </a:spcBef>
                <a:spcAft>
                  <a:spcPts val="0"/>
                </a:spcAft>
                <a:buFontTx/>
                <a:buChar char="–"/>
                <a:tabLst>
                  <a:tab pos="8011505" algn="r"/>
                </a:tabLst>
                <a:defRPr/>
              </a:pPr>
              <a:r>
                <a:rPr lang="zh-CN" altLang="en-US" dirty="0" smtClean="0">
                  <a:latin typeface="微软雅黑" panose="020B0503020204020204" pitchFamily="34" charset="-122"/>
                  <a:ea typeface="微软雅黑" panose="020B0503020204020204" pitchFamily="34" charset="-122"/>
                </a:rPr>
                <a:t>普元公司及案例介绍</a:t>
              </a:r>
              <a:endParaRPr lang="zh-CN" altLang="en-US"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1115616" y="2133600"/>
            <a:ext cx="6840760" cy="564408"/>
            <a:chOff x="1043608" y="1316856"/>
            <a:chExt cx="6840760" cy="600075"/>
          </a:xfrm>
        </p:grpSpPr>
        <p:sp>
          <p:nvSpPr>
            <p:cNvPr id="10" name="AutoShape 2"/>
            <p:cNvSpPr>
              <a:spLocks noChangeArrowheads="1"/>
            </p:cNvSpPr>
            <p:nvPr/>
          </p:nvSpPr>
          <p:spPr bwMode="auto">
            <a:xfrm>
              <a:off x="1043608" y="1316856"/>
              <a:ext cx="734932" cy="600075"/>
            </a:xfrm>
            <a:prstGeom prst="homePlate">
              <a:avLst>
                <a:gd name="adj" fmla="val 26228"/>
              </a:avLst>
            </a:prstGeom>
            <a:solidFill>
              <a:schemeClr val="tx1">
                <a:lumMod val="50000"/>
                <a:lumOff val="50000"/>
              </a:schemeClr>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900" kern="0" dirty="0" smtClean="0">
                  <a:solidFill>
                    <a:srgbClr val="FFFFFF"/>
                  </a:solidFill>
                  <a:latin typeface="微软雅黑" pitchFamily="34" charset="-122"/>
                  <a:ea typeface="微软雅黑" pitchFamily="34" charset="-122"/>
                </a:rPr>
                <a:t>二</a:t>
              </a:r>
              <a:endParaRPr lang="en-US" altLang="zh-CN" sz="1900" kern="0" dirty="0">
                <a:solidFill>
                  <a:srgbClr val="FFFFFF"/>
                </a:solidFill>
                <a:latin typeface="微软雅黑" pitchFamily="34" charset="-122"/>
                <a:ea typeface="微软雅黑" pitchFamily="34" charset="-122"/>
              </a:endParaRPr>
            </a:p>
          </p:txBody>
        </p:sp>
        <p:sp>
          <p:nvSpPr>
            <p:cNvPr id="11"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900" kern="0" dirty="0">
                <a:solidFill>
                  <a:schemeClr val="bg1"/>
                </a:solidFill>
                <a:latin typeface="微软雅黑" pitchFamily="34" charset="-122"/>
                <a:ea typeface="微软雅黑" pitchFamily="34" charset="-122"/>
              </a:endParaRPr>
            </a:p>
          </p:txBody>
        </p:sp>
        <p:sp>
          <p:nvSpPr>
            <p:cNvPr id="12"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79095" lvl="1" indent="250733" fontAlgn="auto">
                <a:spcBef>
                  <a:spcPct val="20000"/>
                </a:spcBef>
                <a:spcAft>
                  <a:spcPts val="0"/>
                </a:spcAft>
                <a:buFontTx/>
                <a:buChar char="–"/>
                <a:tabLst>
                  <a:tab pos="8011505" algn="r"/>
                </a:tabLst>
                <a:defRPr/>
              </a:pPr>
              <a:r>
                <a:rPr lang="zh-CN" altLang="en-US" dirty="0" smtClean="0">
                  <a:latin typeface="微软雅黑" panose="020B0503020204020204" pitchFamily="34" charset="-122"/>
                  <a:ea typeface="微软雅黑" panose="020B0503020204020204" pitchFamily="34" charset="-122"/>
                </a:rPr>
                <a:t>对系统需求的理解（技术验证及</a:t>
              </a:r>
              <a:r>
                <a:rPr lang="en-US" altLang="zh-CN" dirty="0" smtClean="0">
                  <a:latin typeface="微软雅黑" panose="020B0503020204020204" pitchFamily="34" charset="-122"/>
                  <a:ea typeface="微软雅黑" panose="020B0503020204020204" pitchFamily="34" charset="-122"/>
                </a:rPr>
                <a:t>Demo</a:t>
              </a:r>
              <a:r>
                <a:rPr lang="zh-CN" altLang="en-US" dirty="0" smtClean="0">
                  <a:latin typeface="微软雅黑" panose="020B0503020204020204" pitchFamily="34" charset="-122"/>
                  <a:ea typeface="微软雅黑" panose="020B0503020204020204" pitchFamily="34" charset="-122"/>
                </a:rPr>
                <a:t>演示）</a:t>
              </a:r>
            </a:p>
          </p:txBody>
        </p:sp>
      </p:grpSp>
      <p:grpSp>
        <p:nvGrpSpPr>
          <p:cNvPr id="13" name="组合 12"/>
          <p:cNvGrpSpPr/>
          <p:nvPr/>
        </p:nvGrpSpPr>
        <p:grpSpPr>
          <a:xfrm>
            <a:off x="1115616" y="2988316"/>
            <a:ext cx="6840760" cy="564408"/>
            <a:chOff x="1043608" y="1316856"/>
            <a:chExt cx="6840760" cy="600075"/>
          </a:xfrm>
        </p:grpSpPr>
        <p:sp>
          <p:nvSpPr>
            <p:cNvPr id="14" name="AutoShape 2"/>
            <p:cNvSpPr>
              <a:spLocks noChangeArrowheads="1"/>
            </p:cNvSpPr>
            <p:nvPr/>
          </p:nvSpPr>
          <p:spPr bwMode="auto">
            <a:xfrm>
              <a:off x="1043608" y="1316856"/>
              <a:ext cx="734932" cy="600075"/>
            </a:xfrm>
            <a:prstGeom prst="homePlate">
              <a:avLst>
                <a:gd name="adj" fmla="val 26228"/>
              </a:avLst>
            </a:prstGeom>
            <a:solidFill>
              <a:schemeClr val="accent2"/>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900" kern="0" dirty="0">
                  <a:solidFill>
                    <a:srgbClr val="FFFFFF"/>
                  </a:solidFill>
                  <a:latin typeface="微软雅黑" pitchFamily="34" charset="-122"/>
                  <a:ea typeface="微软雅黑" pitchFamily="34" charset="-122"/>
                </a:rPr>
                <a:t>三</a:t>
              </a:r>
              <a:endParaRPr lang="en-US" altLang="zh-CN" sz="1900" kern="0" dirty="0">
                <a:solidFill>
                  <a:srgbClr val="FFFFFF"/>
                </a:solidFill>
                <a:latin typeface="微软雅黑" pitchFamily="34" charset="-122"/>
                <a:ea typeface="微软雅黑" pitchFamily="34" charset="-122"/>
              </a:endParaRPr>
            </a:p>
          </p:txBody>
        </p:sp>
        <p:sp>
          <p:nvSpPr>
            <p:cNvPr id="15"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C00000"/>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900" kern="0" dirty="0">
                <a:solidFill>
                  <a:schemeClr val="bg1"/>
                </a:solidFill>
                <a:latin typeface="微软雅黑" pitchFamily="34" charset="-122"/>
                <a:ea typeface="微软雅黑" pitchFamily="34" charset="-122"/>
              </a:endParaRPr>
            </a:p>
          </p:txBody>
        </p:sp>
        <p:sp>
          <p:nvSpPr>
            <p:cNvPr id="16"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79095" lvl="1" indent="250733" fontAlgn="auto">
                <a:spcBef>
                  <a:spcPct val="20000"/>
                </a:spcBef>
                <a:spcAft>
                  <a:spcPts val="0"/>
                </a:spcAft>
                <a:buFontTx/>
                <a:buChar char="–"/>
                <a:tabLst>
                  <a:tab pos="8011505" algn="r"/>
                </a:tabLst>
                <a:defRPr/>
              </a:pPr>
              <a:r>
                <a:rPr lang="zh-CN" altLang="en-US" b="1" dirty="0" smtClean="0">
                  <a:solidFill>
                    <a:schemeClr val="bg1"/>
                  </a:solidFill>
                  <a:latin typeface="微软雅黑" panose="020B0503020204020204" pitchFamily="34" charset="-122"/>
                  <a:ea typeface="微软雅黑" panose="020B0503020204020204" pitchFamily="34" charset="-122"/>
                </a:rPr>
                <a:t>系统主要技术方案</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1115616" y="3843032"/>
            <a:ext cx="6840760" cy="564408"/>
            <a:chOff x="1043608" y="1316856"/>
            <a:chExt cx="6840760" cy="600075"/>
          </a:xfrm>
        </p:grpSpPr>
        <p:sp>
          <p:nvSpPr>
            <p:cNvPr id="18" name="AutoShape 2"/>
            <p:cNvSpPr>
              <a:spLocks noChangeArrowheads="1"/>
            </p:cNvSpPr>
            <p:nvPr/>
          </p:nvSpPr>
          <p:spPr bwMode="auto">
            <a:xfrm>
              <a:off x="1043608" y="1316856"/>
              <a:ext cx="734932" cy="600075"/>
            </a:xfrm>
            <a:prstGeom prst="homePlate">
              <a:avLst>
                <a:gd name="adj" fmla="val 26228"/>
              </a:avLst>
            </a:prstGeom>
            <a:solidFill>
              <a:schemeClr val="bg1">
                <a:lumMod val="50000"/>
              </a:schemeClr>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900" kern="0" dirty="0" smtClean="0">
                  <a:solidFill>
                    <a:srgbClr val="FFFFFF"/>
                  </a:solidFill>
                  <a:latin typeface="微软雅黑" pitchFamily="34" charset="-122"/>
                  <a:ea typeface="微软雅黑" pitchFamily="34" charset="-122"/>
                </a:rPr>
                <a:t>四</a:t>
              </a:r>
              <a:endParaRPr lang="en-US" altLang="zh-CN" sz="1900" kern="0" dirty="0">
                <a:solidFill>
                  <a:srgbClr val="FFFFFF"/>
                </a:solidFill>
                <a:latin typeface="微软雅黑" pitchFamily="34" charset="-122"/>
                <a:ea typeface="微软雅黑" pitchFamily="34" charset="-122"/>
              </a:endParaRPr>
            </a:p>
          </p:txBody>
        </p:sp>
        <p:sp>
          <p:nvSpPr>
            <p:cNvPr id="19"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900" kern="0" dirty="0">
                <a:solidFill>
                  <a:schemeClr val="bg1"/>
                </a:solidFill>
                <a:latin typeface="微软雅黑" pitchFamily="34" charset="-122"/>
                <a:ea typeface="微软雅黑" pitchFamily="34" charset="-122"/>
              </a:endParaRPr>
            </a:p>
          </p:txBody>
        </p:sp>
        <p:sp>
          <p:nvSpPr>
            <p:cNvPr id="20"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79095" lvl="1" indent="250733" fontAlgn="auto">
                <a:spcBef>
                  <a:spcPct val="20000"/>
                </a:spcBef>
                <a:spcAft>
                  <a:spcPts val="0"/>
                </a:spcAft>
                <a:buFontTx/>
                <a:buChar char="–"/>
                <a:tabLst>
                  <a:tab pos="8011505" algn="r"/>
                </a:tabLst>
                <a:defRPr/>
              </a:pPr>
              <a:r>
                <a:rPr lang="zh-CN" altLang="en-US" sz="1900" dirty="0" smtClean="0">
                  <a:latin typeface="微软雅黑" panose="020B0503020204020204" pitchFamily="34" charset="-122"/>
                  <a:ea typeface="微软雅黑" panose="020B0503020204020204" pitchFamily="34" charset="-122"/>
                </a:rPr>
                <a:t>系统实施规划</a:t>
              </a:r>
              <a:endParaRPr lang="zh-CN" altLang="en-US" sz="1900" dirty="0">
                <a:latin typeface="微软雅黑" panose="020B0503020204020204" pitchFamily="34" charset="-122"/>
                <a:ea typeface="微软雅黑" panose="020B0503020204020204" pitchFamily="34" charset="-122"/>
              </a:endParaRPr>
            </a:p>
          </p:txBody>
        </p:sp>
      </p:grpSp>
    </p:spTree>
    <p:extLst>
      <p:ext uri="{BB962C8B-B14F-4D97-AF65-F5344CB8AC3E}">
        <p14:creationId xmlns="" xmlns:p14="http://schemas.microsoft.com/office/powerpoint/2010/main" val="37555885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
          <p:cNvGrpSpPr/>
          <p:nvPr/>
        </p:nvGrpSpPr>
        <p:grpSpPr>
          <a:xfrm>
            <a:off x="666720" y="928671"/>
            <a:ext cx="7867680" cy="5395930"/>
            <a:chOff x="285720" y="478597"/>
            <a:chExt cx="8572561" cy="5879362"/>
          </a:xfrm>
        </p:grpSpPr>
        <p:sp>
          <p:nvSpPr>
            <p:cNvPr id="112" name="AutoShape 14"/>
            <p:cNvSpPr>
              <a:spLocks noChangeArrowheads="1"/>
            </p:cNvSpPr>
            <p:nvPr/>
          </p:nvSpPr>
          <p:spPr bwMode="gray">
            <a:xfrm>
              <a:off x="8358215" y="1928802"/>
              <a:ext cx="500066" cy="1143008"/>
            </a:xfrm>
            <a:prstGeom prst="roundRect">
              <a:avLst>
                <a:gd name="adj" fmla="val 6588"/>
              </a:avLst>
            </a:prstGeom>
            <a:solidFill>
              <a:schemeClr val="accent6">
                <a:lumMod val="75000"/>
              </a:schemeClr>
            </a:solidFill>
            <a:ln w="6350" algn="ctr">
              <a:solidFill>
                <a:schemeClr val="accent2">
                  <a:lumMod val="60000"/>
                  <a:lumOff val="40000"/>
                </a:schemeClr>
              </a:solidFill>
              <a:round/>
              <a:headEnd/>
              <a:tailEnd/>
            </a:ln>
            <a:effectLst>
              <a:outerShdw blurRad="50800" dist="38100" dir="2700000" algn="tl" rotWithShape="0">
                <a:prstClr val="black">
                  <a:alpha val="40000"/>
                </a:prstClr>
              </a:outerShdw>
            </a:effectLst>
          </p:spPr>
          <p:txBody>
            <a:bodyPr wrap="none" anchor="ctr" anchorCtr="1"/>
            <a:lstStyle/>
            <a:p>
              <a:pPr>
                <a:defRPr/>
              </a:pPr>
              <a:r>
                <a:rPr kumimoji="1" lang="zh-CN" altLang="en-US" sz="1400" b="1" dirty="0" smtClean="0">
                  <a:solidFill>
                    <a:schemeClr val="bg1"/>
                  </a:solidFill>
                </a:rPr>
                <a:t>页</a:t>
              </a:r>
              <a:endParaRPr kumimoji="1" lang="en-US" altLang="zh-CN" sz="1400" b="1" dirty="0" smtClean="0">
                <a:solidFill>
                  <a:schemeClr val="bg1"/>
                </a:solidFill>
              </a:endParaRPr>
            </a:p>
            <a:p>
              <a:pPr>
                <a:defRPr/>
              </a:pPr>
              <a:r>
                <a:rPr kumimoji="1" lang="zh-CN" altLang="en-US" sz="1400" b="1" dirty="0" smtClean="0">
                  <a:solidFill>
                    <a:schemeClr val="bg1"/>
                  </a:solidFill>
                </a:rPr>
                <a:t>面</a:t>
              </a:r>
              <a:endParaRPr kumimoji="1" lang="en-US" altLang="zh-CN" sz="1400" b="1" dirty="0" smtClean="0">
                <a:solidFill>
                  <a:schemeClr val="bg1"/>
                </a:solidFill>
              </a:endParaRPr>
            </a:p>
            <a:p>
              <a:pPr>
                <a:defRPr/>
              </a:pPr>
              <a:r>
                <a:rPr kumimoji="1" lang="zh-CN" altLang="en-US" sz="1400" b="1" dirty="0" smtClean="0">
                  <a:solidFill>
                    <a:schemeClr val="bg1"/>
                  </a:solidFill>
                </a:rPr>
                <a:t>集</a:t>
              </a:r>
              <a:endParaRPr kumimoji="1" lang="en-US" altLang="zh-CN" sz="1400" b="1" dirty="0" smtClean="0">
                <a:solidFill>
                  <a:schemeClr val="bg1"/>
                </a:solidFill>
              </a:endParaRPr>
            </a:p>
            <a:p>
              <a:pPr>
                <a:defRPr/>
              </a:pPr>
              <a:r>
                <a:rPr kumimoji="1" lang="zh-CN" altLang="en-US" sz="1400" b="1" dirty="0" smtClean="0">
                  <a:solidFill>
                    <a:schemeClr val="bg1"/>
                  </a:solidFill>
                </a:rPr>
                <a:t>成</a:t>
              </a:r>
              <a:endParaRPr kumimoji="1" lang="en-US" altLang="zh-CN" sz="1400" b="1" dirty="0" smtClean="0">
                <a:solidFill>
                  <a:schemeClr val="bg1"/>
                </a:solidFill>
              </a:endParaRPr>
            </a:p>
            <a:p>
              <a:pPr>
                <a:defRPr/>
              </a:pPr>
              <a:r>
                <a:rPr kumimoji="1" lang="zh-CN" altLang="en-US" sz="1400" b="1" dirty="0" smtClean="0">
                  <a:solidFill>
                    <a:schemeClr val="bg1"/>
                  </a:solidFill>
                </a:rPr>
                <a:t>层</a:t>
              </a:r>
              <a:endParaRPr kumimoji="1" lang="en-US" altLang="zh-CN" sz="1400" b="1" dirty="0" smtClean="0">
                <a:solidFill>
                  <a:schemeClr val="bg1"/>
                </a:solidFill>
              </a:endParaRPr>
            </a:p>
          </p:txBody>
        </p:sp>
        <p:sp>
          <p:nvSpPr>
            <p:cNvPr id="110" name="AutoShape 14"/>
            <p:cNvSpPr>
              <a:spLocks noChangeArrowheads="1"/>
            </p:cNvSpPr>
            <p:nvPr/>
          </p:nvSpPr>
          <p:spPr bwMode="gray">
            <a:xfrm>
              <a:off x="8358215" y="3145224"/>
              <a:ext cx="500066" cy="1428760"/>
            </a:xfrm>
            <a:prstGeom prst="roundRect">
              <a:avLst>
                <a:gd name="adj" fmla="val 6588"/>
              </a:avLst>
            </a:prstGeom>
            <a:solidFill>
              <a:schemeClr val="accent6">
                <a:lumMod val="75000"/>
              </a:schemeClr>
            </a:solidFill>
            <a:ln w="6350" algn="ctr">
              <a:solidFill>
                <a:schemeClr val="accent2">
                  <a:lumMod val="60000"/>
                  <a:lumOff val="40000"/>
                </a:schemeClr>
              </a:solidFill>
              <a:round/>
              <a:headEnd/>
              <a:tailEnd/>
            </a:ln>
            <a:effectLst>
              <a:outerShdw blurRad="50800" dist="38100" dir="2700000" algn="tl" rotWithShape="0">
                <a:prstClr val="black">
                  <a:alpha val="40000"/>
                </a:prstClr>
              </a:outerShdw>
            </a:effectLst>
          </p:spPr>
          <p:txBody>
            <a:bodyPr wrap="none" anchor="ctr" anchorCtr="1"/>
            <a:lstStyle/>
            <a:p>
              <a:pPr>
                <a:defRPr/>
              </a:pPr>
              <a:endParaRPr kumimoji="1" lang="en-US" altLang="zh-CN" b="1" dirty="0" smtClean="0">
                <a:solidFill>
                  <a:schemeClr val="bg1"/>
                </a:solidFill>
              </a:endParaRPr>
            </a:p>
          </p:txBody>
        </p:sp>
        <p:sp>
          <p:nvSpPr>
            <p:cNvPr id="111" name="TextBox 110"/>
            <p:cNvSpPr txBox="1"/>
            <p:nvPr/>
          </p:nvSpPr>
          <p:spPr>
            <a:xfrm>
              <a:off x="8429652" y="3455259"/>
              <a:ext cx="428628" cy="821233"/>
            </a:xfrm>
            <a:prstGeom prst="rect">
              <a:avLst/>
            </a:prstGeom>
            <a:noFill/>
          </p:spPr>
          <p:txBody>
            <a:bodyPr wrap="square" rtlCol="0">
              <a:spAutoFit/>
            </a:bodyPr>
            <a:lstStyle/>
            <a:p>
              <a:r>
                <a:rPr kumimoji="1" lang="zh-CN" altLang="en-US" sz="1400" b="1" dirty="0" smtClean="0">
                  <a:solidFill>
                    <a:schemeClr val="bg1"/>
                  </a:solidFill>
                </a:rPr>
                <a:t>配置层</a:t>
              </a:r>
              <a:endParaRPr kumimoji="1" lang="en-US" altLang="zh-CN" sz="1400" b="1" dirty="0" smtClean="0">
                <a:solidFill>
                  <a:schemeClr val="bg1"/>
                </a:solidFill>
              </a:endParaRPr>
            </a:p>
          </p:txBody>
        </p:sp>
        <p:sp>
          <p:nvSpPr>
            <p:cNvPr id="126" name="AutoShape 14"/>
            <p:cNvSpPr>
              <a:spLocks noChangeArrowheads="1"/>
            </p:cNvSpPr>
            <p:nvPr/>
          </p:nvSpPr>
          <p:spPr bwMode="gray">
            <a:xfrm>
              <a:off x="8358215" y="1071546"/>
              <a:ext cx="500066" cy="785818"/>
            </a:xfrm>
            <a:prstGeom prst="roundRect">
              <a:avLst>
                <a:gd name="adj" fmla="val 6588"/>
              </a:avLst>
            </a:prstGeom>
            <a:solidFill>
              <a:schemeClr val="accent6">
                <a:lumMod val="75000"/>
              </a:schemeClr>
            </a:solidFill>
            <a:ln w="6350" algn="ctr">
              <a:solidFill>
                <a:schemeClr val="accent2">
                  <a:lumMod val="60000"/>
                  <a:lumOff val="40000"/>
                </a:schemeClr>
              </a:solidFill>
              <a:round/>
              <a:headEnd/>
              <a:tailEnd/>
            </a:ln>
            <a:effectLst>
              <a:outerShdw blurRad="50800" dist="38100" dir="2700000" algn="tl" rotWithShape="0">
                <a:prstClr val="black">
                  <a:alpha val="40000"/>
                </a:prstClr>
              </a:outerShdw>
            </a:effectLst>
          </p:spPr>
          <p:txBody>
            <a:bodyPr wrap="none" anchor="ctr" anchorCtr="1"/>
            <a:lstStyle/>
            <a:p>
              <a:pPr>
                <a:defRPr/>
              </a:pPr>
              <a:r>
                <a:rPr kumimoji="1" lang="zh-CN" altLang="en-US" sz="1400" b="1" dirty="0" smtClean="0">
                  <a:solidFill>
                    <a:schemeClr val="bg1"/>
                  </a:solidFill>
                </a:rPr>
                <a:t>组</a:t>
              </a:r>
              <a:endParaRPr kumimoji="1" lang="en-US" altLang="zh-CN" sz="1400" b="1" dirty="0" smtClean="0">
                <a:solidFill>
                  <a:schemeClr val="bg1"/>
                </a:solidFill>
              </a:endParaRPr>
            </a:p>
            <a:p>
              <a:pPr>
                <a:defRPr/>
              </a:pPr>
              <a:r>
                <a:rPr kumimoji="1" lang="zh-CN" altLang="en-US" sz="1400" b="1" dirty="0" smtClean="0">
                  <a:solidFill>
                    <a:schemeClr val="bg1"/>
                  </a:solidFill>
                </a:rPr>
                <a:t>件</a:t>
              </a:r>
              <a:endParaRPr kumimoji="1" lang="en-US" altLang="zh-CN" sz="1400" b="1" dirty="0" smtClean="0">
                <a:solidFill>
                  <a:schemeClr val="bg1"/>
                </a:solidFill>
              </a:endParaRPr>
            </a:p>
            <a:p>
              <a:pPr>
                <a:defRPr/>
              </a:pPr>
              <a:r>
                <a:rPr kumimoji="1" lang="zh-CN" altLang="en-US" sz="1400" b="1" dirty="0" smtClean="0">
                  <a:solidFill>
                    <a:schemeClr val="bg1"/>
                  </a:solidFill>
                </a:rPr>
                <a:t>层</a:t>
              </a:r>
              <a:endParaRPr kumimoji="1" lang="en-US" altLang="zh-CN" sz="1400" b="1" dirty="0" smtClean="0">
                <a:solidFill>
                  <a:schemeClr val="bg1"/>
                </a:solidFill>
              </a:endParaRPr>
            </a:p>
          </p:txBody>
        </p:sp>
        <p:sp>
          <p:nvSpPr>
            <p:cNvPr id="125" name="AutoShape 14"/>
            <p:cNvSpPr>
              <a:spLocks noChangeArrowheads="1"/>
            </p:cNvSpPr>
            <p:nvPr/>
          </p:nvSpPr>
          <p:spPr bwMode="gray">
            <a:xfrm>
              <a:off x="8358215" y="4645422"/>
              <a:ext cx="500066" cy="1428760"/>
            </a:xfrm>
            <a:prstGeom prst="roundRect">
              <a:avLst>
                <a:gd name="adj" fmla="val 6588"/>
              </a:avLst>
            </a:prstGeom>
            <a:solidFill>
              <a:schemeClr val="accent6">
                <a:lumMod val="75000"/>
              </a:schemeClr>
            </a:solidFill>
            <a:ln w="6350" algn="ctr">
              <a:solidFill>
                <a:schemeClr val="accent2">
                  <a:lumMod val="60000"/>
                  <a:lumOff val="40000"/>
                </a:schemeClr>
              </a:solidFill>
              <a:round/>
              <a:headEnd/>
              <a:tailEnd/>
            </a:ln>
            <a:effectLst>
              <a:outerShdw blurRad="50800" dist="38100" dir="2700000" algn="tl" rotWithShape="0">
                <a:prstClr val="black">
                  <a:alpha val="40000"/>
                </a:prstClr>
              </a:outerShdw>
            </a:effectLst>
          </p:spPr>
          <p:txBody>
            <a:bodyPr wrap="none" anchor="ctr" anchorCtr="1"/>
            <a:lstStyle/>
            <a:p>
              <a:pPr>
                <a:defRPr/>
              </a:pPr>
              <a:endParaRPr kumimoji="1" lang="en-US" altLang="zh-CN" b="1" dirty="0" smtClean="0">
                <a:solidFill>
                  <a:schemeClr val="bg1"/>
                </a:solidFill>
              </a:endParaRPr>
            </a:p>
          </p:txBody>
        </p:sp>
        <p:sp>
          <p:nvSpPr>
            <p:cNvPr id="4" name="AutoShape 4"/>
            <p:cNvSpPr>
              <a:spLocks noChangeArrowheads="1"/>
            </p:cNvSpPr>
            <p:nvPr/>
          </p:nvSpPr>
          <p:spPr bwMode="gray">
            <a:xfrm>
              <a:off x="285720" y="478597"/>
              <a:ext cx="8143932" cy="5879362"/>
            </a:xfrm>
            <a:prstGeom prst="roundRect">
              <a:avLst>
                <a:gd name="adj" fmla="val 2759"/>
              </a:avLst>
            </a:prstGeom>
            <a:ln>
              <a:headEnd/>
              <a:tailEnd/>
            </a:ln>
          </p:spPr>
          <p:style>
            <a:lnRef idx="3">
              <a:schemeClr val="lt1"/>
            </a:lnRef>
            <a:fillRef idx="1">
              <a:schemeClr val="accent1"/>
            </a:fillRef>
            <a:effectRef idx="1">
              <a:schemeClr val="accent1"/>
            </a:effectRef>
            <a:fontRef idx="minor">
              <a:schemeClr val="lt1"/>
            </a:fontRef>
          </p:style>
          <p:txBody>
            <a:bodyPr wrap="none"/>
            <a:lstStyle/>
            <a:p>
              <a:pPr algn="ctr">
                <a:defRPr/>
              </a:pPr>
              <a:endParaRPr lang="en-US" altLang="zh-CN" sz="2800" b="1" dirty="0">
                <a:solidFill>
                  <a:srgbClr val="000000"/>
                </a:solidFill>
                <a:latin typeface="Arial" charset="0"/>
                <a:ea typeface="宋体" charset="-122"/>
              </a:endParaRPr>
            </a:p>
          </p:txBody>
        </p:sp>
        <p:sp>
          <p:nvSpPr>
            <p:cNvPr id="10" name="AutoShape 14"/>
            <p:cNvSpPr>
              <a:spLocks noChangeArrowheads="1"/>
            </p:cNvSpPr>
            <p:nvPr/>
          </p:nvSpPr>
          <p:spPr bwMode="gray">
            <a:xfrm>
              <a:off x="571473" y="4857760"/>
              <a:ext cx="7596213" cy="1071570"/>
            </a:xfrm>
            <a:prstGeom prst="roundRect">
              <a:avLst>
                <a:gd name="adj" fmla="val 6588"/>
              </a:avLst>
            </a:prstGeom>
            <a:solidFill>
              <a:schemeClr val="bg1">
                <a:lumMod val="95000"/>
              </a:schemeClr>
            </a:solidFill>
            <a:ln w="6350" algn="ctr">
              <a:solidFill>
                <a:schemeClr val="accent2">
                  <a:lumMod val="60000"/>
                  <a:lumOff val="40000"/>
                </a:schemeClr>
              </a:solidFill>
              <a:round/>
              <a:headEnd/>
              <a:tailEnd/>
            </a:ln>
            <a:effectLst>
              <a:outerShdw blurRad="50800" dist="38100" dir="2700000" algn="tl" rotWithShape="0">
                <a:prstClr val="black">
                  <a:alpha val="40000"/>
                </a:prstClr>
              </a:outerShdw>
            </a:effectLst>
          </p:spPr>
          <p:txBody>
            <a:bodyPr wrap="none" anchor="t" anchorCtr="0"/>
            <a:lstStyle/>
            <a:p>
              <a:pPr>
                <a:defRPr/>
              </a:pPr>
              <a:r>
                <a:rPr kumimoji="1" lang="zh-CN" altLang="en-US" b="1" dirty="0" smtClean="0">
                  <a:solidFill>
                    <a:srgbClr val="0070C0"/>
                  </a:solidFill>
                </a:rPr>
                <a:t>技术平台</a:t>
              </a:r>
              <a:endParaRPr kumimoji="1" lang="en-US" altLang="zh-CN" b="1" dirty="0" smtClean="0">
                <a:solidFill>
                  <a:srgbClr val="0070C0"/>
                </a:solidFill>
              </a:endParaRPr>
            </a:p>
          </p:txBody>
        </p:sp>
        <p:sp>
          <p:nvSpPr>
            <p:cNvPr id="11" name="AutoShape 14"/>
            <p:cNvSpPr>
              <a:spLocks noChangeArrowheads="1"/>
            </p:cNvSpPr>
            <p:nvPr/>
          </p:nvSpPr>
          <p:spPr bwMode="gray">
            <a:xfrm>
              <a:off x="4452910" y="3000372"/>
              <a:ext cx="3714776" cy="1785950"/>
            </a:xfrm>
            <a:prstGeom prst="roundRect">
              <a:avLst>
                <a:gd name="adj" fmla="val 6588"/>
              </a:avLst>
            </a:prstGeom>
            <a:solidFill>
              <a:schemeClr val="bg1">
                <a:lumMod val="95000"/>
              </a:schemeClr>
            </a:solidFill>
            <a:ln w="6350" algn="ctr">
              <a:solidFill>
                <a:schemeClr val="accent2">
                  <a:lumMod val="60000"/>
                  <a:lumOff val="40000"/>
                </a:schemeClr>
              </a:solidFill>
              <a:round/>
              <a:headEnd/>
              <a:tailEnd/>
            </a:ln>
            <a:effectLst>
              <a:outerShdw blurRad="50800" dist="38100" dir="2700000" algn="tl" rotWithShape="0">
                <a:prstClr val="black">
                  <a:alpha val="40000"/>
                </a:prstClr>
              </a:outerShdw>
            </a:effectLst>
          </p:spPr>
          <p:txBody>
            <a:bodyPr wrap="none" anchor="t" anchorCtr="0"/>
            <a:lstStyle/>
            <a:p>
              <a:pPr>
                <a:defRPr/>
              </a:pPr>
              <a:r>
                <a:rPr kumimoji="1" lang="zh-CN" altLang="en-US" b="1" dirty="0" smtClean="0">
                  <a:solidFill>
                    <a:srgbClr val="0070C0"/>
                  </a:solidFill>
                </a:rPr>
                <a:t>业务化表单</a:t>
              </a:r>
              <a:endParaRPr kumimoji="1" lang="en-US" altLang="zh-CN" b="1" dirty="0" smtClean="0">
                <a:solidFill>
                  <a:srgbClr val="0070C0"/>
                </a:solidFill>
              </a:endParaRPr>
            </a:p>
          </p:txBody>
        </p:sp>
        <p:sp>
          <p:nvSpPr>
            <p:cNvPr id="12" name="AutoShape 14"/>
            <p:cNvSpPr>
              <a:spLocks noChangeArrowheads="1"/>
            </p:cNvSpPr>
            <p:nvPr/>
          </p:nvSpPr>
          <p:spPr bwMode="gray">
            <a:xfrm>
              <a:off x="595258" y="1928802"/>
              <a:ext cx="7572428" cy="1000132"/>
            </a:xfrm>
            <a:prstGeom prst="roundRect">
              <a:avLst>
                <a:gd name="adj" fmla="val 6588"/>
              </a:avLst>
            </a:prstGeom>
            <a:solidFill>
              <a:schemeClr val="bg1">
                <a:lumMod val="95000"/>
              </a:schemeClr>
            </a:solidFill>
            <a:ln w="6350" algn="ctr">
              <a:solidFill>
                <a:schemeClr val="accent2">
                  <a:lumMod val="60000"/>
                  <a:lumOff val="40000"/>
                </a:schemeClr>
              </a:solidFill>
              <a:round/>
              <a:headEnd/>
              <a:tailEnd/>
            </a:ln>
            <a:effectLst>
              <a:outerShdw blurRad="50800" dist="38100" dir="2700000" algn="tl" rotWithShape="0">
                <a:prstClr val="black">
                  <a:alpha val="40000"/>
                </a:prstClr>
              </a:outerShdw>
            </a:effectLst>
          </p:spPr>
          <p:txBody>
            <a:bodyPr wrap="none" anchor="t" anchorCtr="0"/>
            <a:lstStyle/>
            <a:p>
              <a:pPr>
                <a:defRPr/>
              </a:pPr>
              <a:r>
                <a:rPr kumimoji="1" lang="zh-CN" altLang="en-US" b="1" dirty="0" smtClean="0">
                  <a:solidFill>
                    <a:srgbClr val="0070C0"/>
                  </a:solidFill>
                </a:rPr>
                <a:t>主页面框架</a:t>
              </a:r>
              <a:endParaRPr kumimoji="1" lang="en-US" altLang="zh-CN" b="1" dirty="0">
                <a:solidFill>
                  <a:srgbClr val="0070C0"/>
                </a:solidFill>
              </a:endParaRPr>
            </a:p>
          </p:txBody>
        </p:sp>
        <p:sp>
          <p:nvSpPr>
            <p:cNvPr id="6" name="AutoShape 14"/>
            <p:cNvSpPr>
              <a:spLocks noChangeArrowheads="1"/>
            </p:cNvSpPr>
            <p:nvPr/>
          </p:nvSpPr>
          <p:spPr bwMode="gray">
            <a:xfrm>
              <a:off x="595258" y="3000372"/>
              <a:ext cx="3786214" cy="1785950"/>
            </a:xfrm>
            <a:prstGeom prst="roundRect">
              <a:avLst>
                <a:gd name="adj" fmla="val 6588"/>
              </a:avLst>
            </a:prstGeom>
            <a:solidFill>
              <a:schemeClr val="bg1">
                <a:lumMod val="95000"/>
              </a:schemeClr>
            </a:solidFill>
            <a:ln w="6350" algn="ctr">
              <a:solidFill>
                <a:schemeClr val="accent2">
                  <a:lumMod val="60000"/>
                  <a:lumOff val="40000"/>
                </a:schemeClr>
              </a:solidFill>
              <a:round/>
              <a:headEnd/>
              <a:tailEnd/>
            </a:ln>
            <a:effectLst>
              <a:outerShdw blurRad="50800" dist="38100" dir="2700000" algn="tl" rotWithShape="0">
                <a:prstClr val="black">
                  <a:alpha val="40000"/>
                </a:prstClr>
              </a:outerShdw>
            </a:effectLst>
          </p:spPr>
          <p:txBody>
            <a:bodyPr wrap="none" anchor="t" anchorCtr="0"/>
            <a:lstStyle/>
            <a:p>
              <a:pPr>
                <a:defRPr/>
              </a:pPr>
              <a:r>
                <a:rPr kumimoji="1" lang="zh-CN" altLang="en-US" b="1" dirty="0" smtClean="0">
                  <a:solidFill>
                    <a:srgbClr val="0070C0"/>
                  </a:solidFill>
                </a:rPr>
                <a:t>业务化流程</a:t>
              </a:r>
              <a:endParaRPr kumimoji="1" lang="en-US" altLang="zh-CN" b="1" dirty="0" smtClean="0">
                <a:solidFill>
                  <a:srgbClr val="0070C0"/>
                </a:solidFill>
              </a:endParaRPr>
            </a:p>
          </p:txBody>
        </p:sp>
        <p:sp>
          <p:nvSpPr>
            <p:cNvPr id="14" name="矩形 13"/>
            <p:cNvSpPr/>
            <p:nvPr/>
          </p:nvSpPr>
          <p:spPr bwMode="auto">
            <a:xfrm>
              <a:off x="738134" y="2428868"/>
              <a:ext cx="1357322" cy="357190"/>
            </a:xfrm>
            <a:prstGeom prst="rect">
              <a:avLst/>
            </a:prstGeom>
            <a:solidFill>
              <a:schemeClr val="bg1"/>
            </a:solidFill>
            <a:ln w="3175" algn="ctr">
              <a:solidFill>
                <a:srgbClr val="C0C0C0"/>
              </a:solidFill>
              <a:round/>
              <a:headEnd/>
              <a:tailEnd/>
            </a:ln>
            <a:effectLst>
              <a:outerShdw dist="35921" dir="2700000" algn="ctr" rotWithShape="0">
                <a:schemeClr val="bg2"/>
              </a:outerShdw>
            </a:effectLst>
          </p:spPr>
          <p:txBody>
            <a:bodyPr lIns="0" tIns="0" rIns="0" bIns="0" rtlCol="0" anchor="ctr"/>
            <a:lstStyle/>
            <a:p>
              <a:pPr algn="ctr"/>
              <a:r>
                <a:rPr lang="zh-CN" altLang="en-US" dirty="0" smtClean="0">
                  <a:latin typeface="+mn-ea"/>
                  <a:ea typeface="+mn-ea"/>
                </a:rPr>
                <a:t>页面集成</a:t>
              </a:r>
            </a:p>
          </p:txBody>
        </p:sp>
        <p:sp>
          <p:nvSpPr>
            <p:cNvPr id="15" name="矩形 14"/>
            <p:cNvSpPr/>
            <p:nvPr/>
          </p:nvSpPr>
          <p:spPr bwMode="auto">
            <a:xfrm>
              <a:off x="2238332" y="2428868"/>
              <a:ext cx="1357322" cy="357190"/>
            </a:xfrm>
            <a:prstGeom prst="rect">
              <a:avLst/>
            </a:prstGeom>
            <a:solidFill>
              <a:schemeClr val="bg1"/>
            </a:solidFill>
            <a:ln w="3175" algn="ctr">
              <a:solidFill>
                <a:srgbClr val="C0C0C0"/>
              </a:solidFill>
              <a:round/>
              <a:headEnd/>
              <a:tailEnd/>
            </a:ln>
            <a:effectLst>
              <a:outerShdw dist="35921" dir="2700000" algn="ctr" rotWithShape="0">
                <a:schemeClr val="bg2"/>
              </a:outerShdw>
            </a:effectLst>
          </p:spPr>
          <p:txBody>
            <a:bodyPr lIns="0" tIns="0" rIns="0" bIns="0" rtlCol="0" anchor="ctr"/>
            <a:lstStyle/>
            <a:p>
              <a:pPr algn="ctr"/>
              <a:r>
                <a:rPr lang="zh-CN" altLang="en-US" dirty="0" smtClean="0">
                  <a:latin typeface="+mn-ea"/>
                  <a:ea typeface="+mn-ea"/>
                </a:rPr>
                <a:t>页面样式</a:t>
              </a:r>
              <a:endParaRPr lang="zh-CN" altLang="en-US" dirty="0">
                <a:latin typeface="+mn-ea"/>
                <a:ea typeface="+mn-ea"/>
              </a:endParaRPr>
            </a:p>
          </p:txBody>
        </p:sp>
        <p:sp>
          <p:nvSpPr>
            <p:cNvPr id="16" name="矩形 15"/>
            <p:cNvSpPr/>
            <p:nvPr/>
          </p:nvSpPr>
          <p:spPr bwMode="auto">
            <a:xfrm>
              <a:off x="3738530" y="2428868"/>
              <a:ext cx="1357322" cy="357190"/>
            </a:xfrm>
            <a:prstGeom prst="rect">
              <a:avLst/>
            </a:prstGeom>
            <a:solidFill>
              <a:schemeClr val="bg1"/>
            </a:solidFill>
            <a:ln w="3175" algn="ctr">
              <a:solidFill>
                <a:srgbClr val="C0C0C0"/>
              </a:solidFill>
              <a:round/>
              <a:headEnd/>
              <a:tailEnd/>
            </a:ln>
            <a:effectLst>
              <a:outerShdw dist="35921" dir="2700000" algn="ctr" rotWithShape="0">
                <a:schemeClr val="bg2"/>
              </a:outerShdw>
            </a:effectLst>
          </p:spPr>
          <p:txBody>
            <a:bodyPr lIns="0" tIns="0" rIns="0" bIns="0" rtlCol="0" anchor="ctr"/>
            <a:lstStyle/>
            <a:p>
              <a:pPr algn="ctr"/>
              <a:r>
                <a:rPr lang="zh-CN" altLang="en-US" dirty="0" smtClean="0">
                  <a:latin typeface="+mn-ea"/>
                  <a:ea typeface="+mn-ea"/>
                </a:rPr>
                <a:t>内容管理</a:t>
              </a:r>
              <a:endParaRPr lang="zh-CN" altLang="en-US" dirty="0">
                <a:latin typeface="+mn-ea"/>
                <a:ea typeface="+mn-ea"/>
              </a:endParaRPr>
            </a:p>
          </p:txBody>
        </p:sp>
        <p:sp>
          <p:nvSpPr>
            <p:cNvPr id="17" name="矩形 16"/>
            <p:cNvSpPr/>
            <p:nvPr/>
          </p:nvSpPr>
          <p:spPr bwMode="auto">
            <a:xfrm>
              <a:off x="5238729" y="2428868"/>
              <a:ext cx="1357322" cy="357190"/>
            </a:xfrm>
            <a:prstGeom prst="rect">
              <a:avLst/>
            </a:prstGeom>
            <a:solidFill>
              <a:schemeClr val="bg1"/>
            </a:solidFill>
            <a:ln w="3175" algn="ctr">
              <a:solidFill>
                <a:srgbClr val="C0C0C0"/>
              </a:solidFill>
              <a:round/>
              <a:headEnd/>
              <a:tailEnd/>
            </a:ln>
            <a:effectLst>
              <a:outerShdw dist="35921" dir="2700000" algn="ctr" rotWithShape="0">
                <a:schemeClr val="bg2"/>
              </a:outerShdw>
            </a:effectLst>
          </p:spPr>
          <p:txBody>
            <a:bodyPr lIns="0" tIns="0" rIns="0" bIns="0" rtlCol="0" anchor="ctr"/>
            <a:lstStyle/>
            <a:p>
              <a:pPr algn="ctr"/>
              <a:r>
                <a:rPr lang="zh-CN" altLang="en-US" dirty="0" smtClean="0">
                  <a:latin typeface="+mn-ea"/>
                  <a:ea typeface="+mn-ea"/>
                </a:rPr>
                <a:t>个性化门户</a:t>
              </a:r>
              <a:endParaRPr lang="zh-CN" altLang="en-US" dirty="0">
                <a:latin typeface="+mn-ea"/>
                <a:ea typeface="+mn-ea"/>
              </a:endParaRPr>
            </a:p>
          </p:txBody>
        </p:sp>
        <p:pic>
          <p:nvPicPr>
            <p:cNvPr id="1027" name="Picture 3"/>
            <p:cNvPicPr>
              <a:picLocks noChangeAspect="1" noChangeArrowheads="1"/>
            </p:cNvPicPr>
            <p:nvPr/>
          </p:nvPicPr>
          <p:blipFill>
            <a:blip r:embed="rId3"/>
            <a:srcRect/>
            <a:stretch>
              <a:fillRect/>
            </a:stretch>
          </p:blipFill>
          <p:spPr bwMode="auto">
            <a:xfrm>
              <a:off x="7096116" y="2001833"/>
              <a:ext cx="785819" cy="784227"/>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cstate="print"/>
            <a:srcRect/>
            <a:stretch>
              <a:fillRect/>
            </a:stretch>
          </p:blipFill>
          <p:spPr bwMode="auto">
            <a:xfrm>
              <a:off x="7029784" y="2442099"/>
              <a:ext cx="500066" cy="415399"/>
            </a:xfrm>
            <a:prstGeom prst="rect">
              <a:avLst/>
            </a:prstGeom>
            <a:noFill/>
            <a:ln w="9525">
              <a:noFill/>
              <a:miter lim="800000"/>
              <a:headEnd/>
              <a:tailEnd/>
            </a:ln>
            <a:effectLst/>
          </p:spPr>
        </p:pic>
        <p:pic>
          <p:nvPicPr>
            <p:cNvPr id="1030" name="Picture 6" descr="C:\Documents and Settings\Administrator\桌面\12935RU1420-13061.png"/>
            <p:cNvPicPr>
              <a:picLocks noChangeAspect="1" noChangeArrowheads="1"/>
            </p:cNvPicPr>
            <p:nvPr/>
          </p:nvPicPr>
          <p:blipFill>
            <a:blip r:embed="rId5"/>
            <a:srcRect/>
            <a:stretch>
              <a:fillRect/>
            </a:stretch>
          </p:blipFill>
          <p:spPr bwMode="auto">
            <a:xfrm>
              <a:off x="7408248" y="2357431"/>
              <a:ext cx="785818" cy="571504"/>
            </a:xfrm>
            <a:prstGeom prst="rect">
              <a:avLst/>
            </a:prstGeom>
            <a:noFill/>
          </p:spPr>
        </p:pic>
        <p:grpSp>
          <p:nvGrpSpPr>
            <p:cNvPr id="3" name="组合 39"/>
            <p:cNvGrpSpPr/>
            <p:nvPr/>
          </p:nvGrpSpPr>
          <p:grpSpPr>
            <a:xfrm>
              <a:off x="2166895" y="3071810"/>
              <a:ext cx="1928826" cy="500066"/>
              <a:chOff x="1714480" y="4137037"/>
              <a:chExt cx="1474805" cy="434971"/>
            </a:xfrm>
          </p:grpSpPr>
          <p:sp>
            <p:nvSpPr>
              <p:cNvPr id="25" name="Rectangle 74"/>
              <p:cNvSpPr>
                <a:spLocks noChangeArrowheads="1"/>
              </p:cNvSpPr>
              <p:nvPr/>
            </p:nvSpPr>
            <p:spPr bwMode="auto">
              <a:xfrm>
                <a:off x="1714480" y="4267897"/>
                <a:ext cx="121783" cy="167722"/>
              </a:xfrm>
              <a:prstGeom prst="rect">
                <a:avLst/>
              </a:prstGeom>
              <a:solidFill>
                <a:schemeClr val="accent2">
                  <a:lumMod val="40000"/>
                  <a:lumOff val="60000"/>
                </a:schemeClr>
              </a:solidFill>
              <a:ln w="9525">
                <a:solidFill>
                  <a:schemeClr val="tx1"/>
                </a:solidFill>
                <a:miter lim="800000"/>
                <a:headEnd/>
                <a:tailEnd/>
              </a:ln>
            </p:spPr>
            <p:txBody>
              <a:bodyPr wrap="none" anchor="ctr"/>
              <a:lstStyle/>
              <a:p>
                <a:endParaRPr lang="zh-CN" altLang="en-US"/>
              </a:p>
            </p:txBody>
          </p:sp>
          <p:sp>
            <p:nvSpPr>
              <p:cNvPr id="26" name="Rectangle 75"/>
              <p:cNvSpPr>
                <a:spLocks noChangeArrowheads="1"/>
              </p:cNvSpPr>
              <p:nvPr/>
            </p:nvSpPr>
            <p:spPr bwMode="auto">
              <a:xfrm>
                <a:off x="2317809" y="4137037"/>
                <a:ext cx="121783" cy="167722"/>
              </a:xfrm>
              <a:prstGeom prst="rect">
                <a:avLst/>
              </a:prstGeom>
              <a:solidFill>
                <a:schemeClr val="accent2">
                  <a:lumMod val="40000"/>
                  <a:lumOff val="60000"/>
                </a:schemeClr>
              </a:solidFill>
              <a:ln w="9525">
                <a:solidFill>
                  <a:schemeClr val="tx1"/>
                </a:solidFill>
                <a:miter lim="800000"/>
                <a:headEnd/>
                <a:tailEnd/>
              </a:ln>
            </p:spPr>
            <p:txBody>
              <a:bodyPr wrap="none" anchor="ctr"/>
              <a:lstStyle/>
              <a:p>
                <a:endParaRPr lang="zh-CN" altLang="en-US"/>
              </a:p>
            </p:txBody>
          </p:sp>
          <p:sp>
            <p:nvSpPr>
              <p:cNvPr id="27" name="Rectangle 76"/>
              <p:cNvSpPr>
                <a:spLocks noChangeArrowheads="1"/>
              </p:cNvSpPr>
              <p:nvPr/>
            </p:nvSpPr>
            <p:spPr bwMode="auto">
              <a:xfrm>
                <a:off x="3067502" y="4271583"/>
                <a:ext cx="121783" cy="167722"/>
              </a:xfrm>
              <a:prstGeom prst="rect">
                <a:avLst/>
              </a:prstGeom>
              <a:solidFill>
                <a:schemeClr val="accent2">
                  <a:lumMod val="40000"/>
                  <a:lumOff val="60000"/>
                </a:schemeClr>
              </a:solidFill>
              <a:ln w="9525">
                <a:solidFill>
                  <a:schemeClr val="tx1"/>
                </a:solidFill>
                <a:miter lim="800000"/>
                <a:headEnd/>
                <a:tailEnd/>
              </a:ln>
            </p:spPr>
            <p:txBody>
              <a:bodyPr wrap="none" anchor="ctr"/>
              <a:lstStyle/>
              <a:p>
                <a:endParaRPr lang="zh-CN" altLang="en-US"/>
              </a:p>
            </p:txBody>
          </p:sp>
          <p:sp>
            <p:nvSpPr>
              <p:cNvPr id="28" name="Line 77"/>
              <p:cNvSpPr>
                <a:spLocks noChangeShapeType="1"/>
              </p:cNvSpPr>
              <p:nvPr/>
            </p:nvSpPr>
            <p:spPr bwMode="auto">
              <a:xfrm>
                <a:off x="1836263" y="4361895"/>
                <a:ext cx="100555" cy="0"/>
              </a:xfrm>
              <a:prstGeom prst="line">
                <a:avLst/>
              </a:prstGeom>
              <a:noFill/>
              <a:ln w="9525">
                <a:solidFill>
                  <a:schemeClr val="tx1"/>
                </a:solidFill>
                <a:round/>
                <a:headEnd/>
                <a:tailEnd type="triangle" w="med" len="med"/>
              </a:ln>
            </p:spPr>
            <p:txBody>
              <a:bodyPr/>
              <a:lstStyle/>
              <a:p>
                <a:endParaRPr lang="zh-CN" altLang="en-US"/>
              </a:p>
            </p:txBody>
          </p:sp>
          <p:sp>
            <p:nvSpPr>
              <p:cNvPr id="29" name="Line 78"/>
              <p:cNvSpPr>
                <a:spLocks noChangeShapeType="1"/>
              </p:cNvSpPr>
              <p:nvPr/>
            </p:nvSpPr>
            <p:spPr bwMode="auto">
              <a:xfrm>
                <a:off x="2145749" y="4219976"/>
                <a:ext cx="172061" cy="16588"/>
              </a:xfrm>
              <a:prstGeom prst="line">
                <a:avLst/>
              </a:prstGeom>
              <a:noFill/>
              <a:ln w="9525">
                <a:solidFill>
                  <a:schemeClr val="tx1"/>
                </a:solidFill>
                <a:round/>
                <a:headEnd/>
                <a:tailEnd type="triangle" w="med" len="med"/>
              </a:ln>
            </p:spPr>
            <p:txBody>
              <a:bodyPr/>
              <a:lstStyle/>
              <a:p>
                <a:endParaRPr lang="zh-CN" altLang="en-US"/>
              </a:p>
            </p:txBody>
          </p:sp>
          <p:sp>
            <p:nvSpPr>
              <p:cNvPr id="30" name="Rectangle 79"/>
              <p:cNvSpPr>
                <a:spLocks noChangeArrowheads="1"/>
              </p:cNvSpPr>
              <p:nvPr/>
            </p:nvSpPr>
            <p:spPr bwMode="auto">
              <a:xfrm>
                <a:off x="2317809" y="4404286"/>
                <a:ext cx="121783" cy="167722"/>
              </a:xfrm>
              <a:prstGeom prst="rect">
                <a:avLst/>
              </a:prstGeom>
              <a:solidFill>
                <a:schemeClr val="accent2">
                  <a:lumMod val="40000"/>
                  <a:lumOff val="60000"/>
                </a:schemeClr>
              </a:solidFill>
              <a:ln w="9525">
                <a:solidFill>
                  <a:schemeClr val="tx1"/>
                </a:solidFill>
                <a:miter lim="800000"/>
                <a:headEnd/>
                <a:tailEnd/>
              </a:ln>
            </p:spPr>
            <p:txBody>
              <a:bodyPr wrap="none" anchor="ctr"/>
              <a:lstStyle/>
              <a:p>
                <a:endParaRPr lang="zh-CN" altLang="en-US"/>
              </a:p>
            </p:txBody>
          </p:sp>
          <p:sp>
            <p:nvSpPr>
              <p:cNvPr id="31" name="AutoShape 80"/>
              <p:cNvSpPr>
                <a:spLocks noChangeArrowheads="1"/>
              </p:cNvSpPr>
              <p:nvPr/>
            </p:nvSpPr>
            <p:spPr bwMode="auto">
              <a:xfrm>
                <a:off x="1932349" y="4219976"/>
                <a:ext cx="203344" cy="250661"/>
              </a:xfrm>
              <a:prstGeom prst="flowChartDecision">
                <a:avLst/>
              </a:prstGeom>
              <a:solidFill>
                <a:schemeClr val="accent2">
                  <a:lumMod val="40000"/>
                  <a:lumOff val="60000"/>
                </a:schemeClr>
              </a:solidFill>
              <a:ln w="9525">
                <a:solidFill>
                  <a:schemeClr val="tx1"/>
                </a:solidFill>
                <a:miter lim="800000"/>
                <a:headEnd/>
                <a:tailEnd/>
              </a:ln>
            </p:spPr>
            <p:txBody>
              <a:bodyPr wrap="none" anchor="ctr"/>
              <a:lstStyle/>
              <a:p>
                <a:endParaRPr lang="zh-CN" altLang="en-US"/>
              </a:p>
            </p:txBody>
          </p:sp>
          <p:sp>
            <p:nvSpPr>
              <p:cNvPr id="32" name="Line 81"/>
              <p:cNvSpPr>
                <a:spLocks noChangeShapeType="1"/>
              </p:cNvSpPr>
              <p:nvPr/>
            </p:nvSpPr>
            <p:spPr bwMode="auto">
              <a:xfrm>
                <a:off x="2145749" y="4219976"/>
                <a:ext cx="0" cy="250661"/>
              </a:xfrm>
              <a:prstGeom prst="line">
                <a:avLst/>
              </a:prstGeom>
              <a:noFill/>
              <a:ln w="9525">
                <a:solidFill>
                  <a:schemeClr val="tx1"/>
                </a:solidFill>
                <a:round/>
                <a:headEnd/>
                <a:tailEnd/>
              </a:ln>
            </p:spPr>
            <p:txBody>
              <a:bodyPr/>
              <a:lstStyle/>
              <a:p>
                <a:endParaRPr lang="zh-CN" altLang="en-US"/>
              </a:p>
            </p:txBody>
          </p:sp>
          <p:sp>
            <p:nvSpPr>
              <p:cNvPr id="33" name="Line 82"/>
              <p:cNvSpPr>
                <a:spLocks noChangeShapeType="1"/>
              </p:cNvSpPr>
              <p:nvPr/>
            </p:nvSpPr>
            <p:spPr bwMode="auto">
              <a:xfrm>
                <a:off x="2146866" y="4470638"/>
                <a:ext cx="172061" cy="16588"/>
              </a:xfrm>
              <a:prstGeom prst="line">
                <a:avLst/>
              </a:prstGeom>
              <a:noFill/>
              <a:ln w="9525">
                <a:solidFill>
                  <a:schemeClr val="tx1"/>
                </a:solidFill>
                <a:round/>
                <a:headEnd/>
                <a:tailEnd type="triangle" w="med" len="med"/>
              </a:ln>
            </p:spPr>
            <p:txBody>
              <a:bodyPr/>
              <a:lstStyle/>
              <a:p>
                <a:endParaRPr lang="zh-CN" altLang="en-US"/>
              </a:p>
            </p:txBody>
          </p:sp>
          <p:sp>
            <p:nvSpPr>
              <p:cNvPr id="34" name="AutoShape 83"/>
              <p:cNvSpPr>
                <a:spLocks noChangeArrowheads="1"/>
              </p:cNvSpPr>
              <p:nvPr/>
            </p:nvSpPr>
            <p:spPr bwMode="auto">
              <a:xfrm>
                <a:off x="2722263" y="4219976"/>
                <a:ext cx="203344" cy="250661"/>
              </a:xfrm>
              <a:prstGeom prst="flowChartDecision">
                <a:avLst/>
              </a:prstGeom>
              <a:solidFill>
                <a:schemeClr val="accent2">
                  <a:lumMod val="40000"/>
                  <a:lumOff val="60000"/>
                </a:schemeClr>
              </a:solidFill>
              <a:ln w="9525">
                <a:solidFill>
                  <a:schemeClr val="tx1"/>
                </a:solidFill>
                <a:miter lim="800000"/>
                <a:headEnd/>
                <a:tailEnd/>
              </a:ln>
            </p:spPr>
            <p:txBody>
              <a:bodyPr wrap="none" anchor="ctr"/>
              <a:lstStyle/>
              <a:p>
                <a:endParaRPr lang="zh-CN" altLang="en-US"/>
              </a:p>
            </p:txBody>
          </p:sp>
          <p:sp>
            <p:nvSpPr>
              <p:cNvPr id="35" name="Line 84"/>
              <p:cNvSpPr>
                <a:spLocks noChangeShapeType="1"/>
              </p:cNvSpPr>
              <p:nvPr/>
            </p:nvSpPr>
            <p:spPr bwMode="auto">
              <a:xfrm>
                <a:off x="2591542" y="4219976"/>
                <a:ext cx="0" cy="250661"/>
              </a:xfrm>
              <a:prstGeom prst="line">
                <a:avLst/>
              </a:prstGeom>
              <a:noFill/>
              <a:ln w="9525">
                <a:solidFill>
                  <a:schemeClr val="tx1"/>
                </a:solidFill>
                <a:round/>
                <a:headEnd/>
                <a:tailEnd/>
              </a:ln>
            </p:spPr>
            <p:txBody>
              <a:bodyPr/>
              <a:lstStyle/>
              <a:p>
                <a:endParaRPr lang="zh-CN" altLang="en-US"/>
              </a:p>
            </p:txBody>
          </p:sp>
          <p:sp>
            <p:nvSpPr>
              <p:cNvPr id="36" name="Line 85"/>
              <p:cNvSpPr>
                <a:spLocks noChangeShapeType="1"/>
              </p:cNvSpPr>
              <p:nvPr/>
            </p:nvSpPr>
            <p:spPr bwMode="auto">
              <a:xfrm>
                <a:off x="2439592" y="4219976"/>
                <a:ext cx="151950" cy="0"/>
              </a:xfrm>
              <a:prstGeom prst="line">
                <a:avLst/>
              </a:prstGeom>
              <a:noFill/>
              <a:ln w="9525">
                <a:solidFill>
                  <a:schemeClr val="tx1"/>
                </a:solidFill>
                <a:round/>
                <a:headEnd/>
                <a:tailEnd type="triangle" w="med" len="med"/>
              </a:ln>
            </p:spPr>
            <p:txBody>
              <a:bodyPr/>
              <a:lstStyle/>
              <a:p>
                <a:endParaRPr lang="zh-CN" altLang="en-US"/>
              </a:p>
            </p:txBody>
          </p:sp>
          <p:sp>
            <p:nvSpPr>
              <p:cNvPr id="37" name="Line 86"/>
              <p:cNvSpPr>
                <a:spLocks noChangeShapeType="1"/>
              </p:cNvSpPr>
              <p:nvPr/>
            </p:nvSpPr>
            <p:spPr bwMode="auto">
              <a:xfrm>
                <a:off x="2440710" y="4470638"/>
                <a:ext cx="151950" cy="0"/>
              </a:xfrm>
              <a:prstGeom prst="line">
                <a:avLst/>
              </a:prstGeom>
              <a:noFill/>
              <a:ln w="9525">
                <a:solidFill>
                  <a:schemeClr val="tx1"/>
                </a:solidFill>
                <a:round/>
                <a:headEnd/>
                <a:tailEnd type="triangle" w="med" len="med"/>
              </a:ln>
            </p:spPr>
            <p:txBody>
              <a:bodyPr/>
              <a:lstStyle/>
              <a:p>
                <a:endParaRPr lang="zh-CN" altLang="en-US"/>
              </a:p>
            </p:txBody>
          </p:sp>
          <p:sp>
            <p:nvSpPr>
              <p:cNvPr id="38" name="Line 87"/>
              <p:cNvSpPr>
                <a:spLocks noChangeShapeType="1"/>
              </p:cNvSpPr>
              <p:nvPr/>
            </p:nvSpPr>
            <p:spPr bwMode="auto">
              <a:xfrm>
                <a:off x="2591542" y="4337935"/>
                <a:ext cx="151950" cy="0"/>
              </a:xfrm>
              <a:prstGeom prst="line">
                <a:avLst/>
              </a:prstGeom>
              <a:noFill/>
              <a:ln w="9525">
                <a:solidFill>
                  <a:schemeClr val="tx1"/>
                </a:solidFill>
                <a:round/>
                <a:headEnd/>
                <a:tailEnd type="triangle" w="med" len="med"/>
              </a:ln>
            </p:spPr>
            <p:txBody>
              <a:bodyPr/>
              <a:lstStyle/>
              <a:p>
                <a:endParaRPr lang="zh-CN" altLang="en-US"/>
              </a:p>
            </p:txBody>
          </p:sp>
          <p:sp>
            <p:nvSpPr>
              <p:cNvPr id="39" name="Line 88"/>
              <p:cNvSpPr>
                <a:spLocks noChangeShapeType="1"/>
              </p:cNvSpPr>
              <p:nvPr/>
            </p:nvSpPr>
            <p:spPr bwMode="auto">
              <a:xfrm>
                <a:off x="2915552" y="4354523"/>
                <a:ext cx="151950" cy="0"/>
              </a:xfrm>
              <a:prstGeom prst="line">
                <a:avLst/>
              </a:prstGeom>
              <a:noFill/>
              <a:ln w="9525">
                <a:solidFill>
                  <a:schemeClr val="tx1"/>
                </a:solidFill>
                <a:round/>
                <a:headEnd/>
                <a:tailEnd type="triangle" w="med" len="med"/>
              </a:ln>
            </p:spPr>
            <p:txBody>
              <a:bodyPr/>
              <a:lstStyle/>
              <a:p>
                <a:endParaRPr lang="zh-CN" altLang="en-US"/>
              </a:p>
            </p:txBody>
          </p:sp>
        </p:grpSp>
        <p:sp>
          <p:nvSpPr>
            <p:cNvPr id="41" name="矩形 40"/>
            <p:cNvSpPr/>
            <p:nvPr/>
          </p:nvSpPr>
          <p:spPr bwMode="auto">
            <a:xfrm>
              <a:off x="738135" y="3786190"/>
              <a:ext cx="1571636" cy="357190"/>
            </a:xfrm>
            <a:prstGeom prst="rect">
              <a:avLst/>
            </a:prstGeom>
            <a:solidFill>
              <a:schemeClr val="bg1"/>
            </a:solidFill>
            <a:ln w="3175" algn="ctr">
              <a:solidFill>
                <a:srgbClr val="C0C0C0"/>
              </a:solidFill>
              <a:round/>
              <a:headEnd/>
              <a:tailEnd/>
            </a:ln>
            <a:effectLst>
              <a:outerShdw dist="35921" dir="2700000" algn="ctr" rotWithShape="0">
                <a:schemeClr val="bg2"/>
              </a:outerShdw>
            </a:effectLst>
          </p:spPr>
          <p:txBody>
            <a:bodyPr lIns="0" tIns="0" rIns="0" bIns="0" rtlCol="0" anchor="ctr"/>
            <a:lstStyle/>
            <a:p>
              <a:pPr algn="ctr"/>
              <a:r>
                <a:rPr lang="zh-CN" altLang="en-US" dirty="0" smtClean="0">
                  <a:latin typeface="华文细黑" pitchFamily="2" charset="-122"/>
                  <a:ea typeface="华文细黑" pitchFamily="2" charset="-122"/>
                </a:rPr>
                <a:t>建模与设计</a:t>
              </a:r>
              <a:endParaRPr lang="zh-CN" altLang="en-US" dirty="0">
                <a:latin typeface="华文细黑" pitchFamily="2" charset="-122"/>
                <a:ea typeface="华文细黑" pitchFamily="2" charset="-122"/>
              </a:endParaRPr>
            </a:p>
          </p:txBody>
        </p:sp>
        <p:sp>
          <p:nvSpPr>
            <p:cNvPr id="42" name="矩形 41"/>
            <p:cNvSpPr/>
            <p:nvPr/>
          </p:nvSpPr>
          <p:spPr bwMode="auto">
            <a:xfrm>
              <a:off x="2452647" y="3786190"/>
              <a:ext cx="1643074" cy="357190"/>
            </a:xfrm>
            <a:prstGeom prst="rect">
              <a:avLst/>
            </a:prstGeom>
            <a:solidFill>
              <a:schemeClr val="bg1"/>
            </a:solidFill>
            <a:ln w="3175" algn="ctr">
              <a:solidFill>
                <a:srgbClr val="C0C0C0"/>
              </a:solidFill>
              <a:round/>
              <a:headEnd/>
              <a:tailEnd/>
            </a:ln>
            <a:effectLst>
              <a:outerShdw dist="35921" dir="2700000" algn="ctr" rotWithShape="0">
                <a:schemeClr val="bg2"/>
              </a:outerShdw>
            </a:effectLst>
          </p:spPr>
          <p:txBody>
            <a:bodyPr lIns="0" tIns="0" rIns="0" bIns="0" rtlCol="0" anchor="ctr"/>
            <a:lstStyle/>
            <a:p>
              <a:pPr algn="ctr"/>
              <a:r>
                <a:rPr lang="zh-CN" altLang="en-US" dirty="0" smtClean="0">
                  <a:latin typeface="华文细黑" pitchFamily="2" charset="-122"/>
                  <a:ea typeface="华文细黑" pitchFamily="2" charset="-122"/>
                </a:rPr>
                <a:t>开发与集成</a:t>
              </a:r>
              <a:endParaRPr lang="zh-CN" altLang="en-US" dirty="0">
                <a:latin typeface="华文细黑" pitchFamily="2" charset="-122"/>
                <a:ea typeface="华文细黑" pitchFamily="2" charset="-122"/>
              </a:endParaRPr>
            </a:p>
          </p:txBody>
        </p:sp>
        <p:sp>
          <p:nvSpPr>
            <p:cNvPr id="43" name="矩形 42"/>
            <p:cNvSpPr/>
            <p:nvPr/>
          </p:nvSpPr>
          <p:spPr bwMode="auto">
            <a:xfrm>
              <a:off x="738135" y="4214818"/>
              <a:ext cx="1571636" cy="357190"/>
            </a:xfrm>
            <a:prstGeom prst="rect">
              <a:avLst/>
            </a:prstGeom>
            <a:solidFill>
              <a:schemeClr val="bg1"/>
            </a:solidFill>
            <a:ln w="3175" algn="ctr">
              <a:solidFill>
                <a:srgbClr val="C0C0C0"/>
              </a:solidFill>
              <a:round/>
              <a:headEnd/>
              <a:tailEnd/>
            </a:ln>
            <a:effectLst>
              <a:outerShdw dist="35921" dir="2700000" algn="ctr" rotWithShape="0">
                <a:schemeClr val="bg2"/>
              </a:outerShdw>
            </a:effectLst>
          </p:spPr>
          <p:txBody>
            <a:bodyPr lIns="0" tIns="0" rIns="0" bIns="0" rtlCol="0" anchor="ctr"/>
            <a:lstStyle/>
            <a:p>
              <a:pPr algn="ctr"/>
              <a:r>
                <a:rPr lang="zh-CN" altLang="en-US" dirty="0" smtClean="0">
                  <a:latin typeface="华文细黑" pitchFamily="2" charset="-122"/>
                  <a:ea typeface="华文细黑" pitchFamily="2" charset="-122"/>
                </a:rPr>
                <a:t>监控与分析</a:t>
              </a:r>
              <a:endParaRPr lang="zh-CN" altLang="en-US" dirty="0">
                <a:latin typeface="华文细黑" pitchFamily="2" charset="-122"/>
                <a:ea typeface="华文细黑" pitchFamily="2" charset="-122"/>
              </a:endParaRPr>
            </a:p>
          </p:txBody>
        </p:sp>
        <p:sp>
          <p:nvSpPr>
            <p:cNvPr id="44" name="矩形 43"/>
            <p:cNvSpPr/>
            <p:nvPr/>
          </p:nvSpPr>
          <p:spPr bwMode="auto">
            <a:xfrm>
              <a:off x="2452647" y="4214818"/>
              <a:ext cx="1643074" cy="357190"/>
            </a:xfrm>
            <a:prstGeom prst="rect">
              <a:avLst/>
            </a:prstGeom>
            <a:solidFill>
              <a:schemeClr val="bg1"/>
            </a:solidFill>
            <a:ln w="3175" algn="ctr">
              <a:solidFill>
                <a:srgbClr val="C0C0C0"/>
              </a:solidFill>
              <a:round/>
              <a:headEnd/>
              <a:tailEnd/>
            </a:ln>
            <a:effectLst>
              <a:outerShdw dist="35921" dir="2700000" algn="ctr" rotWithShape="0">
                <a:schemeClr val="bg2"/>
              </a:outerShdw>
            </a:effectLst>
          </p:spPr>
          <p:txBody>
            <a:bodyPr lIns="0" tIns="0" rIns="0" bIns="0" rtlCol="0" anchor="ctr"/>
            <a:lstStyle/>
            <a:p>
              <a:pPr algn="ctr"/>
              <a:r>
                <a:rPr lang="zh-CN" altLang="en-US" dirty="0" smtClean="0">
                  <a:latin typeface="华文细黑" pitchFamily="2" charset="-122"/>
                  <a:ea typeface="华文细黑" pitchFamily="2" charset="-122"/>
                </a:rPr>
                <a:t>分析与优化</a:t>
              </a:r>
              <a:endParaRPr lang="zh-CN" altLang="en-US" dirty="0">
                <a:latin typeface="华文细黑" pitchFamily="2" charset="-122"/>
                <a:ea typeface="华文细黑" pitchFamily="2" charset="-122"/>
              </a:endParaRPr>
            </a:p>
          </p:txBody>
        </p:sp>
        <p:sp>
          <p:nvSpPr>
            <p:cNvPr id="45" name="矩形 44"/>
            <p:cNvSpPr/>
            <p:nvPr/>
          </p:nvSpPr>
          <p:spPr bwMode="auto">
            <a:xfrm>
              <a:off x="4595786" y="3786190"/>
              <a:ext cx="1571636" cy="357190"/>
            </a:xfrm>
            <a:prstGeom prst="rect">
              <a:avLst/>
            </a:prstGeom>
            <a:solidFill>
              <a:schemeClr val="bg1"/>
            </a:solidFill>
            <a:ln w="3175" algn="ctr">
              <a:solidFill>
                <a:srgbClr val="C0C0C0"/>
              </a:solidFill>
              <a:round/>
              <a:headEnd/>
              <a:tailEnd/>
            </a:ln>
            <a:effectLst>
              <a:outerShdw dist="35921" dir="2700000" algn="ctr" rotWithShape="0">
                <a:schemeClr val="bg2"/>
              </a:outerShdw>
            </a:effectLst>
          </p:spPr>
          <p:txBody>
            <a:bodyPr lIns="0" tIns="0" rIns="0" bIns="0" rtlCol="0" anchor="ctr"/>
            <a:lstStyle/>
            <a:p>
              <a:pPr algn="ctr"/>
              <a:r>
                <a:rPr lang="zh-CN" altLang="en-US" dirty="0" smtClean="0">
                  <a:latin typeface="华文细黑" pitchFamily="2" charset="-122"/>
                  <a:ea typeface="华文细黑" pitchFamily="2" charset="-122"/>
                </a:rPr>
                <a:t>表单模板</a:t>
              </a:r>
              <a:endParaRPr lang="zh-CN" altLang="en-US" dirty="0">
                <a:latin typeface="华文细黑" pitchFamily="2" charset="-122"/>
                <a:ea typeface="华文细黑" pitchFamily="2" charset="-122"/>
              </a:endParaRPr>
            </a:p>
          </p:txBody>
        </p:sp>
        <p:sp>
          <p:nvSpPr>
            <p:cNvPr id="46" name="矩形 45"/>
            <p:cNvSpPr/>
            <p:nvPr/>
          </p:nvSpPr>
          <p:spPr bwMode="auto">
            <a:xfrm>
              <a:off x="6310299" y="3786190"/>
              <a:ext cx="1643074" cy="357190"/>
            </a:xfrm>
            <a:prstGeom prst="rect">
              <a:avLst/>
            </a:prstGeom>
            <a:solidFill>
              <a:schemeClr val="bg1"/>
            </a:solidFill>
            <a:ln w="3175" algn="ctr">
              <a:solidFill>
                <a:srgbClr val="C0C0C0"/>
              </a:solidFill>
              <a:round/>
              <a:headEnd/>
              <a:tailEnd/>
            </a:ln>
            <a:effectLst>
              <a:outerShdw dist="35921" dir="2700000" algn="ctr" rotWithShape="0">
                <a:schemeClr val="bg2"/>
              </a:outerShdw>
            </a:effectLst>
          </p:spPr>
          <p:txBody>
            <a:bodyPr lIns="0" tIns="0" rIns="0" bIns="0" rtlCol="0" anchor="ctr"/>
            <a:lstStyle/>
            <a:p>
              <a:pPr algn="ctr"/>
              <a:r>
                <a:rPr lang="zh-CN" altLang="en-US" dirty="0" smtClean="0">
                  <a:latin typeface="华文细黑" pitchFamily="2" charset="-122"/>
                  <a:ea typeface="华文细黑" pitchFamily="2" charset="-122"/>
                </a:rPr>
                <a:t>可视化设计</a:t>
              </a:r>
              <a:endParaRPr lang="zh-CN" altLang="en-US" dirty="0">
                <a:latin typeface="华文细黑" pitchFamily="2" charset="-122"/>
                <a:ea typeface="华文细黑" pitchFamily="2" charset="-122"/>
              </a:endParaRPr>
            </a:p>
          </p:txBody>
        </p:sp>
        <p:sp>
          <p:nvSpPr>
            <p:cNvPr id="47" name="矩形 46"/>
            <p:cNvSpPr/>
            <p:nvPr/>
          </p:nvSpPr>
          <p:spPr bwMode="auto">
            <a:xfrm>
              <a:off x="4595786" y="4214818"/>
              <a:ext cx="1571636" cy="357190"/>
            </a:xfrm>
            <a:prstGeom prst="rect">
              <a:avLst/>
            </a:prstGeom>
            <a:solidFill>
              <a:schemeClr val="bg1"/>
            </a:solidFill>
            <a:ln w="3175" algn="ctr">
              <a:solidFill>
                <a:srgbClr val="C0C0C0"/>
              </a:solidFill>
              <a:round/>
              <a:headEnd/>
              <a:tailEnd/>
            </a:ln>
            <a:effectLst>
              <a:outerShdw dist="35921" dir="2700000" algn="ctr" rotWithShape="0">
                <a:schemeClr val="bg2"/>
              </a:outerShdw>
            </a:effectLst>
          </p:spPr>
          <p:txBody>
            <a:bodyPr lIns="0" tIns="0" rIns="0" bIns="0" rtlCol="0" anchor="ctr"/>
            <a:lstStyle/>
            <a:p>
              <a:pPr algn="ctr"/>
              <a:r>
                <a:rPr lang="zh-CN" altLang="en-US" dirty="0" smtClean="0">
                  <a:latin typeface="华文细黑" pitchFamily="2" charset="-122"/>
                  <a:ea typeface="华文细黑" pitchFamily="2" charset="-122"/>
                </a:rPr>
                <a:t>表单预览</a:t>
              </a:r>
              <a:endParaRPr lang="zh-CN" altLang="en-US" dirty="0">
                <a:latin typeface="华文细黑" pitchFamily="2" charset="-122"/>
                <a:ea typeface="华文细黑" pitchFamily="2" charset="-122"/>
              </a:endParaRPr>
            </a:p>
          </p:txBody>
        </p:sp>
        <p:sp>
          <p:nvSpPr>
            <p:cNvPr id="48" name="矩形 47"/>
            <p:cNvSpPr/>
            <p:nvPr/>
          </p:nvSpPr>
          <p:spPr bwMode="auto">
            <a:xfrm>
              <a:off x="6310299" y="4214818"/>
              <a:ext cx="1643074" cy="357190"/>
            </a:xfrm>
            <a:prstGeom prst="rect">
              <a:avLst/>
            </a:prstGeom>
            <a:solidFill>
              <a:schemeClr val="bg1"/>
            </a:solidFill>
            <a:ln w="3175" algn="ctr">
              <a:solidFill>
                <a:srgbClr val="C0C0C0"/>
              </a:solidFill>
              <a:round/>
              <a:headEnd/>
              <a:tailEnd/>
            </a:ln>
            <a:effectLst>
              <a:outerShdw dist="35921" dir="2700000" algn="ctr" rotWithShape="0">
                <a:schemeClr val="bg2"/>
              </a:outerShdw>
            </a:effectLst>
          </p:spPr>
          <p:txBody>
            <a:bodyPr lIns="0" tIns="0" rIns="0" bIns="0" rtlCol="0" anchor="ctr"/>
            <a:lstStyle/>
            <a:p>
              <a:pPr algn="ctr"/>
              <a:r>
                <a:rPr lang="zh-CN" altLang="en-US" dirty="0" smtClean="0">
                  <a:latin typeface="华文细黑" pitchFamily="2" charset="-122"/>
                  <a:ea typeface="华文细黑" pitchFamily="2" charset="-122"/>
                </a:rPr>
                <a:t>表单接口</a:t>
              </a:r>
              <a:endParaRPr lang="zh-CN" altLang="en-US" dirty="0">
                <a:latin typeface="华文细黑" pitchFamily="2" charset="-122"/>
                <a:ea typeface="华文细黑" pitchFamily="2" charset="-122"/>
              </a:endParaRPr>
            </a:p>
          </p:txBody>
        </p:sp>
        <p:pic>
          <p:nvPicPr>
            <p:cNvPr id="51" name="图片 50" descr="过滤.png"/>
            <p:cNvPicPr>
              <a:picLocks noChangeAspect="1"/>
            </p:cNvPicPr>
            <p:nvPr/>
          </p:nvPicPr>
          <p:blipFill>
            <a:blip r:embed="rId6" cstate="print">
              <a:grayscl/>
            </a:blip>
            <a:stretch>
              <a:fillRect/>
            </a:stretch>
          </p:blipFill>
          <p:spPr>
            <a:xfrm>
              <a:off x="6118383" y="3071810"/>
              <a:ext cx="1881953" cy="571504"/>
            </a:xfrm>
            <a:prstGeom prst="rect">
              <a:avLst/>
            </a:prstGeom>
            <a:ln w="12700">
              <a:noFill/>
            </a:ln>
          </p:spPr>
          <p:style>
            <a:lnRef idx="2">
              <a:schemeClr val="accent4"/>
            </a:lnRef>
            <a:fillRef idx="1">
              <a:schemeClr val="lt1"/>
            </a:fillRef>
            <a:effectRef idx="0">
              <a:schemeClr val="accent4"/>
            </a:effectRef>
            <a:fontRef idx="minor">
              <a:schemeClr val="dk1"/>
            </a:fontRef>
          </p:style>
        </p:pic>
        <p:sp>
          <p:nvSpPr>
            <p:cNvPr id="52" name="矩形 51"/>
            <p:cNvSpPr/>
            <p:nvPr/>
          </p:nvSpPr>
          <p:spPr bwMode="auto">
            <a:xfrm>
              <a:off x="4238597" y="5429264"/>
              <a:ext cx="1571636" cy="357190"/>
            </a:xfrm>
            <a:prstGeom prst="rect">
              <a:avLst/>
            </a:prstGeom>
            <a:solidFill>
              <a:schemeClr val="bg1"/>
            </a:solidFill>
            <a:ln w="3175" algn="ctr">
              <a:solidFill>
                <a:srgbClr val="C0C0C0"/>
              </a:solidFill>
              <a:round/>
              <a:headEnd/>
              <a:tailEnd/>
            </a:ln>
            <a:effectLst>
              <a:outerShdw dist="35921" dir="2700000" algn="ctr" rotWithShape="0">
                <a:schemeClr val="bg2"/>
              </a:outerShdw>
            </a:effectLst>
          </p:spPr>
          <p:txBody>
            <a:bodyPr lIns="0" tIns="0" rIns="0" bIns="0" rtlCol="0" anchor="ctr"/>
            <a:lstStyle/>
            <a:p>
              <a:pPr algn="ctr"/>
              <a:r>
                <a:rPr lang="zh-CN" altLang="en-US" dirty="0" smtClean="0">
                  <a:latin typeface="华文细黑" pitchFamily="2" charset="-122"/>
                  <a:ea typeface="华文细黑" pitchFamily="2" charset="-122"/>
                </a:rPr>
                <a:t>运行与管控</a:t>
              </a:r>
              <a:endParaRPr lang="zh-CN" altLang="en-US" dirty="0">
                <a:latin typeface="华文细黑" pitchFamily="2" charset="-122"/>
                <a:ea typeface="华文细黑" pitchFamily="2" charset="-122"/>
              </a:endParaRPr>
            </a:p>
          </p:txBody>
        </p:sp>
        <p:sp>
          <p:nvSpPr>
            <p:cNvPr id="53" name="矩形 52"/>
            <p:cNvSpPr/>
            <p:nvPr/>
          </p:nvSpPr>
          <p:spPr bwMode="auto">
            <a:xfrm>
              <a:off x="5953108" y="5429264"/>
              <a:ext cx="1643074" cy="357190"/>
            </a:xfrm>
            <a:prstGeom prst="rect">
              <a:avLst/>
            </a:prstGeom>
            <a:solidFill>
              <a:schemeClr val="bg1"/>
            </a:solidFill>
            <a:ln w="3175" algn="ctr">
              <a:solidFill>
                <a:srgbClr val="C0C0C0"/>
              </a:solidFill>
              <a:round/>
              <a:headEnd/>
              <a:tailEnd/>
            </a:ln>
            <a:effectLst>
              <a:outerShdw dist="35921" dir="2700000" algn="ctr" rotWithShape="0">
                <a:schemeClr val="bg2"/>
              </a:outerShdw>
            </a:effectLst>
          </p:spPr>
          <p:txBody>
            <a:bodyPr lIns="0" tIns="0" rIns="0" bIns="0" rtlCol="0" anchor="ctr"/>
            <a:lstStyle/>
            <a:p>
              <a:pPr algn="ctr"/>
              <a:r>
                <a:rPr lang="zh-CN" altLang="en-US" dirty="0" smtClean="0">
                  <a:latin typeface="华文细黑" pitchFamily="2" charset="-122"/>
                  <a:ea typeface="华文细黑" pitchFamily="2" charset="-122"/>
                </a:rPr>
                <a:t>组件集成</a:t>
              </a:r>
              <a:endParaRPr lang="zh-CN" altLang="en-US" dirty="0">
                <a:latin typeface="华文细黑" pitchFamily="2" charset="-122"/>
                <a:ea typeface="华文细黑" pitchFamily="2" charset="-122"/>
              </a:endParaRPr>
            </a:p>
          </p:txBody>
        </p:sp>
        <p:sp>
          <p:nvSpPr>
            <p:cNvPr id="54" name="矩形 53"/>
            <p:cNvSpPr/>
            <p:nvPr/>
          </p:nvSpPr>
          <p:spPr bwMode="auto">
            <a:xfrm>
              <a:off x="738135" y="5429264"/>
              <a:ext cx="1571636" cy="357190"/>
            </a:xfrm>
            <a:prstGeom prst="rect">
              <a:avLst/>
            </a:prstGeom>
            <a:solidFill>
              <a:schemeClr val="bg1"/>
            </a:solidFill>
            <a:ln w="3175" algn="ctr">
              <a:solidFill>
                <a:srgbClr val="C0C0C0"/>
              </a:solidFill>
              <a:round/>
              <a:headEnd/>
              <a:tailEnd/>
            </a:ln>
            <a:effectLst>
              <a:outerShdw dist="35921" dir="2700000" algn="ctr" rotWithShape="0">
                <a:schemeClr val="bg2"/>
              </a:outerShdw>
            </a:effectLst>
          </p:spPr>
          <p:txBody>
            <a:bodyPr lIns="0" tIns="0" rIns="0" bIns="0" rtlCol="0" anchor="ctr"/>
            <a:lstStyle/>
            <a:p>
              <a:pPr algn="ctr"/>
              <a:r>
                <a:rPr lang="zh-CN" altLang="en-US" dirty="0" smtClean="0">
                  <a:latin typeface="华文细黑" pitchFamily="2" charset="-122"/>
                  <a:ea typeface="华文细黑" pitchFamily="2" charset="-122"/>
                </a:rPr>
                <a:t>设计与开发</a:t>
              </a:r>
              <a:endParaRPr lang="zh-CN" altLang="en-US" dirty="0">
                <a:latin typeface="华文细黑" pitchFamily="2" charset="-122"/>
                <a:ea typeface="华文细黑" pitchFamily="2" charset="-122"/>
              </a:endParaRPr>
            </a:p>
          </p:txBody>
        </p:sp>
        <p:sp>
          <p:nvSpPr>
            <p:cNvPr id="55" name="矩形 54"/>
            <p:cNvSpPr/>
            <p:nvPr/>
          </p:nvSpPr>
          <p:spPr bwMode="auto">
            <a:xfrm>
              <a:off x="2452647" y="5429264"/>
              <a:ext cx="1643074" cy="357190"/>
            </a:xfrm>
            <a:prstGeom prst="rect">
              <a:avLst/>
            </a:prstGeom>
            <a:solidFill>
              <a:schemeClr val="bg1"/>
            </a:solidFill>
            <a:ln w="3175" algn="ctr">
              <a:solidFill>
                <a:srgbClr val="C0C0C0"/>
              </a:solidFill>
              <a:round/>
              <a:headEnd/>
              <a:tailEnd/>
            </a:ln>
            <a:effectLst>
              <a:outerShdw dist="35921" dir="2700000" algn="ctr" rotWithShape="0">
                <a:schemeClr val="bg2"/>
              </a:outerShdw>
            </a:effectLst>
          </p:spPr>
          <p:txBody>
            <a:bodyPr lIns="0" tIns="0" rIns="0" bIns="0" rtlCol="0" anchor="ctr"/>
            <a:lstStyle/>
            <a:p>
              <a:pPr algn="ctr"/>
              <a:r>
                <a:rPr lang="zh-CN" altLang="en-US" dirty="0" smtClean="0">
                  <a:latin typeface="华文细黑" pitchFamily="2" charset="-122"/>
                  <a:ea typeface="华文细黑" pitchFamily="2" charset="-122"/>
                </a:rPr>
                <a:t>测试与部署</a:t>
              </a:r>
              <a:endParaRPr lang="zh-CN" altLang="en-US" dirty="0">
                <a:latin typeface="华文细黑" pitchFamily="2" charset="-122"/>
                <a:ea typeface="华文细黑" pitchFamily="2" charset="-122"/>
              </a:endParaRPr>
            </a:p>
          </p:txBody>
        </p:sp>
        <p:grpSp>
          <p:nvGrpSpPr>
            <p:cNvPr id="5" name="组合 118"/>
            <p:cNvGrpSpPr/>
            <p:nvPr/>
          </p:nvGrpSpPr>
          <p:grpSpPr>
            <a:xfrm>
              <a:off x="2870312" y="4929198"/>
              <a:ext cx="1582598" cy="323850"/>
              <a:chOff x="2387638" y="4643446"/>
              <a:chExt cx="1582598" cy="323850"/>
            </a:xfrm>
          </p:grpSpPr>
          <p:pic>
            <p:nvPicPr>
              <p:cNvPr id="61" name="Picture 260" descr="subprocess"/>
              <p:cNvPicPr>
                <a:picLocks noChangeAspect="1" noChangeArrowheads="1"/>
              </p:cNvPicPr>
              <p:nvPr/>
            </p:nvPicPr>
            <p:blipFill>
              <a:blip r:embed="rId7"/>
              <a:srcRect/>
              <a:stretch>
                <a:fillRect/>
              </a:stretch>
            </p:blipFill>
            <p:spPr bwMode="auto">
              <a:xfrm>
                <a:off x="2857488" y="4730758"/>
                <a:ext cx="158737" cy="149225"/>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62" name="AutoShape 261"/>
              <p:cNvCxnSpPr>
                <a:cxnSpLocks noChangeShapeType="1"/>
              </p:cNvCxnSpPr>
              <p:nvPr/>
            </p:nvCxnSpPr>
            <p:spPr bwMode="auto">
              <a:xfrm>
                <a:off x="3016225" y="4805371"/>
                <a:ext cx="126990" cy="0"/>
              </a:xfrm>
              <a:prstGeom prst="straightConnector1">
                <a:avLst/>
              </a:prstGeom>
              <a:noFill/>
              <a:ln w="9525">
                <a:solidFill>
                  <a:schemeClr val="tx1"/>
                </a:solidFill>
                <a:round/>
                <a:headEnd/>
                <a:tailEnd type="triangle" w="med" len="med"/>
              </a:ln>
              <a:effectLst>
                <a:outerShdw blurRad="50800" dist="38100" dir="2700000" algn="tl" rotWithShape="0">
                  <a:prstClr val="black">
                    <a:alpha val="40000"/>
                  </a:prstClr>
                </a:outerShdw>
              </a:effectLst>
            </p:spPr>
          </p:cxnSp>
          <p:cxnSp>
            <p:nvCxnSpPr>
              <p:cNvPr id="63" name="AutoShape 262"/>
              <p:cNvCxnSpPr>
                <a:cxnSpLocks noChangeShapeType="1"/>
              </p:cNvCxnSpPr>
              <p:nvPr/>
            </p:nvCxnSpPr>
            <p:spPr bwMode="auto">
              <a:xfrm flipV="1">
                <a:off x="3301953" y="4803783"/>
                <a:ext cx="126990" cy="1588"/>
              </a:xfrm>
              <a:prstGeom prst="straightConnector1">
                <a:avLst/>
              </a:prstGeom>
              <a:noFill/>
              <a:ln w="9525">
                <a:solidFill>
                  <a:schemeClr val="tx1"/>
                </a:solidFill>
                <a:round/>
                <a:headEnd/>
                <a:tailEnd type="triangle" w="med" len="med"/>
              </a:ln>
              <a:effectLst>
                <a:outerShdw blurRad="50800" dist="38100" dir="2700000" algn="tl" rotWithShape="0">
                  <a:prstClr val="black">
                    <a:alpha val="40000"/>
                  </a:prstClr>
                </a:outerShdw>
              </a:effectLst>
            </p:spPr>
          </p:cxnSp>
          <p:pic>
            <p:nvPicPr>
              <p:cNvPr id="65" name="Picture 264" descr="view"/>
              <p:cNvPicPr>
                <a:picLocks noChangeAspect="1" noChangeArrowheads="1"/>
              </p:cNvPicPr>
              <p:nvPr/>
            </p:nvPicPr>
            <p:blipFill>
              <a:blip r:embed="rId8"/>
              <a:srcRect/>
              <a:stretch>
                <a:fillRect/>
              </a:stretch>
            </p:blipFill>
            <p:spPr bwMode="auto">
              <a:xfrm>
                <a:off x="3143215" y="4730758"/>
                <a:ext cx="158737" cy="14763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66" name="Picture 265" descr="invokeService"/>
              <p:cNvPicPr>
                <a:picLocks noChangeAspect="1" noChangeArrowheads="1"/>
              </p:cNvPicPr>
              <p:nvPr/>
            </p:nvPicPr>
            <p:blipFill>
              <a:blip r:embed="rId9"/>
              <a:srcRect/>
              <a:stretch>
                <a:fillRect/>
              </a:stretch>
            </p:blipFill>
            <p:spPr bwMode="auto">
              <a:xfrm>
                <a:off x="3428942" y="4735521"/>
                <a:ext cx="190485" cy="13652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67" name="Picture 266" descr="view"/>
              <p:cNvPicPr>
                <a:picLocks noChangeAspect="1" noChangeArrowheads="1"/>
              </p:cNvPicPr>
              <p:nvPr/>
            </p:nvPicPr>
            <p:blipFill>
              <a:blip r:embed="rId8"/>
              <a:srcRect/>
              <a:stretch>
                <a:fillRect/>
              </a:stretch>
            </p:blipFill>
            <p:spPr bwMode="auto">
              <a:xfrm>
                <a:off x="3811499" y="4643446"/>
                <a:ext cx="158737" cy="147637"/>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68" name="Picture 267" descr="view"/>
              <p:cNvPicPr>
                <a:picLocks noChangeAspect="1" noChangeArrowheads="1"/>
              </p:cNvPicPr>
              <p:nvPr/>
            </p:nvPicPr>
            <p:blipFill>
              <a:blip r:embed="rId8"/>
              <a:srcRect/>
              <a:stretch>
                <a:fillRect/>
              </a:stretch>
            </p:blipFill>
            <p:spPr bwMode="auto">
              <a:xfrm>
                <a:off x="3811499" y="4819658"/>
                <a:ext cx="158737" cy="147638"/>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69" name="AutoShape 268"/>
              <p:cNvCxnSpPr>
                <a:cxnSpLocks noChangeShapeType="1"/>
              </p:cNvCxnSpPr>
              <p:nvPr/>
            </p:nvCxnSpPr>
            <p:spPr bwMode="auto">
              <a:xfrm flipV="1">
                <a:off x="3619427" y="4718058"/>
                <a:ext cx="192072" cy="85725"/>
              </a:xfrm>
              <a:prstGeom prst="bentConnector3">
                <a:avLst>
                  <a:gd name="adj1" fmla="val 49634"/>
                </a:avLst>
              </a:prstGeom>
              <a:noFill/>
              <a:ln w="9525">
                <a:solidFill>
                  <a:schemeClr val="tx1"/>
                </a:solidFill>
                <a:miter lim="800000"/>
                <a:headEnd/>
                <a:tailEnd type="triangle" w="med" len="med"/>
              </a:ln>
              <a:effectLst>
                <a:outerShdw blurRad="50800" dist="38100" dir="2700000" algn="tl" rotWithShape="0">
                  <a:prstClr val="black">
                    <a:alpha val="40000"/>
                  </a:prstClr>
                </a:outerShdw>
              </a:effectLst>
            </p:spPr>
          </p:cxnSp>
          <p:cxnSp>
            <p:nvCxnSpPr>
              <p:cNvPr id="70" name="AutoShape 269"/>
              <p:cNvCxnSpPr>
                <a:cxnSpLocks noChangeShapeType="1"/>
              </p:cNvCxnSpPr>
              <p:nvPr/>
            </p:nvCxnSpPr>
            <p:spPr bwMode="auto">
              <a:xfrm>
                <a:off x="3619427" y="4803783"/>
                <a:ext cx="192072" cy="90488"/>
              </a:xfrm>
              <a:prstGeom prst="bentConnector3">
                <a:avLst>
                  <a:gd name="adj1" fmla="val 49634"/>
                </a:avLst>
              </a:prstGeom>
              <a:noFill/>
              <a:ln w="9525">
                <a:solidFill>
                  <a:schemeClr val="tx1"/>
                </a:solidFill>
                <a:miter lim="800000"/>
                <a:headEnd/>
                <a:tailEnd type="triangle" w="med" len="med"/>
              </a:ln>
              <a:effectLst>
                <a:outerShdw blurRad="50800" dist="38100" dir="2700000" algn="tl" rotWithShape="0">
                  <a:prstClr val="black">
                    <a:alpha val="40000"/>
                  </a:prstClr>
                </a:outerShdw>
              </a:effectLst>
            </p:spPr>
          </p:cxnSp>
          <p:pic>
            <p:nvPicPr>
              <p:cNvPr id="72" name="Picture 321" descr="view"/>
              <p:cNvPicPr>
                <a:picLocks noChangeAspect="1" noChangeArrowheads="1"/>
              </p:cNvPicPr>
              <p:nvPr/>
            </p:nvPicPr>
            <p:blipFill>
              <a:blip r:embed="rId8"/>
              <a:srcRect/>
              <a:stretch>
                <a:fillRect/>
              </a:stretch>
            </p:blipFill>
            <p:spPr bwMode="auto">
              <a:xfrm>
                <a:off x="2387638" y="4730758"/>
                <a:ext cx="158737" cy="147638"/>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75" name="AutoShape 324"/>
              <p:cNvCxnSpPr>
                <a:cxnSpLocks noChangeShapeType="1"/>
              </p:cNvCxnSpPr>
              <p:nvPr/>
            </p:nvCxnSpPr>
            <p:spPr bwMode="auto">
              <a:xfrm>
                <a:off x="2546375" y="4805371"/>
                <a:ext cx="295251" cy="0"/>
              </a:xfrm>
              <a:prstGeom prst="straightConnector1">
                <a:avLst/>
              </a:prstGeom>
              <a:noFill/>
              <a:ln w="9525">
                <a:solidFill>
                  <a:schemeClr val="tx1"/>
                </a:solidFill>
                <a:round/>
                <a:headEnd/>
                <a:tailEnd type="triangle" w="med" len="med"/>
              </a:ln>
              <a:effectLst>
                <a:outerShdw blurRad="50800" dist="38100" dir="2700000" algn="tl" rotWithShape="0">
                  <a:prstClr val="black">
                    <a:alpha val="40000"/>
                  </a:prstClr>
                </a:outerShdw>
              </a:effectLst>
            </p:spPr>
          </p:cxnSp>
        </p:grpSp>
        <p:grpSp>
          <p:nvGrpSpPr>
            <p:cNvPr id="7" name="Group 213"/>
            <p:cNvGrpSpPr>
              <a:grpSpLocks/>
            </p:cNvGrpSpPr>
            <p:nvPr/>
          </p:nvGrpSpPr>
          <p:grpSpPr bwMode="auto">
            <a:xfrm>
              <a:off x="5238728" y="4929200"/>
              <a:ext cx="857256" cy="357189"/>
              <a:chOff x="2562" y="2068"/>
              <a:chExt cx="496" cy="263"/>
            </a:xfrm>
            <a:effectLst>
              <a:outerShdw blurRad="50800" dist="38100" dir="2700000" algn="tl" rotWithShape="0">
                <a:prstClr val="black">
                  <a:alpha val="40000"/>
                </a:prstClr>
              </a:outerShdw>
            </a:effectLst>
          </p:grpSpPr>
          <p:sp>
            <p:nvSpPr>
              <p:cNvPr id="79" name="Rectangle 222"/>
              <p:cNvSpPr>
                <a:spLocks noChangeArrowheads="1"/>
              </p:cNvSpPr>
              <p:nvPr/>
            </p:nvSpPr>
            <p:spPr bwMode="auto">
              <a:xfrm>
                <a:off x="2619" y="2068"/>
                <a:ext cx="381" cy="263"/>
              </a:xfrm>
              <a:prstGeom prst="rect">
                <a:avLst/>
              </a:prstGeom>
              <a:solidFill>
                <a:srgbClr val="7889FB"/>
              </a:solidFill>
              <a:ln w="9525">
                <a:noFill/>
                <a:miter lim="800000"/>
                <a:headEnd/>
                <a:tailEnd/>
              </a:ln>
            </p:spPr>
            <p:txBody>
              <a:bodyPr/>
              <a:lstStyle/>
              <a:p>
                <a:pPr algn="l">
                  <a:lnSpc>
                    <a:spcPct val="90000"/>
                  </a:lnSpc>
                  <a:spcBef>
                    <a:spcPct val="20000"/>
                  </a:spcBef>
                </a:pPr>
                <a:endParaRPr lang="zh-CN" altLang="zh-CN" sz="2800" dirty="0">
                  <a:ea typeface="方正舒体" pitchFamily="2" charset="-122"/>
                </a:endParaRPr>
              </a:p>
            </p:txBody>
          </p:sp>
          <p:pic>
            <p:nvPicPr>
              <p:cNvPr id="80" name="Picture 223"/>
              <p:cNvPicPr>
                <a:picLocks noChangeAspect="1" noChangeArrowheads="1"/>
              </p:cNvPicPr>
              <p:nvPr/>
            </p:nvPicPr>
            <p:blipFill>
              <a:blip r:embed="rId10"/>
              <a:srcRect/>
              <a:stretch>
                <a:fillRect/>
              </a:stretch>
            </p:blipFill>
            <p:spPr bwMode="auto">
              <a:xfrm>
                <a:off x="2619" y="2068"/>
                <a:ext cx="382" cy="263"/>
              </a:xfrm>
              <a:prstGeom prst="rect">
                <a:avLst/>
              </a:prstGeom>
              <a:noFill/>
              <a:ln w="9525">
                <a:noFill/>
                <a:miter lim="800000"/>
                <a:headEnd/>
                <a:tailEnd/>
              </a:ln>
            </p:spPr>
          </p:pic>
          <p:sp>
            <p:nvSpPr>
              <p:cNvPr id="81" name="Rectangle 224"/>
              <p:cNvSpPr>
                <a:spLocks noChangeArrowheads="1"/>
              </p:cNvSpPr>
              <p:nvPr/>
            </p:nvSpPr>
            <p:spPr bwMode="auto">
              <a:xfrm>
                <a:off x="2619" y="2068"/>
                <a:ext cx="381" cy="263"/>
              </a:xfrm>
              <a:prstGeom prst="rect">
                <a:avLst/>
              </a:prstGeom>
              <a:solidFill>
                <a:srgbClr val="7889FB"/>
              </a:solidFill>
              <a:ln w="9525">
                <a:noFill/>
                <a:miter lim="800000"/>
                <a:headEnd/>
                <a:tailEnd/>
              </a:ln>
            </p:spPr>
            <p:txBody>
              <a:bodyPr/>
              <a:lstStyle/>
              <a:p>
                <a:pPr algn="l">
                  <a:lnSpc>
                    <a:spcPct val="90000"/>
                  </a:lnSpc>
                  <a:spcBef>
                    <a:spcPct val="20000"/>
                  </a:spcBef>
                </a:pPr>
                <a:endParaRPr lang="zh-CN" altLang="zh-CN" sz="2800" dirty="0">
                  <a:ea typeface="方正舒体" pitchFamily="2" charset="-122"/>
                </a:endParaRPr>
              </a:p>
            </p:txBody>
          </p:sp>
          <p:sp>
            <p:nvSpPr>
              <p:cNvPr id="82" name="Rectangle 225"/>
              <p:cNvSpPr>
                <a:spLocks noChangeArrowheads="1"/>
              </p:cNvSpPr>
              <p:nvPr/>
            </p:nvSpPr>
            <p:spPr bwMode="auto">
              <a:xfrm>
                <a:off x="2619" y="2068"/>
                <a:ext cx="382" cy="263"/>
              </a:xfrm>
              <a:prstGeom prst="rect">
                <a:avLst/>
              </a:prstGeom>
              <a:noFill/>
              <a:ln w="5" cap="rnd">
                <a:solidFill>
                  <a:srgbClr val="000000"/>
                </a:solidFill>
                <a:miter lim="800000"/>
                <a:headEnd/>
                <a:tailEnd/>
              </a:ln>
            </p:spPr>
            <p:txBody>
              <a:bodyPr/>
              <a:lstStyle/>
              <a:p>
                <a:pPr algn="l">
                  <a:lnSpc>
                    <a:spcPct val="90000"/>
                  </a:lnSpc>
                  <a:spcBef>
                    <a:spcPct val="20000"/>
                  </a:spcBef>
                </a:pPr>
                <a:endParaRPr lang="zh-CN" altLang="zh-CN" sz="2800" dirty="0">
                  <a:ea typeface="方正舒体" pitchFamily="2" charset="-122"/>
                </a:endParaRPr>
              </a:p>
            </p:txBody>
          </p:sp>
          <p:sp>
            <p:nvSpPr>
              <p:cNvPr id="83" name="Freeform 227"/>
              <p:cNvSpPr>
                <a:spLocks/>
              </p:cNvSpPr>
              <p:nvPr/>
            </p:nvSpPr>
            <p:spPr bwMode="auto">
              <a:xfrm>
                <a:off x="2722" y="2178"/>
                <a:ext cx="69" cy="88"/>
              </a:xfrm>
              <a:custGeom>
                <a:avLst/>
                <a:gdLst>
                  <a:gd name="T0" fmla="*/ 11 w 1441"/>
                  <a:gd name="T1" fmla="*/ 0 h 1600"/>
                  <a:gd name="T2" fmla="*/ 0 w 1441"/>
                  <a:gd name="T3" fmla="*/ 13 h 1600"/>
                  <a:gd name="T4" fmla="*/ 0 w 1441"/>
                  <a:gd name="T5" fmla="*/ 75 h 1600"/>
                  <a:gd name="T6" fmla="*/ 11 w 1441"/>
                  <a:gd name="T7" fmla="*/ 88 h 1600"/>
                  <a:gd name="T8" fmla="*/ 58 w 1441"/>
                  <a:gd name="T9" fmla="*/ 88 h 1600"/>
                  <a:gd name="T10" fmla="*/ 69 w 1441"/>
                  <a:gd name="T11" fmla="*/ 75 h 1600"/>
                  <a:gd name="T12" fmla="*/ 69 w 1441"/>
                  <a:gd name="T13" fmla="*/ 13 h 1600"/>
                  <a:gd name="T14" fmla="*/ 58 w 1441"/>
                  <a:gd name="T15" fmla="*/ 0 h 1600"/>
                  <a:gd name="T16" fmla="*/ 11 w 1441"/>
                  <a:gd name="T17" fmla="*/ 0 h 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1"/>
                  <a:gd name="T28" fmla="*/ 0 h 1600"/>
                  <a:gd name="T29" fmla="*/ 1441 w 1441"/>
                  <a:gd name="T30" fmla="*/ 1600 h 1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1" h="1600">
                    <a:moveTo>
                      <a:pt x="240" y="0"/>
                    </a:moveTo>
                    <a:cubicBezTo>
                      <a:pt x="107" y="0"/>
                      <a:pt x="0" y="108"/>
                      <a:pt x="0" y="241"/>
                    </a:cubicBezTo>
                    <a:lnTo>
                      <a:pt x="0" y="1360"/>
                    </a:lnTo>
                    <a:cubicBezTo>
                      <a:pt x="0" y="1493"/>
                      <a:pt x="107" y="1600"/>
                      <a:pt x="240" y="1600"/>
                    </a:cubicBezTo>
                    <a:lnTo>
                      <a:pt x="1201" y="1600"/>
                    </a:lnTo>
                    <a:cubicBezTo>
                      <a:pt x="1334" y="1600"/>
                      <a:pt x="1441" y="1493"/>
                      <a:pt x="1441" y="1360"/>
                    </a:cubicBezTo>
                    <a:lnTo>
                      <a:pt x="1441" y="241"/>
                    </a:lnTo>
                    <a:cubicBezTo>
                      <a:pt x="1441" y="108"/>
                      <a:pt x="1334" y="0"/>
                      <a:pt x="1201" y="0"/>
                    </a:cubicBezTo>
                    <a:lnTo>
                      <a:pt x="240" y="0"/>
                    </a:lnTo>
                    <a:close/>
                  </a:path>
                </a:pathLst>
              </a:custGeom>
              <a:solidFill>
                <a:srgbClr val="7889FB"/>
              </a:solidFill>
              <a:ln w="0">
                <a:solidFill>
                  <a:srgbClr val="000000"/>
                </a:solidFill>
                <a:round/>
                <a:headEnd/>
                <a:tailEnd/>
              </a:ln>
            </p:spPr>
            <p:txBody>
              <a:bodyPr/>
              <a:lstStyle/>
              <a:p>
                <a:pPr algn="l">
                  <a:lnSpc>
                    <a:spcPct val="90000"/>
                  </a:lnSpc>
                  <a:spcBef>
                    <a:spcPct val="20000"/>
                  </a:spcBef>
                </a:pPr>
                <a:endParaRPr lang="zh-CN" altLang="zh-CN" sz="2800" dirty="0">
                  <a:ea typeface="方正舒体" pitchFamily="2" charset="-122"/>
                </a:endParaRPr>
              </a:p>
            </p:txBody>
          </p:sp>
          <p:sp>
            <p:nvSpPr>
              <p:cNvPr id="84" name="Freeform 228"/>
              <p:cNvSpPr>
                <a:spLocks/>
              </p:cNvSpPr>
              <p:nvPr/>
            </p:nvSpPr>
            <p:spPr bwMode="auto">
              <a:xfrm>
                <a:off x="2722" y="2178"/>
                <a:ext cx="69" cy="88"/>
              </a:xfrm>
              <a:custGeom>
                <a:avLst/>
                <a:gdLst>
                  <a:gd name="T0" fmla="*/ 11 w 1441"/>
                  <a:gd name="T1" fmla="*/ 0 h 1600"/>
                  <a:gd name="T2" fmla="*/ 0 w 1441"/>
                  <a:gd name="T3" fmla="*/ 13 h 1600"/>
                  <a:gd name="T4" fmla="*/ 0 w 1441"/>
                  <a:gd name="T5" fmla="*/ 75 h 1600"/>
                  <a:gd name="T6" fmla="*/ 11 w 1441"/>
                  <a:gd name="T7" fmla="*/ 88 h 1600"/>
                  <a:gd name="T8" fmla="*/ 58 w 1441"/>
                  <a:gd name="T9" fmla="*/ 88 h 1600"/>
                  <a:gd name="T10" fmla="*/ 69 w 1441"/>
                  <a:gd name="T11" fmla="*/ 75 h 1600"/>
                  <a:gd name="T12" fmla="*/ 69 w 1441"/>
                  <a:gd name="T13" fmla="*/ 13 h 1600"/>
                  <a:gd name="T14" fmla="*/ 58 w 1441"/>
                  <a:gd name="T15" fmla="*/ 0 h 1600"/>
                  <a:gd name="T16" fmla="*/ 11 w 1441"/>
                  <a:gd name="T17" fmla="*/ 0 h 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1"/>
                  <a:gd name="T28" fmla="*/ 0 h 1600"/>
                  <a:gd name="T29" fmla="*/ 1441 w 1441"/>
                  <a:gd name="T30" fmla="*/ 1600 h 1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1" h="1600">
                    <a:moveTo>
                      <a:pt x="240" y="0"/>
                    </a:moveTo>
                    <a:cubicBezTo>
                      <a:pt x="107" y="0"/>
                      <a:pt x="0" y="108"/>
                      <a:pt x="0" y="241"/>
                    </a:cubicBezTo>
                    <a:lnTo>
                      <a:pt x="0" y="1360"/>
                    </a:lnTo>
                    <a:cubicBezTo>
                      <a:pt x="0" y="1493"/>
                      <a:pt x="107" y="1600"/>
                      <a:pt x="240" y="1600"/>
                    </a:cubicBezTo>
                    <a:lnTo>
                      <a:pt x="1201" y="1600"/>
                    </a:lnTo>
                    <a:cubicBezTo>
                      <a:pt x="1334" y="1600"/>
                      <a:pt x="1441" y="1493"/>
                      <a:pt x="1441" y="1360"/>
                    </a:cubicBezTo>
                    <a:lnTo>
                      <a:pt x="1441" y="241"/>
                    </a:lnTo>
                    <a:cubicBezTo>
                      <a:pt x="1441" y="108"/>
                      <a:pt x="1334" y="0"/>
                      <a:pt x="1201" y="0"/>
                    </a:cubicBezTo>
                    <a:lnTo>
                      <a:pt x="240" y="0"/>
                    </a:lnTo>
                    <a:close/>
                  </a:path>
                </a:pathLst>
              </a:custGeom>
              <a:noFill/>
              <a:ln w="4" cap="rnd">
                <a:solidFill>
                  <a:srgbClr val="000000"/>
                </a:solidFill>
                <a:round/>
                <a:headEnd/>
                <a:tailEnd/>
              </a:ln>
            </p:spPr>
            <p:txBody>
              <a:bodyPr/>
              <a:lstStyle/>
              <a:p>
                <a:pPr algn="l">
                  <a:lnSpc>
                    <a:spcPct val="90000"/>
                  </a:lnSpc>
                  <a:spcBef>
                    <a:spcPct val="20000"/>
                  </a:spcBef>
                </a:pPr>
                <a:endParaRPr lang="zh-CN" altLang="zh-CN" sz="2800" dirty="0">
                  <a:ea typeface="方正舒体" pitchFamily="2" charset="-122"/>
                </a:endParaRPr>
              </a:p>
            </p:txBody>
          </p:sp>
          <p:sp>
            <p:nvSpPr>
              <p:cNvPr id="85" name="Freeform 230"/>
              <p:cNvSpPr>
                <a:spLocks/>
              </p:cNvSpPr>
              <p:nvPr/>
            </p:nvSpPr>
            <p:spPr bwMode="auto">
              <a:xfrm>
                <a:off x="2562" y="2178"/>
                <a:ext cx="114" cy="88"/>
              </a:xfrm>
              <a:custGeom>
                <a:avLst/>
                <a:gdLst>
                  <a:gd name="T0" fmla="*/ 86 w 184"/>
                  <a:gd name="T1" fmla="*/ 0 h 125"/>
                  <a:gd name="T2" fmla="*/ 0 w 184"/>
                  <a:gd name="T3" fmla="*/ 0 h 125"/>
                  <a:gd name="T4" fmla="*/ 29 w 184"/>
                  <a:gd name="T5" fmla="*/ 44 h 125"/>
                  <a:gd name="T6" fmla="*/ 0 w 184"/>
                  <a:gd name="T7" fmla="*/ 88 h 125"/>
                  <a:gd name="T8" fmla="*/ 86 w 184"/>
                  <a:gd name="T9" fmla="*/ 88 h 125"/>
                  <a:gd name="T10" fmla="*/ 114 w 184"/>
                  <a:gd name="T11" fmla="*/ 44 h 125"/>
                  <a:gd name="T12" fmla="*/ 86 w 184"/>
                  <a:gd name="T13" fmla="*/ 0 h 125"/>
                  <a:gd name="T14" fmla="*/ 0 60000 65536"/>
                  <a:gd name="T15" fmla="*/ 0 60000 65536"/>
                  <a:gd name="T16" fmla="*/ 0 60000 65536"/>
                  <a:gd name="T17" fmla="*/ 0 60000 65536"/>
                  <a:gd name="T18" fmla="*/ 0 60000 65536"/>
                  <a:gd name="T19" fmla="*/ 0 60000 65536"/>
                  <a:gd name="T20" fmla="*/ 0 60000 65536"/>
                  <a:gd name="T21" fmla="*/ 0 w 184"/>
                  <a:gd name="T22" fmla="*/ 0 h 125"/>
                  <a:gd name="T23" fmla="*/ 184 w 184"/>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4" h="125">
                    <a:moveTo>
                      <a:pt x="138" y="0"/>
                    </a:moveTo>
                    <a:lnTo>
                      <a:pt x="0" y="0"/>
                    </a:lnTo>
                    <a:lnTo>
                      <a:pt x="46" y="62"/>
                    </a:lnTo>
                    <a:lnTo>
                      <a:pt x="0" y="125"/>
                    </a:lnTo>
                    <a:lnTo>
                      <a:pt x="138" y="125"/>
                    </a:lnTo>
                    <a:lnTo>
                      <a:pt x="184" y="62"/>
                    </a:lnTo>
                    <a:lnTo>
                      <a:pt x="138" y="0"/>
                    </a:lnTo>
                    <a:close/>
                  </a:path>
                </a:pathLst>
              </a:custGeom>
              <a:solidFill>
                <a:srgbClr val="99CC00"/>
              </a:solidFill>
              <a:ln w="9525">
                <a:noFill/>
                <a:round/>
                <a:headEnd/>
                <a:tailEnd/>
              </a:ln>
            </p:spPr>
            <p:txBody>
              <a:bodyPr/>
              <a:lstStyle/>
              <a:p>
                <a:pPr algn="l">
                  <a:lnSpc>
                    <a:spcPct val="90000"/>
                  </a:lnSpc>
                  <a:spcBef>
                    <a:spcPct val="20000"/>
                  </a:spcBef>
                </a:pPr>
                <a:endParaRPr lang="zh-CN" altLang="zh-CN" sz="2800" dirty="0">
                  <a:ea typeface="方正舒体" pitchFamily="2" charset="-122"/>
                </a:endParaRPr>
              </a:p>
            </p:txBody>
          </p:sp>
          <p:sp>
            <p:nvSpPr>
              <p:cNvPr id="86" name="Freeform 231"/>
              <p:cNvSpPr>
                <a:spLocks/>
              </p:cNvSpPr>
              <p:nvPr/>
            </p:nvSpPr>
            <p:spPr bwMode="auto">
              <a:xfrm>
                <a:off x="2562" y="2178"/>
                <a:ext cx="114" cy="88"/>
              </a:xfrm>
              <a:custGeom>
                <a:avLst/>
                <a:gdLst>
                  <a:gd name="T0" fmla="*/ 86 w 184"/>
                  <a:gd name="T1" fmla="*/ 0 h 125"/>
                  <a:gd name="T2" fmla="*/ 0 w 184"/>
                  <a:gd name="T3" fmla="*/ 0 h 125"/>
                  <a:gd name="T4" fmla="*/ 29 w 184"/>
                  <a:gd name="T5" fmla="*/ 44 h 125"/>
                  <a:gd name="T6" fmla="*/ 0 w 184"/>
                  <a:gd name="T7" fmla="*/ 88 h 125"/>
                  <a:gd name="T8" fmla="*/ 86 w 184"/>
                  <a:gd name="T9" fmla="*/ 88 h 125"/>
                  <a:gd name="T10" fmla="*/ 114 w 184"/>
                  <a:gd name="T11" fmla="*/ 44 h 125"/>
                  <a:gd name="T12" fmla="*/ 86 w 184"/>
                  <a:gd name="T13" fmla="*/ 0 h 125"/>
                  <a:gd name="T14" fmla="*/ 0 60000 65536"/>
                  <a:gd name="T15" fmla="*/ 0 60000 65536"/>
                  <a:gd name="T16" fmla="*/ 0 60000 65536"/>
                  <a:gd name="T17" fmla="*/ 0 60000 65536"/>
                  <a:gd name="T18" fmla="*/ 0 60000 65536"/>
                  <a:gd name="T19" fmla="*/ 0 60000 65536"/>
                  <a:gd name="T20" fmla="*/ 0 60000 65536"/>
                  <a:gd name="T21" fmla="*/ 0 w 184"/>
                  <a:gd name="T22" fmla="*/ 0 h 125"/>
                  <a:gd name="T23" fmla="*/ 184 w 184"/>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4" h="125">
                    <a:moveTo>
                      <a:pt x="138" y="0"/>
                    </a:moveTo>
                    <a:lnTo>
                      <a:pt x="0" y="0"/>
                    </a:lnTo>
                    <a:lnTo>
                      <a:pt x="46" y="62"/>
                    </a:lnTo>
                    <a:lnTo>
                      <a:pt x="0" y="125"/>
                    </a:lnTo>
                    <a:lnTo>
                      <a:pt x="138" y="125"/>
                    </a:lnTo>
                    <a:lnTo>
                      <a:pt x="184" y="62"/>
                    </a:lnTo>
                    <a:lnTo>
                      <a:pt x="138" y="0"/>
                    </a:lnTo>
                    <a:close/>
                  </a:path>
                </a:pathLst>
              </a:custGeom>
              <a:noFill/>
              <a:ln w="4" cap="rnd">
                <a:solidFill>
                  <a:srgbClr val="000000"/>
                </a:solidFill>
                <a:round/>
                <a:headEnd/>
                <a:tailEnd/>
              </a:ln>
            </p:spPr>
            <p:txBody>
              <a:bodyPr/>
              <a:lstStyle/>
              <a:p>
                <a:pPr algn="l">
                  <a:lnSpc>
                    <a:spcPct val="90000"/>
                  </a:lnSpc>
                  <a:spcBef>
                    <a:spcPct val="20000"/>
                  </a:spcBef>
                </a:pPr>
                <a:endParaRPr lang="zh-CN" altLang="zh-CN" sz="2800" dirty="0">
                  <a:ea typeface="方正舒体" pitchFamily="2" charset="-122"/>
                </a:endParaRPr>
              </a:p>
            </p:txBody>
          </p:sp>
          <p:sp>
            <p:nvSpPr>
              <p:cNvPr id="87" name="Rectangle 233"/>
              <p:cNvSpPr>
                <a:spLocks noChangeArrowheads="1"/>
              </p:cNvSpPr>
              <p:nvPr/>
            </p:nvSpPr>
            <p:spPr bwMode="auto">
              <a:xfrm>
                <a:off x="2704" y="2105"/>
                <a:ext cx="251" cy="74"/>
              </a:xfrm>
              <a:prstGeom prst="rect">
                <a:avLst/>
              </a:prstGeom>
              <a:noFill/>
              <a:ln w="9525">
                <a:noFill/>
                <a:miter lim="800000"/>
                <a:headEnd/>
                <a:tailEnd/>
              </a:ln>
            </p:spPr>
            <p:txBody>
              <a:bodyPr wrap="none" lIns="0" tIns="0" rIns="0" bIns="0">
                <a:spAutoFit/>
              </a:bodyPr>
              <a:lstStyle/>
              <a:p>
                <a:pPr algn="l"/>
                <a:r>
                  <a:rPr lang="zh-CN" altLang="zh-CN" sz="600" b="1" dirty="0">
                    <a:solidFill>
                      <a:schemeClr val="bg1"/>
                    </a:solidFill>
                  </a:rPr>
                  <a:t>Composite</a:t>
                </a:r>
                <a:endParaRPr lang="zh-CN" altLang="zh-CN" sz="600" dirty="0">
                  <a:solidFill>
                    <a:schemeClr val="bg1"/>
                  </a:solidFill>
                </a:endParaRPr>
              </a:p>
            </p:txBody>
          </p:sp>
          <p:sp>
            <p:nvSpPr>
              <p:cNvPr id="88" name="Line 234"/>
              <p:cNvSpPr>
                <a:spLocks noChangeShapeType="1"/>
              </p:cNvSpPr>
              <p:nvPr/>
            </p:nvSpPr>
            <p:spPr bwMode="auto">
              <a:xfrm>
                <a:off x="2676" y="2222"/>
                <a:ext cx="39" cy="1"/>
              </a:xfrm>
              <a:prstGeom prst="line">
                <a:avLst/>
              </a:prstGeom>
              <a:noFill/>
              <a:ln w="4" cap="rnd">
                <a:solidFill>
                  <a:srgbClr val="000000"/>
                </a:solidFill>
                <a:round/>
                <a:headEnd/>
                <a:tailEnd/>
              </a:ln>
            </p:spPr>
            <p:txBody>
              <a:bodyPr/>
              <a:lstStyle/>
              <a:p>
                <a:pPr algn="l"/>
                <a:endParaRPr lang="zh-CN" altLang="en-US"/>
              </a:p>
            </p:txBody>
          </p:sp>
          <p:sp>
            <p:nvSpPr>
              <p:cNvPr id="89" name="Freeform 235"/>
              <p:cNvSpPr>
                <a:spLocks/>
              </p:cNvSpPr>
              <p:nvPr/>
            </p:nvSpPr>
            <p:spPr bwMode="auto">
              <a:xfrm>
                <a:off x="2837" y="2178"/>
                <a:ext cx="68" cy="88"/>
              </a:xfrm>
              <a:custGeom>
                <a:avLst/>
                <a:gdLst>
                  <a:gd name="T0" fmla="*/ 11 w 1441"/>
                  <a:gd name="T1" fmla="*/ 0 h 1600"/>
                  <a:gd name="T2" fmla="*/ 0 w 1441"/>
                  <a:gd name="T3" fmla="*/ 13 h 1600"/>
                  <a:gd name="T4" fmla="*/ 0 w 1441"/>
                  <a:gd name="T5" fmla="*/ 75 h 1600"/>
                  <a:gd name="T6" fmla="*/ 11 w 1441"/>
                  <a:gd name="T7" fmla="*/ 88 h 1600"/>
                  <a:gd name="T8" fmla="*/ 57 w 1441"/>
                  <a:gd name="T9" fmla="*/ 88 h 1600"/>
                  <a:gd name="T10" fmla="*/ 68 w 1441"/>
                  <a:gd name="T11" fmla="*/ 75 h 1600"/>
                  <a:gd name="T12" fmla="*/ 68 w 1441"/>
                  <a:gd name="T13" fmla="*/ 13 h 1600"/>
                  <a:gd name="T14" fmla="*/ 57 w 1441"/>
                  <a:gd name="T15" fmla="*/ 0 h 1600"/>
                  <a:gd name="T16" fmla="*/ 11 w 1441"/>
                  <a:gd name="T17" fmla="*/ 0 h 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1"/>
                  <a:gd name="T28" fmla="*/ 0 h 1600"/>
                  <a:gd name="T29" fmla="*/ 1441 w 1441"/>
                  <a:gd name="T30" fmla="*/ 1600 h 1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1" h="1600">
                    <a:moveTo>
                      <a:pt x="240" y="0"/>
                    </a:moveTo>
                    <a:cubicBezTo>
                      <a:pt x="107" y="0"/>
                      <a:pt x="0" y="108"/>
                      <a:pt x="0" y="241"/>
                    </a:cubicBezTo>
                    <a:lnTo>
                      <a:pt x="0" y="1360"/>
                    </a:lnTo>
                    <a:cubicBezTo>
                      <a:pt x="0" y="1493"/>
                      <a:pt x="107" y="1600"/>
                      <a:pt x="240" y="1600"/>
                    </a:cubicBezTo>
                    <a:lnTo>
                      <a:pt x="1201" y="1600"/>
                    </a:lnTo>
                    <a:cubicBezTo>
                      <a:pt x="1334" y="1600"/>
                      <a:pt x="1441" y="1493"/>
                      <a:pt x="1441" y="1360"/>
                    </a:cubicBezTo>
                    <a:lnTo>
                      <a:pt x="1441" y="241"/>
                    </a:lnTo>
                    <a:cubicBezTo>
                      <a:pt x="1441" y="108"/>
                      <a:pt x="1334" y="0"/>
                      <a:pt x="1201" y="0"/>
                    </a:cubicBezTo>
                    <a:lnTo>
                      <a:pt x="240" y="0"/>
                    </a:lnTo>
                    <a:close/>
                  </a:path>
                </a:pathLst>
              </a:custGeom>
              <a:solidFill>
                <a:srgbClr val="7889FB"/>
              </a:solidFill>
              <a:ln w="0">
                <a:solidFill>
                  <a:srgbClr val="000000"/>
                </a:solidFill>
                <a:round/>
                <a:headEnd/>
                <a:tailEnd/>
              </a:ln>
            </p:spPr>
            <p:txBody>
              <a:bodyPr/>
              <a:lstStyle/>
              <a:p>
                <a:pPr algn="l">
                  <a:lnSpc>
                    <a:spcPct val="90000"/>
                  </a:lnSpc>
                  <a:spcBef>
                    <a:spcPct val="20000"/>
                  </a:spcBef>
                </a:pPr>
                <a:endParaRPr lang="zh-CN" altLang="zh-CN" sz="2800" dirty="0">
                  <a:ea typeface="方正舒体" pitchFamily="2" charset="-122"/>
                </a:endParaRPr>
              </a:p>
            </p:txBody>
          </p:sp>
          <p:sp>
            <p:nvSpPr>
              <p:cNvPr id="90" name="Freeform 236"/>
              <p:cNvSpPr>
                <a:spLocks/>
              </p:cNvSpPr>
              <p:nvPr/>
            </p:nvSpPr>
            <p:spPr bwMode="auto">
              <a:xfrm>
                <a:off x="2837" y="2178"/>
                <a:ext cx="68" cy="88"/>
              </a:xfrm>
              <a:custGeom>
                <a:avLst/>
                <a:gdLst>
                  <a:gd name="T0" fmla="*/ 11 w 1441"/>
                  <a:gd name="T1" fmla="*/ 0 h 1600"/>
                  <a:gd name="T2" fmla="*/ 0 w 1441"/>
                  <a:gd name="T3" fmla="*/ 13 h 1600"/>
                  <a:gd name="T4" fmla="*/ 0 w 1441"/>
                  <a:gd name="T5" fmla="*/ 75 h 1600"/>
                  <a:gd name="T6" fmla="*/ 11 w 1441"/>
                  <a:gd name="T7" fmla="*/ 88 h 1600"/>
                  <a:gd name="T8" fmla="*/ 57 w 1441"/>
                  <a:gd name="T9" fmla="*/ 88 h 1600"/>
                  <a:gd name="T10" fmla="*/ 68 w 1441"/>
                  <a:gd name="T11" fmla="*/ 75 h 1600"/>
                  <a:gd name="T12" fmla="*/ 68 w 1441"/>
                  <a:gd name="T13" fmla="*/ 13 h 1600"/>
                  <a:gd name="T14" fmla="*/ 57 w 1441"/>
                  <a:gd name="T15" fmla="*/ 0 h 1600"/>
                  <a:gd name="T16" fmla="*/ 11 w 1441"/>
                  <a:gd name="T17" fmla="*/ 0 h 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1"/>
                  <a:gd name="T28" fmla="*/ 0 h 1600"/>
                  <a:gd name="T29" fmla="*/ 1441 w 1441"/>
                  <a:gd name="T30" fmla="*/ 1600 h 1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1" h="1600">
                    <a:moveTo>
                      <a:pt x="240" y="0"/>
                    </a:moveTo>
                    <a:cubicBezTo>
                      <a:pt x="107" y="0"/>
                      <a:pt x="0" y="108"/>
                      <a:pt x="0" y="241"/>
                    </a:cubicBezTo>
                    <a:lnTo>
                      <a:pt x="0" y="1360"/>
                    </a:lnTo>
                    <a:cubicBezTo>
                      <a:pt x="0" y="1493"/>
                      <a:pt x="107" y="1600"/>
                      <a:pt x="240" y="1600"/>
                    </a:cubicBezTo>
                    <a:lnTo>
                      <a:pt x="1201" y="1600"/>
                    </a:lnTo>
                    <a:cubicBezTo>
                      <a:pt x="1334" y="1600"/>
                      <a:pt x="1441" y="1493"/>
                      <a:pt x="1441" y="1360"/>
                    </a:cubicBezTo>
                    <a:lnTo>
                      <a:pt x="1441" y="241"/>
                    </a:lnTo>
                    <a:cubicBezTo>
                      <a:pt x="1441" y="108"/>
                      <a:pt x="1334" y="0"/>
                      <a:pt x="1201" y="0"/>
                    </a:cubicBezTo>
                    <a:lnTo>
                      <a:pt x="240" y="0"/>
                    </a:lnTo>
                    <a:close/>
                  </a:path>
                </a:pathLst>
              </a:custGeom>
              <a:noFill/>
              <a:ln w="4" cap="rnd">
                <a:solidFill>
                  <a:srgbClr val="000000"/>
                </a:solidFill>
                <a:round/>
                <a:headEnd/>
                <a:tailEnd/>
              </a:ln>
            </p:spPr>
            <p:txBody>
              <a:bodyPr/>
              <a:lstStyle/>
              <a:p>
                <a:pPr algn="l">
                  <a:lnSpc>
                    <a:spcPct val="90000"/>
                  </a:lnSpc>
                  <a:spcBef>
                    <a:spcPct val="20000"/>
                  </a:spcBef>
                </a:pPr>
                <a:endParaRPr lang="zh-CN" altLang="zh-CN" sz="2800" dirty="0">
                  <a:ea typeface="方正舒体" pitchFamily="2" charset="-122"/>
                </a:endParaRPr>
              </a:p>
            </p:txBody>
          </p:sp>
          <p:sp>
            <p:nvSpPr>
              <p:cNvPr id="91" name="Line 238"/>
              <p:cNvSpPr>
                <a:spLocks noChangeShapeType="1"/>
              </p:cNvSpPr>
              <p:nvPr/>
            </p:nvSpPr>
            <p:spPr bwMode="auto">
              <a:xfrm>
                <a:off x="2791" y="2222"/>
                <a:ext cx="38" cy="1"/>
              </a:xfrm>
              <a:prstGeom prst="line">
                <a:avLst/>
              </a:prstGeom>
              <a:noFill/>
              <a:ln w="4" cap="rnd">
                <a:solidFill>
                  <a:srgbClr val="000000"/>
                </a:solidFill>
                <a:round/>
                <a:headEnd/>
                <a:tailEnd/>
              </a:ln>
            </p:spPr>
            <p:txBody>
              <a:bodyPr/>
              <a:lstStyle/>
              <a:p>
                <a:pPr algn="l"/>
                <a:endParaRPr lang="zh-CN" altLang="en-US"/>
              </a:p>
            </p:txBody>
          </p:sp>
          <p:sp>
            <p:nvSpPr>
              <p:cNvPr id="92" name="Line 239"/>
              <p:cNvSpPr>
                <a:spLocks noChangeShapeType="1"/>
              </p:cNvSpPr>
              <p:nvPr/>
            </p:nvSpPr>
            <p:spPr bwMode="auto">
              <a:xfrm>
                <a:off x="2905" y="2222"/>
                <a:ext cx="77" cy="1"/>
              </a:xfrm>
              <a:prstGeom prst="line">
                <a:avLst/>
              </a:prstGeom>
              <a:noFill/>
              <a:ln w="4" cap="rnd">
                <a:solidFill>
                  <a:srgbClr val="000000"/>
                </a:solidFill>
                <a:round/>
                <a:headEnd/>
                <a:tailEnd/>
              </a:ln>
            </p:spPr>
            <p:txBody>
              <a:bodyPr/>
              <a:lstStyle/>
              <a:p>
                <a:pPr algn="l"/>
                <a:endParaRPr lang="zh-CN" altLang="en-US"/>
              </a:p>
            </p:txBody>
          </p:sp>
          <p:sp>
            <p:nvSpPr>
              <p:cNvPr id="93" name="Freeform 295"/>
              <p:cNvSpPr>
                <a:spLocks/>
              </p:cNvSpPr>
              <p:nvPr/>
            </p:nvSpPr>
            <p:spPr bwMode="auto">
              <a:xfrm>
                <a:off x="2943" y="2178"/>
                <a:ext cx="115" cy="88"/>
              </a:xfrm>
              <a:custGeom>
                <a:avLst/>
                <a:gdLst>
                  <a:gd name="T0" fmla="*/ 86 w 185"/>
                  <a:gd name="T1" fmla="*/ 0 h 125"/>
                  <a:gd name="T2" fmla="*/ 0 w 185"/>
                  <a:gd name="T3" fmla="*/ 0 h 125"/>
                  <a:gd name="T4" fmla="*/ 29 w 185"/>
                  <a:gd name="T5" fmla="*/ 44 h 125"/>
                  <a:gd name="T6" fmla="*/ 0 w 185"/>
                  <a:gd name="T7" fmla="*/ 88 h 125"/>
                  <a:gd name="T8" fmla="*/ 86 w 185"/>
                  <a:gd name="T9" fmla="*/ 88 h 125"/>
                  <a:gd name="T10" fmla="*/ 115 w 185"/>
                  <a:gd name="T11" fmla="*/ 44 h 125"/>
                  <a:gd name="T12" fmla="*/ 86 w 185"/>
                  <a:gd name="T13" fmla="*/ 0 h 125"/>
                  <a:gd name="T14" fmla="*/ 0 60000 65536"/>
                  <a:gd name="T15" fmla="*/ 0 60000 65536"/>
                  <a:gd name="T16" fmla="*/ 0 60000 65536"/>
                  <a:gd name="T17" fmla="*/ 0 60000 65536"/>
                  <a:gd name="T18" fmla="*/ 0 60000 65536"/>
                  <a:gd name="T19" fmla="*/ 0 60000 65536"/>
                  <a:gd name="T20" fmla="*/ 0 60000 65536"/>
                  <a:gd name="T21" fmla="*/ 0 w 185"/>
                  <a:gd name="T22" fmla="*/ 0 h 125"/>
                  <a:gd name="T23" fmla="*/ 185 w 185"/>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5" h="125">
                    <a:moveTo>
                      <a:pt x="139" y="0"/>
                    </a:moveTo>
                    <a:lnTo>
                      <a:pt x="0" y="0"/>
                    </a:lnTo>
                    <a:lnTo>
                      <a:pt x="46" y="62"/>
                    </a:lnTo>
                    <a:lnTo>
                      <a:pt x="0" y="125"/>
                    </a:lnTo>
                    <a:lnTo>
                      <a:pt x="139" y="125"/>
                    </a:lnTo>
                    <a:lnTo>
                      <a:pt x="185" y="62"/>
                    </a:lnTo>
                    <a:lnTo>
                      <a:pt x="139" y="0"/>
                    </a:lnTo>
                    <a:close/>
                  </a:path>
                </a:pathLst>
              </a:custGeom>
              <a:solidFill>
                <a:srgbClr val="CC99FF"/>
              </a:solidFill>
              <a:ln w="9525">
                <a:noFill/>
                <a:round/>
                <a:headEnd/>
                <a:tailEnd/>
              </a:ln>
            </p:spPr>
            <p:txBody>
              <a:bodyPr/>
              <a:lstStyle/>
              <a:p>
                <a:pPr algn="l">
                  <a:lnSpc>
                    <a:spcPct val="90000"/>
                  </a:lnSpc>
                  <a:spcBef>
                    <a:spcPct val="20000"/>
                  </a:spcBef>
                </a:pPr>
                <a:endParaRPr lang="zh-CN" altLang="zh-CN" sz="2800" dirty="0">
                  <a:ea typeface="方正舒体" pitchFamily="2" charset="-122"/>
                </a:endParaRPr>
              </a:p>
            </p:txBody>
          </p:sp>
          <p:sp>
            <p:nvSpPr>
              <p:cNvPr id="94" name="Freeform 296"/>
              <p:cNvSpPr>
                <a:spLocks/>
              </p:cNvSpPr>
              <p:nvPr/>
            </p:nvSpPr>
            <p:spPr bwMode="auto">
              <a:xfrm>
                <a:off x="2943" y="2178"/>
                <a:ext cx="115" cy="88"/>
              </a:xfrm>
              <a:custGeom>
                <a:avLst/>
                <a:gdLst>
                  <a:gd name="T0" fmla="*/ 86 w 185"/>
                  <a:gd name="T1" fmla="*/ 0 h 125"/>
                  <a:gd name="T2" fmla="*/ 0 w 185"/>
                  <a:gd name="T3" fmla="*/ 0 h 125"/>
                  <a:gd name="T4" fmla="*/ 29 w 185"/>
                  <a:gd name="T5" fmla="*/ 44 h 125"/>
                  <a:gd name="T6" fmla="*/ 0 w 185"/>
                  <a:gd name="T7" fmla="*/ 88 h 125"/>
                  <a:gd name="T8" fmla="*/ 86 w 185"/>
                  <a:gd name="T9" fmla="*/ 88 h 125"/>
                  <a:gd name="T10" fmla="*/ 115 w 185"/>
                  <a:gd name="T11" fmla="*/ 44 h 125"/>
                  <a:gd name="T12" fmla="*/ 86 w 185"/>
                  <a:gd name="T13" fmla="*/ 0 h 125"/>
                  <a:gd name="T14" fmla="*/ 0 60000 65536"/>
                  <a:gd name="T15" fmla="*/ 0 60000 65536"/>
                  <a:gd name="T16" fmla="*/ 0 60000 65536"/>
                  <a:gd name="T17" fmla="*/ 0 60000 65536"/>
                  <a:gd name="T18" fmla="*/ 0 60000 65536"/>
                  <a:gd name="T19" fmla="*/ 0 60000 65536"/>
                  <a:gd name="T20" fmla="*/ 0 60000 65536"/>
                  <a:gd name="T21" fmla="*/ 0 w 185"/>
                  <a:gd name="T22" fmla="*/ 0 h 125"/>
                  <a:gd name="T23" fmla="*/ 185 w 185"/>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5" h="125">
                    <a:moveTo>
                      <a:pt x="139" y="0"/>
                    </a:moveTo>
                    <a:lnTo>
                      <a:pt x="0" y="0"/>
                    </a:lnTo>
                    <a:lnTo>
                      <a:pt x="46" y="62"/>
                    </a:lnTo>
                    <a:lnTo>
                      <a:pt x="0" y="125"/>
                    </a:lnTo>
                    <a:lnTo>
                      <a:pt x="139" y="125"/>
                    </a:lnTo>
                    <a:lnTo>
                      <a:pt x="185" y="62"/>
                    </a:lnTo>
                    <a:lnTo>
                      <a:pt x="139" y="0"/>
                    </a:lnTo>
                    <a:close/>
                  </a:path>
                </a:pathLst>
              </a:custGeom>
              <a:noFill/>
              <a:ln w="4" cap="rnd">
                <a:solidFill>
                  <a:srgbClr val="000000"/>
                </a:solidFill>
                <a:round/>
                <a:headEnd/>
                <a:tailEnd/>
              </a:ln>
            </p:spPr>
            <p:txBody>
              <a:bodyPr/>
              <a:lstStyle/>
              <a:p>
                <a:pPr algn="l">
                  <a:lnSpc>
                    <a:spcPct val="90000"/>
                  </a:lnSpc>
                  <a:spcBef>
                    <a:spcPct val="20000"/>
                  </a:spcBef>
                </a:pPr>
                <a:endParaRPr lang="zh-CN" altLang="zh-CN" sz="2800" dirty="0">
                  <a:ea typeface="方正舒体" pitchFamily="2" charset="-122"/>
                </a:endParaRPr>
              </a:p>
            </p:txBody>
          </p:sp>
        </p:grpSp>
        <p:grpSp>
          <p:nvGrpSpPr>
            <p:cNvPr id="8" name="Group 301"/>
            <p:cNvGrpSpPr>
              <a:grpSpLocks/>
            </p:cNvGrpSpPr>
            <p:nvPr/>
          </p:nvGrpSpPr>
          <p:grpSpPr bwMode="auto">
            <a:xfrm>
              <a:off x="6395990" y="4929198"/>
              <a:ext cx="914440" cy="357190"/>
              <a:chOff x="3834" y="2116"/>
              <a:chExt cx="449" cy="201"/>
            </a:xfrm>
            <a:effectLst>
              <a:outerShdw blurRad="50800" dist="38100" dir="2700000" algn="tl" rotWithShape="0">
                <a:prstClr val="black">
                  <a:alpha val="40000"/>
                </a:prstClr>
              </a:outerShdw>
            </a:effectLst>
          </p:grpSpPr>
          <p:sp>
            <p:nvSpPr>
              <p:cNvPr id="96" name="Rectangle 140"/>
              <p:cNvSpPr>
                <a:spLocks noChangeArrowheads="1"/>
              </p:cNvSpPr>
              <p:nvPr/>
            </p:nvSpPr>
            <p:spPr bwMode="auto">
              <a:xfrm>
                <a:off x="3877" y="2116"/>
                <a:ext cx="342" cy="200"/>
              </a:xfrm>
              <a:prstGeom prst="rect">
                <a:avLst/>
              </a:prstGeom>
              <a:solidFill>
                <a:srgbClr val="7889FB"/>
              </a:solidFill>
              <a:ln w="9525">
                <a:noFill/>
                <a:miter lim="800000"/>
                <a:headEnd/>
                <a:tailEnd/>
              </a:ln>
            </p:spPr>
            <p:txBody>
              <a:bodyPr/>
              <a:lstStyle/>
              <a:p>
                <a:pPr algn="l">
                  <a:lnSpc>
                    <a:spcPct val="90000"/>
                  </a:lnSpc>
                  <a:spcBef>
                    <a:spcPct val="20000"/>
                  </a:spcBef>
                </a:pPr>
                <a:endParaRPr lang="zh-CN" altLang="zh-CN" sz="2800" dirty="0">
                  <a:ea typeface="方正舒体" pitchFamily="2" charset="-122"/>
                </a:endParaRPr>
              </a:p>
            </p:txBody>
          </p:sp>
          <p:pic>
            <p:nvPicPr>
              <p:cNvPr id="97" name="Picture 141"/>
              <p:cNvPicPr>
                <a:picLocks noChangeAspect="1" noChangeArrowheads="1"/>
              </p:cNvPicPr>
              <p:nvPr/>
            </p:nvPicPr>
            <p:blipFill>
              <a:blip r:embed="rId11"/>
              <a:srcRect/>
              <a:stretch>
                <a:fillRect/>
              </a:stretch>
            </p:blipFill>
            <p:spPr bwMode="auto">
              <a:xfrm>
                <a:off x="3877" y="2116"/>
                <a:ext cx="342" cy="201"/>
              </a:xfrm>
              <a:prstGeom prst="rect">
                <a:avLst/>
              </a:prstGeom>
              <a:noFill/>
              <a:ln w="9525">
                <a:noFill/>
                <a:miter lim="800000"/>
                <a:headEnd/>
                <a:tailEnd/>
              </a:ln>
            </p:spPr>
          </p:pic>
          <p:sp>
            <p:nvSpPr>
              <p:cNvPr id="98" name="Rectangle 142"/>
              <p:cNvSpPr>
                <a:spLocks noChangeArrowheads="1"/>
              </p:cNvSpPr>
              <p:nvPr/>
            </p:nvSpPr>
            <p:spPr bwMode="auto">
              <a:xfrm>
                <a:off x="3877" y="2116"/>
                <a:ext cx="342" cy="200"/>
              </a:xfrm>
              <a:prstGeom prst="rect">
                <a:avLst/>
              </a:prstGeom>
              <a:solidFill>
                <a:srgbClr val="7889FB"/>
              </a:solidFill>
              <a:ln w="9525">
                <a:noFill/>
                <a:miter lim="800000"/>
                <a:headEnd/>
                <a:tailEnd/>
              </a:ln>
            </p:spPr>
            <p:txBody>
              <a:bodyPr/>
              <a:lstStyle/>
              <a:p>
                <a:pPr algn="l">
                  <a:lnSpc>
                    <a:spcPct val="90000"/>
                  </a:lnSpc>
                  <a:spcBef>
                    <a:spcPct val="20000"/>
                  </a:spcBef>
                </a:pPr>
                <a:endParaRPr lang="zh-CN" altLang="zh-CN" sz="2800" dirty="0">
                  <a:ea typeface="方正舒体" pitchFamily="2" charset="-122"/>
                </a:endParaRPr>
              </a:p>
            </p:txBody>
          </p:sp>
          <p:sp>
            <p:nvSpPr>
              <p:cNvPr id="99" name="Rectangle 143"/>
              <p:cNvSpPr>
                <a:spLocks noChangeArrowheads="1"/>
              </p:cNvSpPr>
              <p:nvPr/>
            </p:nvSpPr>
            <p:spPr bwMode="auto">
              <a:xfrm>
                <a:off x="3877" y="2116"/>
                <a:ext cx="342" cy="201"/>
              </a:xfrm>
              <a:prstGeom prst="rect">
                <a:avLst/>
              </a:prstGeom>
              <a:noFill/>
              <a:ln w="5" cap="rnd">
                <a:solidFill>
                  <a:srgbClr val="000000"/>
                </a:solidFill>
                <a:miter lim="800000"/>
                <a:headEnd/>
                <a:tailEnd/>
              </a:ln>
            </p:spPr>
            <p:txBody>
              <a:bodyPr/>
              <a:lstStyle/>
              <a:p>
                <a:pPr algn="l">
                  <a:lnSpc>
                    <a:spcPct val="90000"/>
                  </a:lnSpc>
                  <a:spcBef>
                    <a:spcPct val="20000"/>
                  </a:spcBef>
                </a:pPr>
                <a:endParaRPr lang="zh-CN" altLang="zh-CN" sz="2800" dirty="0">
                  <a:ea typeface="方正舒体" pitchFamily="2" charset="-122"/>
                </a:endParaRPr>
              </a:p>
            </p:txBody>
          </p:sp>
          <p:sp>
            <p:nvSpPr>
              <p:cNvPr id="100" name="Freeform 145"/>
              <p:cNvSpPr>
                <a:spLocks/>
              </p:cNvSpPr>
              <p:nvPr/>
            </p:nvSpPr>
            <p:spPr bwMode="auto">
              <a:xfrm>
                <a:off x="4013" y="2200"/>
                <a:ext cx="77" cy="67"/>
              </a:xfrm>
              <a:custGeom>
                <a:avLst/>
                <a:gdLst>
                  <a:gd name="T0" fmla="*/ 13 w 1441"/>
                  <a:gd name="T1" fmla="*/ 0 h 1600"/>
                  <a:gd name="T2" fmla="*/ 0 w 1441"/>
                  <a:gd name="T3" fmla="*/ 10 h 1600"/>
                  <a:gd name="T4" fmla="*/ 0 w 1441"/>
                  <a:gd name="T5" fmla="*/ 57 h 1600"/>
                  <a:gd name="T6" fmla="*/ 13 w 1441"/>
                  <a:gd name="T7" fmla="*/ 67 h 1600"/>
                  <a:gd name="T8" fmla="*/ 64 w 1441"/>
                  <a:gd name="T9" fmla="*/ 67 h 1600"/>
                  <a:gd name="T10" fmla="*/ 77 w 1441"/>
                  <a:gd name="T11" fmla="*/ 57 h 1600"/>
                  <a:gd name="T12" fmla="*/ 77 w 1441"/>
                  <a:gd name="T13" fmla="*/ 10 h 1600"/>
                  <a:gd name="T14" fmla="*/ 64 w 1441"/>
                  <a:gd name="T15" fmla="*/ 0 h 1600"/>
                  <a:gd name="T16" fmla="*/ 13 w 1441"/>
                  <a:gd name="T17" fmla="*/ 0 h 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1"/>
                  <a:gd name="T28" fmla="*/ 0 h 1600"/>
                  <a:gd name="T29" fmla="*/ 1441 w 1441"/>
                  <a:gd name="T30" fmla="*/ 1600 h 1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1" h="1600">
                    <a:moveTo>
                      <a:pt x="240" y="0"/>
                    </a:moveTo>
                    <a:cubicBezTo>
                      <a:pt x="107" y="0"/>
                      <a:pt x="0" y="108"/>
                      <a:pt x="0" y="241"/>
                    </a:cubicBezTo>
                    <a:lnTo>
                      <a:pt x="0" y="1360"/>
                    </a:lnTo>
                    <a:cubicBezTo>
                      <a:pt x="0" y="1493"/>
                      <a:pt x="107" y="1600"/>
                      <a:pt x="240" y="1600"/>
                    </a:cubicBezTo>
                    <a:lnTo>
                      <a:pt x="1201" y="1600"/>
                    </a:lnTo>
                    <a:cubicBezTo>
                      <a:pt x="1334" y="1600"/>
                      <a:pt x="1441" y="1493"/>
                      <a:pt x="1441" y="1360"/>
                    </a:cubicBezTo>
                    <a:lnTo>
                      <a:pt x="1441" y="241"/>
                    </a:lnTo>
                    <a:cubicBezTo>
                      <a:pt x="1441" y="108"/>
                      <a:pt x="1334" y="0"/>
                      <a:pt x="1201" y="0"/>
                    </a:cubicBezTo>
                    <a:lnTo>
                      <a:pt x="240" y="0"/>
                    </a:lnTo>
                    <a:close/>
                  </a:path>
                </a:pathLst>
              </a:custGeom>
              <a:solidFill>
                <a:srgbClr val="7889FB"/>
              </a:solidFill>
              <a:ln w="0">
                <a:solidFill>
                  <a:srgbClr val="000000"/>
                </a:solidFill>
                <a:round/>
                <a:headEnd/>
                <a:tailEnd/>
              </a:ln>
            </p:spPr>
            <p:txBody>
              <a:bodyPr/>
              <a:lstStyle/>
              <a:p>
                <a:pPr algn="l">
                  <a:lnSpc>
                    <a:spcPct val="90000"/>
                  </a:lnSpc>
                  <a:spcBef>
                    <a:spcPct val="20000"/>
                  </a:spcBef>
                </a:pPr>
                <a:endParaRPr lang="zh-CN" altLang="zh-CN" sz="2800" dirty="0">
                  <a:ea typeface="方正舒体" pitchFamily="2" charset="-122"/>
                </a:endParaRPr>
              </a:p>
            </p:txBody>
          </p:sp>
          <p:sp>
            <p:nvSpPr>
              <p:cNvPr id="101" name="Freeform 146"/>
              <p:cNvSpPr>
                <a:spLocks/>
              </p:cNvSpPr>
              <p:nvPr/>
            </p:nvSpPr>
            <p:spPr bwMode="auto">
              <a:xfrm>
                <a:off x="4013" y="2200"/>
                <a:ext cx="77" cy="67"/>
              </a:xfrm>
              <a:custGeom>
                <a:avLst/>
                <a:gdLst>
                  <a:gd name="T0" fmla="*/ 13 w 1441"/>
                  <a:gd name="T1" fmla="*/ 0 h 1600"/>
                  <a:gd name="T2" fmla="*/ 0 w 1441"/>
                  <a:gd name="T3" fmla="*/ 10 h 1600"/>
                  <a:gd name="T4" fmla="*/ 0 w 1441"/>
                  <a:gd name="T5" fmla="*/ 57 h 1600"/>
                  <a:gd name="T6" fmla="*/ 13 w 1441"/>
                  <a:gd name="T7" fmla="*/ 67 h 1600"/>
                  <a:gd name="T8" fmla="*/ 64 w 1441"/>
                  <a:gd name="T9" fmla="*/ 67 h 1600"/>
                  <a:gd name="T10" fmla="*/ 77 w 1441"/>
                  <a:gd name="T11" fmla="*/ 57 h 1600"/>
                  <a:gd name="T12" fmla="*/ 77 w 1441"/>
                  <a:gd name="T13" fmla="*/ 10 h 1600"/>
                  <a:gd name="T14" fmla="*/ 64 w 1441"/>
                  <a:gd name="T15" fmla="*/ 0 h 1600"/>
                  <a:gd name="T16" fmla="*/ 13 w 1441"/>
                  <a:gd name="T17" fmla="*/ 0 h 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1"/>
                  <a:gd name="T28" fmla="*/ 0 h 1600"/>
                  <a:gd name="T29" fmla="*/ 1441 w 1441"/>
                  <a:gd name="T30" fmla="*/ 1600 h 1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1" h="1600">
                    <a:moveTo>
                      <a:pt x="240" y="0"/>
                    </a:moveTo>
                    <a:cubicBezTo>
                      <a:pt x="107" y="0"/>
                      <a:pt x="0" y="108"/>
                      <a:pt x="0" y="241"/>
                    </a:cubicBezTo>
                    <a:lnTo>
                      <a:pt x="0" y="1360"/>
                    </a:lnTo>
                    <a:cubicBezTo>
                      <a:pt x="0" y="1493"/>
                      <a:pt x="107" y="1600"/>
                      <a:pt x="240" y="1600"/>
                    </a:cubicBezTo>
                    <a:lnTo>
                      <a:pt x="1201" y="1600"/>
                    </a:lnTo>
                    <a:cubicBezTo>
                      <a:pt x="1334" y="1600"/>
                      <a:pt x="1441" y="1493"/>
                      <a:pt x="1441" y="1360"/>
                    </a:cubicBezTo>
                    <a:lnTo>
                      <a:pt x="1441" y="241"/>
                    </a:lnTo>
                    <a:cubicBezTo>
                      <a:pt x="1441" y="108"/>
                      <a:pt x="1334" y="0"/>
                      <a:pt x="1201" y="0"/>
                    </a:cubicBezTo>
                    <a:lnTo>
                      <a:pt x="240" y="0"/>
                    </a:lnTo>
                    <a:close/>
                  </a:path>
                </a:pathLst>
              </a:custGeom>
              <a:noFill/>
              <a:ln w="4" cap="rnd">
                <a:solidFill>
                  <a:srgbClr val="000000"/>
                </a:solidFill>
                <a:round/>
                <a:headEnd/>
                <a:tailEnd/>
              </a:ln>
            </p:spPr>
            <p:txBody>
              <a:bodyPr/>
              <a:lstStyle/>
              <a:p>
                <a:pPr algn="l">
                  <a:lnSpc>
                    <a:spcPct val="90000"/>
                  </a:lnSpc>
                  <a:spcBef>
                    <a:spcPct val="20000"/>
                  </a:spcBef>
                </a:pPr>
                <a:endParaRPr lang="zh-CN" altLang="zh-CN" sz="2800" dirty="0">
                  <a:ea typeface="方正舒体" pitchFamily="2" charset="-122"/>
                </a:endParaRPr>
              </a:p>
            </p:txBody>
          </p:sp>
          <p:sp>
            <p:nvSpPr>
              <p:cNvPr id="102" name="Freeform 148"/>
              <p:cNvSpPr>
                <a:spLocks/>
              </p:cNvSpPr>
              <p:nvPr/>
            </p:nvSpPr>
            <p:spPr bwMode="auto">
              <a:xfrm>
                <a:off x="3834" y="2200"/>
                <a:ext cx="128" cy="67"/>
              </a:xfrm>
              <a:custGeom>
                <a:avLst/>
                <a:gdLst>
                  <a:gd name="T0" fmla="*/ 95 w 185"/>
                  <a:gd name="T1" fmla="*/ 0 h 125"/>
                  <a:gd name="T2" fmla="*/ 0 w 185"/>
                  <a:gd name="T3" fmla="*/ 0 h 125"/>
                  <a:gd name="T4" fmla="*/ 32 w 185"/>
                  <a:gd name="T5" fmla="*/ 34 h 125"/>
                  <a:gd name="T6" fmla="*/ 0 w 185"/>
                  <a:gd name="T7" fmla="*/ 67 h 125"/>
                  <a:gd name="T8" fmla="*/ 95 w 185"/>
                  <a:gd name="T9" fmla="*/ 67 h 125"/>
                  <a:gd name="T10" fmla="*/ 128 w 185"/>
                  <a:gd name="T11" fmla="*/ 34 h 125"/>
                  <a:gd name="T12" fmla="*/ 95 w 185"/>
                  <a:gd name="T13" fmla="*/ 0 h 125"/>
                  <a:gd name="T14" fmla="*/ 0 60000 65536"/>
                  <a:gd name="T15" fmla="*/ 0 60000 65536"/>
                  <a:gd name="T16" fmla="*/ 0 60000 65536"/>
                  <a:gd name="T17" fmla="*/ 0 60000 65536"/>
                  <a:gd name="T18" fmla="*/ 0 60000 65536"/>
                  <a:gd name="T19" fmla="*/ 0 60000 65536"/>
                  <a:gd name="T20" fmla="*/ 0 60000 65536"/>
                  <a:gd name="T21" fmla="*/ 0 w 185"/>
                  <a:gd name="T22" fmla="*/ 0 h 125"/>
                  <a:gd name="T23" fmla="*/ 185 w 185"/>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5" h="125">
                    <a:moveTo>
                      <a:pt x="138" y="0"/>
                    </a:moveTo>
                    <a:lnTo>
                      <a:pt x="0" y="0"/>
                    </a:lnTo>
                    <a:lnTo>
                      <a:pt x="46" y="63"/>
                    </a:lnTo>
                    <a:lnTo>
                      <a:pt x="0" y="125"/>
                    </a:lnTo>
                    <a:lnTo>
                      <a:pt x="138" y="125"/>
                    </a:lnTo>
                    <a:lnTo>
                      <a:pt x="185" y="63"/>
                    </a:lnTo>
                    <a:lnTo>
                      <a:pt x="138" y="0"/>
                    </a:lnTo>
                    <a:close/>
                  </a:path>
                </a:pathLst>
              </a:custGeom>
              <a:solidFill>
                <a:srgbClr val="99CC00"/>
              </a:solidFill>
              <a:ln w="9525">
                <a:noFill/>
                <a:round/>
                <a:headEnd/>
                <a:tailEnd/>
              </a:ln>
            </p:spPr>
            <p:txBody>
              <a:bodyPr/>
              <a:lstStyle/>
              <a:p>
                <a:pPr algn="l">
                  <a:lnSpc>
                    <a:spcPct val="90000"/>
                  </a:lnSpc>
                  <a:spcBef>
                    <a:spcPct val="20000"/>
                  </a:spcBef>
                </a:pPr>
                <a:endParaRPr lang="zh-CN" altLang="zh-CN" sz="2800" dirty="0">
                  <a:ea typeface="方正舒体" pitchFamily="2" charset="-122"/>
                </a:endParaRPr>
              </a:p>
            </p:txBody>
          </p:sp>
          <p:sp>
            <p:nvSpPr>
              <p:cNvPr id="103" name="Freeform 149"/>
              <p:cNvSpPr>
                <a:spLocks/>
              </p:cNvSpPr>
              <p:nvPr/>
            </p:nvSpPr>
            <p:spPr bwMode="auto">
              <a:xfrm>
                <a:off x="3834" y="2200"/>
                <a:ext cx="128" cy="67"/>
              </a:xfrm>
              <a:custGeom>
                <a:avLst/>
                <a:gdLst>
                  <a:gd name="T0" fmla="*/ 95 w 185"/>
                  <a:gd name="T1" fmla="*/ 0 h 125"/>
                  <a:gd name="T2" fmla="*/ 0 w 185"/>
                  <a:gd name="T3" fmla="*/ 0 h 125"/>
                  <a:gd name="T4" fmla="*/ 32 w 185"/>
                  <a:gd name="T5" fmla="*/ 34 h 125"/>
                  <a:gd name="T6" fmla="*/ 0 w 185"/>
                  <a:gd name="T7" fmla="*/ 67 h 125"/>
                  <a:gd name="T8" fmla="*/ 95 w 185"/>
                  <a:gd name="T9" fmla="*/ 67 h 125"/>
                  <a:gd name="T10" fmla="*/ 128 w 185"/>
                  <a:gd name="T11" fmla="*/ 34 h 125"/>
                  <a:gd name="T12" fmla="*/ 95 w 185"/>
                  <a:gd name="T13" fmla="*/ 0 h 125"/>
                  <a:gd name="T14" fmla="*/ 0 60000 65536"/>
                  <a:gd name="T15" fmla="*/ 0 60000 65536"/>
                  <a:gd name="T16" fmla="*/ 0 60000 65536"/>
                  <a:gd name="T17" fmla="*/ 0 60000 65536"/>
                  <a:gd name="T18" fmla="*/ 0 60000 65536"/>
                  <a:gd name="T19" fmla="*/ 0 60000 65536"/>
                  <a:gd name="T20" fmla="*/ 0 60000 65536"/>
                  <a:gd name="T21" fmla="*/ 0 w 185"/>
                  <a:gd name="T22" fmla="*/ 0 h 125"/>
                  <a:gd name="T23" fmla="*/ 185 w 185"/>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5" h="125">
                    <a:moveTo>
                      <a:pt x="138" y="0"/>
                    </a:moveTo>
                    <a:lnTo>
                      <a:pt x="0" y="0"/>
                    </a:lnTo>
                    <a:lnTo>
                      <a:pt x="46" y="63"/>
                    </a:lnTo>
                    <a:lnTo>
                      <a:pt x="0" y="125"/>
                    </a:lnTo>
                    <a:lnTo>
                      <a:pt x="138" y="125"/>
                    </a:lnTo>
                    <a:lnTo>
                      <a:pt x="185" y="63"/>
                    </a:lnTo>
                    <a:lnTo>
                      <a:pt x="138" y="0"/>
                    </a:lnTo>
                    <a:close/>
                  </a:path>
                </a:pathLst>
              </a:custGeom>
              <a:noFill/>
              <a:ln w="4" cap="rnd">
                <a:solidFill>
                  <a:srgbClr val="000000"/>
                </a:solidFill>
                <a:round/>
                <a:headEnd/>
                <a:tailEnd/>
              </a:ln>
            </p:spPr>
            <p:txBody>
              <a:bodyPr/>
              <a:lstStyle/>
              <a:p>
                <a:pPr algn="l">
                  <a:lnSpc>
                    <a:spcPct val="90000"/>
                  </a:lnSpc>
                  <a:spcBef>
                    <a:spcPct val="20000"/>
                  </a:spcBef>
                </a:pPr>
                <a:endParaRPr lang="zh-CN" altLang="zh-CN" sz="2800" dirty="0">
                  <a:ea typeface="方正舒体" pitchFamily="2" charset="-122"/>
                </a:endParaRPr>
              </a:p>
            </p:txBody>
          </p:sp>
          <p:sp>
            <p:nvSpPr>
              <p:cNvPr id="104" name="Rectangle 151"/>
              <p:cNvSpPr>
                <a:spLocks noChangeArrowheads="1"/>
              </p:cNvSpPr>
              <p:nvPr/>
            </p:nvSpPr>
            <p:spPr bwMode="auto">
              <a:xfrm>
                <a:off x="3903" y="2116"/>
                <a:ext cx="228" cy="75"/>
              </a:xfrm>
              <a:prstGeom prst="rect">
                <a:avLst/>
              </a:prstGeom>
              <a:noFill/>
              <a:ln w="9525">
                <a:noFill/>
                <a:miter lim="800000"/>
                <a:headEnd/>
                <a:tailEnd/>
              </a:ln>
            </p:spPr>
            <p:txBody>
              <a:bodyPr wrap="none" lIns="0" tIns="0" rIns="0" bIns="0">
                <a:spAutoFit/>
              </a:bodyPr>
              <a:lstStyle/>
              <a:p>
                <a:pPr algn="l"/>
                <a:r>
                  <a:rPr lang="en-US" altLang="zh-CN" sz="800" b="1" dirty="0">
                    <a:solidFill>
                      <a:schemeClr val="bg1"/>
                    </a:solidFill>
                  </a:rPr>
                  <a:t> </a:t>
                </a:r>
                <a:r>
                  <a:rPr lang="zh-CN" altLang="zh-CN" sz="600" b="1" dirty="0">
                    <a:solidFill>
                      <a:schemeClr val="bg1"/>
                    </a:solidFill>
                  </a:rPr>
                  <a:t>Composite</a:t>
                </a:r>
                <a:endParaRPr lang="zh-CN" altLang="zh-CN" sz="600" dirty="0">
                  <a:solidFill>
                    <a:schemeClr val="bg1"/>
                  </a:solidFill>
                </a:endParaRPr>
              </a:p>
            </p:txBody>
          </p:sp>
          <p:sp>
            <p:nvSpPr>
              <p:cNvPr id="105" name="Line 152"/>
              <p:cNvSpPr>
                <a:spLocks noChangeShapeType="1"/>
              </p:cNvSpPr>
              <p:nvPr/>
            </p:nvSpPr>
            <p:spPr bwMode="auto">
              <a:xfrm>
                <a:off x="3962" y="2233"/>
                <a:ext cx="43" cy="1"/>
              </a:xfrm>
              <a:prstGeom prst="line">
                <a:avLst/>
              </a:prstGeom>
              <a:noFill/>
              <a:ln w="4" cap="rnd">
                <a:solidFill>
                  <a:srgbClr val="000000"/>
                </a:solidFill>
                <a:round/>
                <a:headEnd/>
                <a:tailEnd/>
              </a:ln>
            </p:spPr>
            <p:txBody>
              <a:bodyPr/>
              <a:lstStyle/>
              <a:p>
                <a:pPr algn="l"/>
                <a:endParaRPr lang="zh-CN" altLang="en-US"/>
              </a:p>
            </p:txBody>
          </p:sp>
          <p:sp>
            <p:nvSpPr>
              <p:cNvPr id="106" name="Line 167"/>
              <p:cNvSpPr>
                <a:spLocks noChangeShapeType="1"/>
              </p:cNvSpPr>
              <p:nvPr/>
            </p:nvSpPr>
            <p:spPr bwMode="auto">
              <a:xfrm>
                <a:off x="4090" y="2233"/>
                <a:ext cx="86" cy="1"/>
              </a:xfrm>
              <a:prstGeom prst="line">
                <a:avLst/>
              </a:prstGeom>
              <a:noFill/>
              <a:ln w="4" cap="rnd">
                <a:solidFill>
                  <a:srgbClr val="000000"/>
                </a:solidFill>
                <a:round/>
                <a:headEnd/>
                <a:tailEnd/>
              </a:ln>
            </p:spPr>
            <p:txBody>
              <a:bodyPr/>
              <a:lstStyle/>
              <a:p>
                <a:pPr algn="l"/>
                <a:endParaRPr lang="zh-CN" altLang="en-US"/>
              </a:p>
            </p:txBody>
          </p:sp>
          <p:sp>
            <p:nvSpPr>
              <p:cNvPr id="107" name="Freeform 198"/>
              <p:cNvSpPr>
                <a:spLocks/>
              </p:cNvSpPr>
              <p:nvPr/>
            </p:nvSpPr>
            <p:spPr bwMode="auto">
              <a:xfrm>
                <a:off x="4155" y="2200"/>
                <a:ext cx="128" cy="67"/>
              </a:xfrm>
              <a:custGeom>
                <a:avLst/>
                <a:gdLst>
                  <a:gd name="T0" fmla="*/ 96 w 184"/>
                  <a:gd name="T1" fmla="*/ 0 h 125"/>
                  <a:gd name="T2" fmla="*/ 0 w 184"/>
                  <a:gd name="T3" fmla="*/ 0 h 125"/>
                  <a:gd name="T4" fmla="*/ 32 w 184"/>
                  <a:gd name="T5" fmla="*/ 34 h 125"/>
                  <a:gd name="T6" fmla="*/ 0 w 184"/>
                  <a:gd name="T7" fmla="*/ 67 h 125"/>
                  <a:gd name="T8" fmla="*/ 96 w 184"/>
                  <a:gd name="T9" fmla="*/ 67 h 125"/>
                  <a:gd name="T10" fmla="*/ 128 w 184"/>
                  <a:gd name="T11" fmla="*/ 34 h 125"/>
                  <a:gd name="T12" fmla="*/ 96 w 184"/>
                  <a:gd name="T13" fmla="*/ 0 h 125"/>
                  <a:gd name="T14" fmla="*/ 0 60000 65536"/>
                  <a:gd name="T15" fmla="*/ 0 60000 65536"/>
                  <a:gd name="T16" fmla="*/ 0 60000 65536"/>
                  <a:gd name="T17" fmla="*/ 0 60000 65536"/>
                  <a:gd name="T18" fmla="*/ 0 60000 65536"/>
                  <a:gd name="T19" fmla="*/ 0 60000 65536"/>
                  <a:gd name="T20" fmla="*/ 0 60000 65536"/>
                  <a:gd name="T21" fmla="*/ 0 w 184"/>
                  <a:gd name="T22" fmla="*/ 0 h 125"/>
                  <a:gd name="T23" fmla="*/ 184 w 184"/>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4" h="125">
                    <a:moveTo>
                      <a:pt x="138" y="0"/>
                    </a:moveTo>
                    <a:lnTo>
                      <a:pt x="0" y="0"/>
                    </a:lnTo>
                    <a:lnTo>
                      <a:pt x="46" y="63"/>
                    </a:lnTo>
                    <a:lnTo>
                      <a:pt x="0" y="125"/>
                    </a:lnTo>
                    <a:lnTo>
                      <a:pt x="138" y="125"/>
                    </a:lnTo>
                    <a:lnTo>
                      <a:pt x="184" y="63"/>
                    </a:lnTo>
                    <a:lnTo>
                      <a:pt x="138" y="0"/>
                    </a:lnTo>
                    <a:close/>
                  </a:path>
                </a:pathLst>
              </a:custGeom>
              <a:solidFill>
                <a:srgbClr val="CC99FF"/>
              </a:solidFill>
              <a:ln w="9525">
                <a:noFill/>
                <a:round/>
                <a:headEnd/>
                <a:tailEnd/>
              </a:ln>
            </p:spPr>
            <p:txBody>
              <a:bodyPr/>
              <a:lstStyle/>
              <a:p>
                <a:pPr algn="l">
                  <a:lnSpc>
                    <a:spcPct val="90000"/>
                  </a:lnSpc>
                  <a:spcBef>
                    <a:spcPct val="20000"/>
                  </a:spcBef>
                </a:pPr>
                <a:endParaRPr lang="zh-CN" altLang="zh-CN" sz="2800" dirty="0">
                  <a:ea typeface="方正舒体" pitchFamily="2" charset="-122"/>
                </a:endParaRPr>
              </a:p>
            </p:txBody>
          </p:sp>
          <p:sp>
            <p:nvSpPr>
              <p:cNvPr id="108" name="Freeform 199"/>
              <p:cNvSpPr>
                <a:spLocks/>
              </p:cNvSpPr>
              <p:nvPr/>
            </p:nvSpPr>
            <p:spPr bwMode="auto">
              <a:xfrm>
                <a:off x="4155" y="2200"/>
                <a:ext cx="128" cy="67"/>
              </a:xfrm>
              <a:custGeom>
                <a:avLst/>
                <a:gdLst>
                  <a:gd name="T0" fmla="*/ 96 w 184"/>
                  <a:gd name="T1" fmla="*/ 0 h 125"/>
                  <a:gd name="T2" fmla="*/ 0 w 184"/>
                  <a:gd name="T3" fmla="*/ 0 h 125"/>
                  <a:gd name="T4" fmla="*/ 32 w 184"/>
                  <a:gd name="T5" fmla="*/ 34 h 125"/>
                  <a:gd name="T6" fmla="*/ 0 w 184"/>
                  <a:gd name="T7" fmla="*/ 67 h 125"/>
                  <a:gd name="T8" fmla="*/ 96 w 184"/>
                  <a:gd name="T9" fmla="*/ 67 h 125"/>
                  <a:gd name="T10" fmla="*/ 128 w 184"/>
                  <a:gd name="T11" fmla="*/ 34 h 125"/>
                  <a:gd name="T12" fmla="*/ 96 w 184"/>
                  <a:gd name="T13" fmla="*/ 0 h 125"/>
                  <a:gd name="T14" fmla="*/ 0 60000 65536"/>
                  <a:gd name="T15" fmla="*/ 0 60000 65536"/>
                  <a:gd name="T16" fmla="*/ 0 60000 65536"/>
                  <a:gd name="T17" fmla="*/ 0 60000 65536"/>
                  <a:gd name="T18" fmla="*/ 0 60000 65536"/>
                  <a:gd name="T19" fmla="*/ 0 60000 65536"/>
                  <a:gd name="T20" fmla="*/ 0 60000 65536"/>
                  <a:gd name="T21" fmla="*/ 0 w 184"/>
                  <a:gd name="T22" fmla="*/ 0 h 125"/>
                  <a:gd name="T23" fmla="*/ 184 w 184"/>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4" h="125">
                    <a:moveTo>
                      <a:pt x="138" y="0"/>
                    </a:moveTo>
                    <a:lnTo>
                      <a:pt x="0" y="0"/>
                    </a:lnTo>
                    <a:lnTo>
                      <a:pt x="46" y="63"/>
                    </a:lnTo>
                    <a:lnTo>
                      <a:pt x="0" y="125"/>
                    </a:lnTo>
                    <a:lnTo>
                      <a:pt x="138" y="125"/>
                    </a:lnTo>
                    <a:lnTo>
                      <a:pt x="184" y="63"/>
                    </a:lnTo>
                    <a:lnTo>
                      <a:pt x="138" y="0"/>
                    </a:lnTo>
                    <a:close/>
                  </a:path>
                </a:pathLst>
              </a:custGeom>
              <a:noFill/>
              <a:ln w="4" cap="rnd">
                <a:solidFill>
                  <a:srgbClr val="000000"/>
                </a:solidFill>
                <a:round/>
                <a:headEnd/>
                <a:tailEnd/>
              </a:ln>
            </p:spPr>
            <p:txBody>
              <a:bodyPr/>
              <a:lstStyle/>
              <a:p>
                <a:pPr algn="l">
                  <a:lnSpc>
                    <a:spcPct val="90000"/>
                  </a:lnSpc>
                  <a:spcBef>
                    <a:spcPct val="20000"/>
                  </a:spcBef>
                </a:pPr>
                <a:endParaRPr lang="zh-CN" altLang="zh-CN" sz="2800" dirty="0">
                  <a:ea typeface="方正舒体" pitchFamily="2" charset="-122"/>
                </a:endParaRPr>
              </a:p>
            </p:txBody>
          </p:sp>
        </p:grpSp>
        <p:cxnSp>
          <p:nvCxnSpPr>
            <p:cNvPr id="115" name="直接箭头连接符 114"/>
            <p:cNvCxnSpPr/>
            <p:nvPr/>
          </p:nvCxnSpPr>
          <p:spPr>
            <a:xfrm flipV="1">
              <a:off x="5953108" y="5110856"/>
              <a:ext cx="487974" cy="104094"/>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4" name="AutoShape 14"/>
            <p:cNvSpPr>
              <a:spLocks noChangeArrowheads="1"/>
            </p:cNvSpPr>
            <p:nvPr/>
          </p:nvSpPr>
          <p:spPr bwMode="gray">
            <a:xfrm>
              <a:off x="571473" y="1071546"/>
              <a:ext cx="2143140" cy="785818"/>
            </a:xfrm>
            <a:prstGeom prst="roundRect">
              <a:avLst>
                <a:gd name="adj" fmla="val 6588"/>
              </a:avLst>
            </a:prstGeom>
            <a:solidFill>
              <a:schemeClr val="bg1">
                <a:lumMod val="95000"/>
              </a:schemeClr>
            </a:solidFill>
            <a:ln w="6350" algn="ctr">
              <a:solidFill>
                <a:schemeClr val="accent2">
                  <a:lumMod val="60000"/>
                  <a:lumOff val="40000"/>
                </a:schemeClr>
              </a:solidFill>
              <a:round/>
              <a:headEnd/>
              <a:tailEnd/>
            </a:ln>
            <a:effectLst>
              <a:outerShdw blurRad="50800" dist="38100" dir="2700000" algn="tl" rotWithShape="0">
                <a:prstClr val="black">
                  <a:alpha val="40000"/>
                </a:prstClr>
              </a:outerShdw>
            </a:effectLst>
          </p:spPr>
          <p:txBody>
            <a:bodyPr wrap="none" anchor="ctr" anchorCtr="1"/>
            <a:lstStyle/>
            <a:p>
              <a:pPr algn="ctr">
                <a:defRPr/>
              </a:pPr>
              <a:r>
                <a:rPr lang="zh-CN" altLang="en-US" dirty="0" smtClean="0"/>
                <a:t>组织机构、用户</a:t>
              </a:r>
              <a:endParaRPr lang="en-US" altLang="zh-CN" dirty="0" smtClean="0"/>
            </a:p>
            <a:p>
              <a:pPr algn="ctr">
                <a:defRPr/>
              </a:pPr>
              <a:r>
                <a:rPr lang="zh-CN" altLang="en-US" dirty="0" smtClean="0"/>
                <a:t>和权限框架</a:t>
              </a:r>
              <a:endParaRPr lang="en-US" altLang="zh-CN" dirty="0" smtClean="0"/>
            </a:p>
          </p:txBody>
        </p:sp>
        <p:sp>
          <p:nvSpPr>
            <p:cNvPr id="127" name="AutoShape 14"/>
            <p:cNvSpPr>
              <a:spLocks noChangeArrowheads="1"/>
            </p:cNvSpPr>
            <p:nvPr/>
          </p:nvSpPr>
          <p:spPr bwMode="gray">
            <a:xfrm>
              <a:off x="2786050" y="1071546"/>
              <a:ext cx="2000264" cy="785818"/>
            </a:xfrm>
            <a:prstGeom prst="roundRect">
              <a:avLst>
                <a:gd name="adj" fmla="val 6588"/>
              </a:avLst>
            </a:prstGeom>
            <a:solidFill>
              <a:schemeClr val="bg1">
                <a:lumMod val="95000"/>
              </a:schemeClr>
            </a:solidFill>
            <a:ln w="6350" algn="ctr">
              <a:solidFill>
                <a:schemeClr val="accent2">
                  <a:lumMod val="60000"/>
                  <a:lumOff val="40000"/>
                </a:schemeClr>
              </a:solidFill>
              <a:round/>
              <a:headEnd/>
              <a:tailEnd/>
            </a:ln>
            <a:effectLst>
              <a:outerShdw blurRad="50800" dist="38100" dir="2700000" algn="tl" rotWithShape="0">
                <a:prstClr val="black">
                  <a:alpha val="40000"/>
                </a:prstClr>
              </a:outerShdw>
            </a:effectLst>
          </p:spPr>
          <p:txBody>
            <a:bodyPr wrap="none" anchor="ctr" anchorCtr="1"/>
            <a:lstStyle/>
            <a:p>
              <a:pPr algn="ctr">
                <a:defRPr/>
              </a:pPr>
              <a:r>
                <a:rPr lang="zh-CN" altLang="en-US" dirty="0" smtClean="0"/>
                <a:t>业务审批流程</a:t>
              </a:r>
              <a:endParaRPr lang="en-US" altLang="zh-CN" dirty="0" smtClean="0"/>
            </a:p>
            <a:p>
              <a:pPr algn="ctr">
                <a:defRPr/>
              </a:pPr>
              <a:r>
                <a:rPr lang="zh-CN" altLang="en-US" dirty="0" smtClean="0"/>
                <a:t>框架</a:t>
              </a:r>
              <a:endParaRPr lang="en-US" altLang="zh-CN" dirty="0"/>
            </a:p>
          </p:txBody>
        </p:sp>
        <p:sp>
          <p:nvSpPr>
            <p:cNvPr id="128" name="AutoShape 14"/>
            <p:cNvSpPr>
              <a:spLocks noChangeArrowheads="1"/>
            </p:cNvSpPr>
            <p:nvPr/>
          </p:nvSpPr>
          <p:spPr bwMode="gray">
            <a:xfrm>
              <a:off x="4857752" y="1071546"/>
              <a:ext cx="2000264" cy="785818"/>
            </a:xfrm>
            <a:prstGeom prst="roundRect">
              <a:avLst>
                <a:gd name="adj" fmla="val 6588"/>
              </a:avLst>
            </a:prstGeom>
            <a:solidFill>
              <a:schemeClr val="bg1">
                <a:lumMod val="95000"/>
              </a:schemeClr>
            </a:solidFill>
            <a:ln w="6350" algn="ctr">
              <a:solidFill>
                <a:schemeClr val="accent2">
                  <a:lumMod val="60000"/>
                  <a:lumOff val="40000"/>
                </a:schemeClr>
              </a:solidFill>
              <a:round/>
              <a:headEnd/>
              <a:tailEnd/>
            </a:ln>
            <a:effectLst>
              <a:outerShdw blurRad="50800" dist="38100" dir="2700000" algn="tl" rotWithShape="0">
                <a:prstClr val="black">
                  <a:alpha val="40000"/>
                </a:prstClr>
              </a:outerShdw>
            </a:effectLst>
          </p:spPr>
          <p:txBody>
            <a:bodyPr wrap="none" anchor="ctr" anchorCtr="1"/>
            <a:lstStyle/>
            <a:p>
              <a:pPr algn="ctr">
                <a:defRPr/>
              </a:pPr>
              <a:r>
                <a:rPr lang="zh-CN" altLang="en-US" dirty="0" smtClean="0"/>
                <a:t>客户信息管理</a:t>
              </a:r>
              <a:endParaRPr lang="en-US" altLang="zh-CN" dirty="0" smtClean="0"/>
            </a:p>
            <a:p>
              <a:pPr algn="ctr">
                <a:defRPr/>
              </a:pPr>
              <a:r>
                <a:rPr lang="zh-CN" altLang="en-US" dirty="0" smtClean="0"/>
                <a:t>产品信息管理</a:t>
              </a:r>
              <a:endParaRPr lang="en-US" altLang="zh-CN" dirty="0"/>
            </a:p>
          </p:txBody>
        </p:sp>
        <p:sp>
          <p:nvSpPr>
            <p:cNvPr id="136" name="AutoShape 14"/>
            <p:cNvSpPr>
              <a:spLocks noChangeArrowheads="1"/>
            </p:cNvSpPr>
            <p:nvPr/>
          </p:nvSpPr>
          <p:spPr bwMode="gray">
            <a:xfrm>
              <a:off x="6929454" y="1071546"/>
              <a:ext cx="1214446" cy="785818"/>
            </a:xfrm>
            <a:prstGeom prst="roundRect">
              <a:avLst>
                <a:gd name="adj" fmla="val 6588"/>
              </a:avLst>
            </a:prstGeom>
            <a:solidFill>
              <a:schemeClr val="bg1">
                <a:lumMod val="95000"/>
              </a:schemeClr>
            </a:solidFill>
            <a:ln w="6350" algn="ctr">
              <a:solidFill>
                <a:schemeClr val="accent2">
                  <a:lumMod val="60000"/>
                  <a:lumOff val="40000"/>
                </a:schemeClr>
              </a:solidFill>
              <a:round/>
              <a:headEnd/>
              <a:tailEnd/>
            </a:ln>
            <a:effectLst>
              <a:outerShdw blurRad="50800" dist="38100" dir="2700000" algn="tl" rotWithShape="0">
                <a:prstClr val="black">
                  <a:alpha val="40000"/>
                </a:prstClr>
              </a:outerShdw>
            </a:effectLst>
          </p:spPr>
          <p:txBody>
            <a:bodyPr wrap="none" anchor="ctr" anchorCtr="1"/>
            <a:lstStyle/>
            <a:p>
              <a:pPr algn="ctr">
                <a:defRPr/>
              </a:pPr>
              <a:r>
                <a:rPr lang="en-US" altLang="zh-CN" dirty="0" smtClean="0"/>
                <a:t>…</a:t>
              </a:r>
              <a:endParaRPr lang="en-US" altLang="zh-CN" dirty="0"/>
            </a:p>
          </p:txBody>
        </p:sp>
        <p:sp>
          <p:nvSpPr>
            <p:cNvPr id="109" name="TextBox 108"/>
            <p:cNvSpPr txBox="1"/>
            <p:nvPr/>
          </p:nvSpPr>
          <p:spPr>
            <a:xfrm>
              <a:off x="8429652" y="4714886"/>
              <a:ext cx="428628" cy="1307889"/>
            </a:xfrm>
            <a:prstGeom prst="rect">
              <a:avLst/>
            </a:prstGeom>
            <a:noFill/>
          </p:spPr>
          <p:txBody>
            <a:bodyPr wrap="square" rtlCol="0">
              <a:spAutoFit/>
            </a:bodyPr>
            <a:lstStyle/>
            <a:p>
              <a:r>
                <a:rPr kumimoji="1" lang="zh-CN" altLang="en-US" sz="1400" b="1" dirty="0" smtClean="0">
                  <a:solidFill>
                    <a:schemeClr val="bg1"/>
                  </a:solidFill>
                </a:rPr>
                <a:t>扩展开发层</a:t>
              </a:r>
              <a:endParaRPr kumimoji="1" lang="en-US" altLang="zh-CN" sz="1400" b="1" dirty="0" smtClean="0">
                <a:solidFill>
                  <a:schemeClr val="bg1"/>
                </a:solidFill>
              </a:endParaRPr>
            </a:p>
          </p:txBody>
        </p:sp>
      </p:grpSp>
      <p:sp>
        <p:nvSpPr>
          <p:cNvPr id="116" name="标题 1"/>
          <p:cNvSpPr txBox="1">
            <a:spLocks/>
          </p:cNvSpPr>
          <p:nvPr/>
        </p:nvSpPr>
        <p:spPr bwMode="auto">
          <a:xfrm>
            <a:off x="304800" y="381005"/>
            <a:ext cx="8610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kern="0" dirty="0" smtClean="0"/>
              <a:t>系统总体技术架构</a:t>
            </a:r>
            <a:endParaRPr lang="zh-CN" altLang="en-US" kern="0" dirty="0"/>
          </a:p>
        </p:txBody>
      </p:sp>
      <p:sp>
        <p:nvSpPr>
          <p:cNvPr id="113" name="AutoShape 14"/>
          <p:cNvSpPr>
            <a:spLocks noChangeArrowheads="1"/>
          </p:cNvSpPr>
          <p:nvPr/>
        </p:nvSpPr>
        <p:spPr bwMode="gray">
          <a:xfrm>
            <a:off x="928662" y="1000108"/>
            <a:ext cx="6929486" cy="357190"/>
          </a:xfrm>
          <a:prstGeom prst="roundRect">
            <a:avLst>
              <a:gd name="adj" fmla="val 6588"/>
            </a:avLst>
          </a:prstGeom>
          <a:solidFill>
            <a:schemeClr val="bg1">
              <a:lumMod val="95000"/>
            </a:schemeClr>
          </a:solidFill>
          <a:ln w="6350" algn="ctr">
            <a:solidFill>
              <a:schemeClr val="accent2">
                <a:lumMod val="60000"/>
                <a:lumOff val="40000"/>
              </a:schemeClr>
            </a:solidFill>
            <a:round/>
            <a:headEnd/>
            <a:tailEnd/>
          </a:ln>
          <a:effectLst>
            <a:outerShdw blurRad="50800" dist="38100" dir="2700000" algn="tl" rotWithShape="0">
              <a:prstClr val="black">
                <a:alpha val="40000"/>
              </a:prstClr>
            </a:outerShdw>
          </a:effectLst>
        </p:spPr>
        <p:txBody>
          <a:bodyPr wrap="none" anchor="ctr" anchorCtr="1"/>
          <a:lstStyle/>
          <a:p>
            <a:pPr>
              <a:defRPr/>
            </a:pPr>
            <a:r>
              <a:rPr lang="zh-CN" altLang="en-US" dirty="0" smtClean="0"/>
              <a:t>理财投资风险管理系统</a:t>
            </a:r>
            <a:endParaRPr lang="en-US" altLang="zh-CN" dirty="0" smtClean="0"/>
          </a:p>
        </p:txBody>
      </p:sp>
      <p:sp>
        <p:nvSpPr>
          <p:cNvPr id="114"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34</a:t>
            </a:fld>
            <a:endParaRPr lang="en-US" altLang="zh-CN" dirty="0"/>
          </a:p>
        </p:txBody>
      </p:sp>
    </p:spTree>
    <p:extLst>
      <p:ext uri="{BB962C8B-B14F-4D97-AF65-F5344CB8AC3E}">
        <p14:creationId xmlns="" xmlns:p14="http://schemas.microsoft.com/office/powerpoint/2010/main" val="11513554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685800" y="1255062"/>
            <a:ext cx="7620000" cy="4993340"/>
          </a:xfrm>
          <a:prstGeom prst="rect">
            <a:avLst/>
          </a:prstGeom>
          <a:solidFill>
            <a:schemeClr val="bg1">
              <a:lumMod val="95000"/>
            </a:schemeClr>
          </a:solidFill>
          <a:ln w="6350" algn="ctr">
            <a:solidFill>
              <a:schemeClr val="accent2">
                <a:lumMod val="60000"/>
                <a:lumOff val="40000"/>
              </a:schemeClr>
            </a:solidFill>
            <a:round/>
            <a:headEnd/>
            <a:tailEnd/>
          </a:ln>
          <a:effectLst>
            <a:outerShdw blurRad="50800" dist="38100" dir="2700000" algn="tl" rotWithShape="0">
              <a:prstClr val="black">
                <a:alpha val="40000"/>
              </a:prstClr>
            </a:outerShdw>
          </a:effectLst>
        </p:spPr>
        <p:txBody>
          <a:bodyPr wrap="none" lIns="91395" tIns="45697" rIns="91395" bIns="45697" anchor="b" anchorCtr="1"/>
          <a:lstStyle/>
          <a:p>
            <a:endParaRPr kumimoji="1" lang="zh-CN" altLang="en-US" b="1">
              <a:solidFill>
                <a:srgbClr val="0070C0"/>
              </a:solidFill>
            </a:endParaRPr>
          </a:p>
        </p:txBody>
      </p:sp>
      <p:sp>
        <p:nvSpPr>
          <p:cNvPr id="5" name="AutoShape 14"/>
          <p:cNvSpPr>
            <a:spLocks noChangeArrowheads="1"/>
          </p:cNvSpPr>
          <p:nvPr/>
        </p:nvSpPr>
        <p:spPr bwMode="gray">
          <a:xfrm>
            <a:off x="6553200" y="1572560"/>
            <a:ext cx="1590650" cy="4447240"/>
          </a:xfrm>
          <a:prstGeom prst="roundRect">
            <a:avLst>
              <a:gd name="adj" fmla="val 0"/>
            </a:avLst>
          </a:prstGeom>
          <a:ln>
            <a:headEnd/>
            <a:tailEnd/>
          </a:ln>
        </p:spPr>
        <p:style>
          <a:lnRef idx="1">
            <a:schemeClr val="dk1"/>
          </a:lnRef>
          <a:fillRef idx="2">
            <a:schemeClr val="dk1"/>
          </a:fillRef>
          <a:effectRef idx="1">
            <a:schemeClr val="dk1"/>
          </a:effectRef>
          <a:fontRef idx="minor">
            <a:schemeClr val="dk1"/>
          </a:fontRef>
        </p:style>
        <p:txBody>
          <a:bodyPr wrap="none" lIns="91395" tIns="45697" rIns="91395" bIns="45697"/>
          <a:lstStyle/>
          <a:p>
            <a:pPr algn="ctr"/>
            <a:r>
              <a:rPr lang="zh-CN" altLang="en-US" sz="1400" b="1" dirty="0" smtClean="0">
                <a:solidFill>
                  <a:srgbClr val="000000"/>
                </a:solidFill>
                <a:latin typeface="微软雅黑" pitchFamily="34" charset="-122"/>
                <a:ea typeface="微软雅黑" pitchFamily="34" charset="-122"/>
              </a:rPr>
              <a:t>流程管理</a:t>
            </a:r>
            <a:r>
              <a:rPr lang="zh-CN" altLang="en-US" sz="1400" b="1" dirty="0">
                <a:solidFill>
                  <a:srgbClr val="000000"/>
                </a:solidFill>
                <a:latin typeface="微软雅黑" pitchFamily="34" charset="-122"/>
                <a:ea typeface="微软雅黑" pitchFamily="34" charset="-122"/>
              </a:rPr>
              <a:t>监控</a:t>
            </a:r>
          </a:p>
        </p:txBody>
      </p:sp>
      <p:sp>
        <p:nvSpPr>
          <p:cNvPr id="6" name="AutoShape 14"/>
          <p:cNvSpPr>
            <a:spLocks noChangeArrowheads="1"/>
          </p:cNvSpPr>
          <p:nvPr/>
        </p:nvSpPr>
        <p:spPr bwMode="gray">
          <a:xfrm>
            <a:off x="1227119" y="1572560"/>
            <a:ext cx="5170487" cy="1989138"/>
          </a:xfrm>
          <a:prstGeom prst="roundRect">
            <a:avLst>
              <a:gd name="adj" fmla="val 0"/>
            </a:avLst>
          </a:prstGeom>
          <a:ln>
            <a:headEnd/>
            <a:tailEnd/>
          </a:ln>
        </p:spPr>
        <p:style>
          <a:lnRef idx="1">
            <a:schemeClr val="dk1"/>
          </a:lnRef>
          <a:fillRef idx="2">
            <a:schemeClr val="dk1"/>
          </a:fillRef>
          <a:effectRef idx="1">
            <a:schemeClr val="dk1"/>
          </a:effectRef>
          <a:fontRef idx="minor">
            <a:schemeClr val="dk1"/>
          </a:fontRef>
        </p:style>
        <p:txBody>
          <a:bodyPr wrap="none" lIns="91395" tIns="45697" rIns="91395" bIns="45697"/>
          <a:lstStyle/>
          <a:p>
            <a:pPr algn="ctr"/>
            <a:r>
              <a:rPr lang="zh-CN" altLang="en-US" b="1" dirty="0" smtClean="0">
                <a:solidFill>
                  <a:srgbClr val="000000"/>
                </a:solidFill>
                <a:latin typeface="微软雅黑" pitchFamily="34" charset="-122"/>
                <a:ea typeface="微软雅黑" pitchFamily="34" charset="-122"/>
              </a:rPr>
              <a:t>业务化流程开发环境</a:t>
            </a:r>
            <a:endParaRPr lang="zh-CN" altLang="en-US" b="1" dirty="0">
              <a:solidFill>
                <a:srgbClr val="000000"/>
              </a:solidFill>
              <a:latin typeface="微软雅黑" pitchFamily="34" charset="-122"/>
              <a:ea typeface="微软雅黑" pitchFamily="34" charset="-122"/>
            </a:endParaRPr>
          </a:p>
        </p:txBody>
      </p:sp>
      <p:sp>
        <p:nvSpPr>
          <p:cNvPr id="7" name="AutoShape 14"/>
          <p:cNvSpPr>
            <a:spLocks noChangeArrowheads="1"/>
          </p:cNvSpPr>
          <p:nvPr/>
        </p:nvSpPr>
        <p:spPr bwMode="gray">
          <a:xfrm>
            <a:off x="1225525" y="3976694"/>
            <a:ext cx="5151438" cy="2043113"/>
          </a:xfrm>
          <a:prstGeom prst="roundRect">
            <a:avLst>
              <a:gd name="adj" fmla="val 0"/>
            </a:avLst>
          </a:prstGeom>
          <a:ln>
            <a:headEnd/>
            <a:tailEnd/>
          </a:ln>
        </p:spPr>
        <p:style>
          <a:lnRef idx="3">
            <a:schemeClr val="lt1"/>
          </a:lnRef>
          <a:fillRef idx="1">
            <a:schemeClr val="accent5"/>
          </a:fillRef>
          <a:effectRef idx="1">
            <a:schemeClr val="accent5"/>
          </a:effectRef>
          <a:fontRef idx="minor">
            <a:schemeClr val="lt1"/>
          </a:fontRef>
        </p:style>
        <p:txBody>
          <a:bodyPr lIns="0" tIns="0" rIns="0" bIns="0" anchor="b" anchorCtr="1"/>
          <a:lstStyle/>
          <a:p>
            <a:pPr algn="ctr"/>
            <a:r>
              <a:rPr lang="zh-CN" altLang="en-US" b="1" dirty="0">
                <a:solidFill>
                  <a:srgbClr val="000000"/>
                </a:solidFill>
                <a:latin typeface="微软雅黑" pitchFamily="34" charset="-122"/>
                <a:ea typeface="微软雅黑" pitchFamily="34" charset="-122"/>
              </a:rPr>
              <a:t>业务流程运行环境</a:t>
            </a:r>
          </a:p>
        </p:txBody>
      </p:sp>
      <p:sp>
        <p:nvSpPr>
          <p:cNvPr id="8" name="AutoShape 14"/>
          <p:cNvSpPr>
            <a:spLocks noChangeArrowheads="1"/>
          </p:cNvSpPr>
          <p:nvPr/>
        </p:nvSpPr>
        <p:spPr bwMode="gray">
          <a:xfrm>
            <a:off x="1979589" y="4654557"/>
            <a:ext cx="3627437" cy="485775"/>
          </a:xfrm>
          <a:prstGeom prst="roundRect">
            <a:avLst>
              <a:gd name="adj" fmla="val 10366"/>
            </a:avLst>
          </a:prstGeom>
          <a:ln>
            <a:headEnd/>
            <a:tailEnd/>
          </a:ln>
        </p:spPr>
        <p:style>
          <a:lnRef idx="1">
            <a:schemeClr val="accent2"/>
          </a:lnRef>
          <a:fillRef idx="2">
            <a:schemeClr val="accent2"/>
          </a:fillRef>
          <a:effectRef idx="1">
            <a:schemeClr val="accent2"/>
          </a:effectRef>
          <a:fontRef idx="minor">
            <a:schemeClr val="dk1"/>
          </a:fontRef>
        </p:style>
        <p:txBody>
          <a:bodyPr wrap="none" lIns="91395" tIns="45697" rIns="91395" bIns="45697" anchor="ctr" anchorCtr="1"/>
          <a:lstStyle/>
          <a:p>
            <a:pPr algn="ctr"/>
            <a:r>
              <a:rPr lang="zh-CN" altLang="en-US" b="1" dirty="0" smtClean="0">
                <a:solidFill>
                  <a:srgbClr val="000000"/>
                </a:solidFill>
                <a:latin typeface="微软雅黑" pitchFamily="34" charset="-122"/>
                <a:ea typeface="微软雅黑" pitchFamily="34" charset="-122"/>
              </a:rPr>
              <a:t>流程、规则、表单引擎</a:t>
            </a:r>
            <a:endParaRPr lang="zh-CN" altLang="en-US" b="1" dirty="0">
              <a:solidFill>
                <a:srgbClr val="000000"/>
              </a:solidFill>
              <a:latin typeface="微软雅黑" pitchFamily="34" charset="-122"/>
              <a:ea typeface="微软雅黑" pitchFamily="34" charset="-122"/>
            </a:endParaRPr>
          </a:p>
        </p:txBody>
      </p:sp>
      <p:sp>
        <p:nvSpPr>
          <p:cNvPr id="9" name="AutoShape 11"/>
          <p:cNvSpPr>
            <a:spLocks noChangeArrowheads="1"/>
          </p:cNvSpPr>
          <p:nvPr/>
        </p:nvSpPr>
        <p:spPr bwMode="auto">
          <a:xfrm>
            <a:off x="3909665" y="1953564"/>
            <a:ext cx="2237110" cy="503238"/>
          </a:xfrm>
          <a:prstGeom prst="roundRect">
            <a:avLst>
              <a:gd name="adj" fmla="val 6815"/>
            </a:avLst>
          </a:prstGeom>
          <a:ln>
            <a:headEnd/>
            <a:tailEnd/>
          </a:ln>
        </p:spPr>
        <p:style>
          <a:lnRef idx="1">
            <a:schemeClr val="accent2"/>
          </a:lnRef>
          <a:fillRef idx="2">
            <a:schemeClr val="accent2"/>
          </a:fillRef>
          <a:effectRef idx="1">
            <a:schemeClr val="accent2"/>
          </a:effectRef>
          <a:fontRef idx="minor">
            <a:schemeClr val="dk1"/>
          </a:fontRef>
        </p:style>
        <p:txBody>
          <a:bodyPr wrap="none" lIns="89955" tIns="46777" rIns="89955" bIns="46777" anchor="ctr"/>
          <a:lstStyle/>
          <a:p>
            <a:pPr algn="ctr"/>
            <a:r>
              <a:rPr lang="zh-CN" altLang="en-US" sz="1400" b="1" dirty="0">
                <a:latin typeface="微软雅黑" pitchFamily="34" charset="-122"/>
                <a:ea typeface="微软雅黑" pitchFamily="34" charset="-122"/>
              </a:rPr>
              <a:t>表单定制工具</a:t>
            </a:r>
          </a:p>
        </p:txBody>
      </p:sp>
      <p:sp>
        <p:nvSpPr>
          <p:cNvPr id="10" name="AutoShape 12"/>
          <p:cNvSpPr>
            <a:spLocks noChangeArrowheads="1"/>
          </p:cNvSpPr>
          <p:nvPr/>
        </p:nvSpPr>
        <p:spPr bwMode="auto">
          <a:xfrm>
            <a:off x="3071788" y="2544112"/>
            <a:ext cx="1384300" cy="403225"/>
          </a:xfrm>
          <a:prstGeom prst="roundRect">
            <a:avLst>
              <a:gd name="adj" fmla="val 6815"/>
            </a:avLst>
          </a:prstGeom>
          <a:ln>
            <a:headEnd/>
            <a:tailEnd/>
          </a:ln>
        </p:spPr>
        <p:style>
          <a:lnRef idx="1">
            <a:schemeClr val="accent2"/>
          </a:lnRef>
          <a:fillRef idx="2">
            <a:schemeClr val="accent2"/>
          </a:fillRef>
          <a:effectRef idx="1">
            <a:schemeClr val="accent2"/>
          </a:effectRef>
          <a:fontRef idx="minor">
            <a:schemeClr val="dk1"/>
          </a:fontRef>
        </p:style>
        <p:txBody>
          <a:bodyPr wrap="none" lIns="89955" tIns="46777" rIns="89955" bIns="46777" anchor="ctr"/>
          <a:lstStyle/>
          <a:p>
            <a:pPr algn="ctr"/>
            <a:r>
              <a:rPr lang="zh-CN" altLang="en-US" sz="1400" b="1" dirty="0">
                <a:solidFill>
                  <a:srgbClr val="000000"/>
                </a:solidFill>
                <a:latin typeface="微软雅黑" pitchFamily="34" charset="-122"/>
                <a:ea typeface="微软雅黑" pitchFamily="34" charset="-122"/>
              </a:rPr>
              <a:t>服务库管理</a:t>
            </a:r>
          </a:p>
        </p:txBody>
      </p:sp>
      <p:sp>
        <p:nvSpPr>
          <p:cNvPr id="11" name="AutoShape 13"/>
          <p:cNvSpPr>
            <a:spLocks noChangeArrowheads="1"/>
          </p:cNvSpPr>
          <p:nvPr/>
        </p:nvSpPr>
        <p:spPr bwMode="auto">
          <a:xfrm>
            <a:off x="4643413" y="2544112"/>
            <a:ext cx="1503362" cy="403225"/>
          </a:xfrm>
          <a:prstGeom prst="roundRect">
            <a:avLst>
              <a:gd name="adj" fmla="val 6815"/>
            </a:avLst>
          </a:prstGeom>
          <a:ln>
            <a:headEnd/>
            <a:tailEnd/>
          </a:ln>
        </p:spPr>
        <p:style>
          <a:lnRef idx="1">
            <a:schemeClr val="accent2"/>
          </a:lnRef>
          <a:fillRef idx="2">
            <a:schemeClr val="accent2"/>
          </a:fillRef>
          <a:effectRef idx="1">
            <a:schemeClr val="accent2"/>
          </a:effectRef>
          <a:fontRef idx="minor">
            <a:schemeClr val="dk1"/>
          </a:fontRef>
        </p:style>
        <p:txBody>
          <a:bodyPr wrap="none" lIns="89955" tIns="46777" rIns="89955" bIns="46777" anchor="ctr"/>
          <a:lstStyle/>
          <a:p>
            <a:pPr algn="ctr"/>
            <a:r>
              <a:rPr lang="zh-CN" altLang="en-US" sz="1400" b="1" dirty="0">
                <a:solidFill>
                  <a:srgbClr val="000000"/>
                </a:solidFill>
                <a:latin typeface="微软雅黑" pitchFamily="34" charset="-122"/>
                <a:ea typeface="微软雅黑" pitchFamily="34" charset="-122"/>
              </a:rPr>
              <a:t>环节库管理</a:t>
            </a:r>
          </a:p>
        </p:txBody>
      </p:sp>
      <p:sp>
        <p:nvSpPr>
          <p:cNvPr id="12" name="AutoShape 14"/>
          <p:cNvSpPr>
            <a:spLocks noChangeArrowheads="1"/>
          </p:cNvSpPr>
          <p:nvPr/>
        </p:nvSpPr>
        <p:spPr bwMode="auto">
          <a:xfrm>
            <a:off x="1457300" y="2548880"/>
            <a:ext cx="1384300" cy="376237"/>
          </a:xfrm>
          <a:prstGeom prst="roundRect">
            <a:avLst>
              <a:gd name="adj" fmla="val 6815"/>
            </a:avLst>
          </a:prstGeom>
          <a:ln>
            <a:headEnd/>
            <a:tailEnd/>
          </a:ln>
        </p:spPr>
        <p:style>
          <a:lnRef idx="1">
            <a:schemeClr val="accent2"/>
          </a:lnRef>
          <a:fillRef idx="2">
            <a:schemeClr val="accent2"/>
          </a:fillRef>
          <a:effectRef idx="1">
            <a:schemeClr val="accent2"/>
          </a:effectRef>
          <a:fontRef idx="minor">
            <a:schemeClr val="dk1"/>
          </a:fontRef>
        </p:style>
        <p:txBody>
          <a:bodyPr wrap="none" lIns="89955" tIns="46777" rIns="89955" bIns="46777" anchor="ctr"/>
          <a:lstStyle/>
          <a:p>
            <a:pPr algn="ctr"/>
            <a:r>
              <a:rPr lang="zh-CN" altLang="en-US" sz="1400" b="1" dirty="0">
                <a:solidFill>
                  <a:srgbClr val="000000"/>
                </a:solidFill>
                <a:latin typeface="微软雅黑" pitchFamily="34" charset="-122"/>
                <a:ea typeface="微软雅黑" pitchFamily="34" charset="-122"/>
              </a:rPr>
              <a:t>元数据管理</a:t>
            </a:r>
          </a:p>
        </p:txBody>
      </p:sp>
      <p:sp>
        <p:nvSpPr>
          <p:cNvPr id="13" name="AutoShape 15"/>
          <p:cNvSpPr>
            <a:spLocks noChangeArrowheads="1"/>
          </p:cNvSpPr>
          <p:nvPr/>
        </p:nvSpPr>
        <p:spPr bwMode="auto">
          <a:xfrm>
            <a:off x="5684814" y="4089400"/>
            <a:ext cx="581025" cy="1579562"/>
          </a:xfrm>
          <a:prstGeom prst="roundRect">
            <a:avLst>
              <a:gd name="adj" fmla="val 6815"/>
            </a:avLst>
          </a:prstGeom>
          <a:ln>
            <a:headEnd/>
            <a:tailEnd/>
          </a:ln>
        </p:spPr>
        <p:style>
          <a:lnRef idx="1">
            <a:schemeClr val="accent2"/>
          </a:lnRef>
          <a:fillRef idx="2">
            <a:schemeClr val="accent2"/>
          </a:fillRef>
          <a:effectRef idx="1">
            <a:schemeClr val="accent2"/>
          </a:effectRef>
          <a:fontRef idx="minor">
            <a:schemeClr val="dk1"/>
          </a:fontRef>
        </p:style>
        <p:txBody>
          <a:bodyPr wrap="none" lIns="89955" tIns="46777" rIns="89955" bIns="46777" anchor="ctr"/>
          <a:lstStyle/>
          <a:p>
            <a:pPr algn="ctr"/>
            <a:endParaRPr lang="zh-CN" altLang="zh-CN" sz="1400" b="1" dirty="0">
              <a:solidFill>
                <a:srgbClr val="000000"/>
              </a:solidFill>
              <a:latin typeface="微软雅黑" pitchFamily="34" charset="-122"/>
              <a:ea typeface="微软雅黑" pitchFamily="34" charset="-122"/>
            </a:endParaRPr>
          </a:p>
        </p:txBody>
      </p:sp>
      <p:sp>
        <p:nvSpPr>
          <p:cNvPr id="14" name="AutoShape 14"/>
          <p:cNvSpPr>
            <a:spLocks noChangeArrowheads="1"/>
          </p:cNvSpPr>
          <p:nvPr/>
        </p:nvSpPr>
        <p:spPr bwMode="gray">
          <a:xfrm>
            <a:off x="1979589" y="5211762"/>
            <a:ext cx="3627437" cy="444500"/>
          </a:xfrm>
          <a:prstGeom prst="roundRect">
            <a:avLst>
              <a:gd name="adj" fmla="val 10366"/>
            </a:avLst>
          </a:prstGeom>
          <a:ln>
            <a:headEnd/>
            <a:tailEnd/>
          </a:ln>
        </p:spPr>
        <p:style>
          <a:lnRef idx="1">
            <a:schemeClr val="accent2"/>
          </a:lnRef>
          <a:fillRef idx="2">
            <a:schemeClr val="accent2"/>
          </a:fillRef>
          <a:effectRef idx="1">
            <a:schemeClr val="accent2"/>
          </a:effectRef>
          <a:fontRef idx="minor">
            <a:schemeClr val="dk1"/>
          </a:fontRef>
        </p:style>
        <p:txBody>
          <a:bodyPr wrap="none" lIns="91395" tIns="45697" rIns="91395" bIns="45697" anchor="ctr" anchorCtr="1"/>
          <a:lstStyle/>
          <a:p>
            <a:pPr algn="ctr"/>
            <a:r>
              <a:rPr lang="en-US" altLang="zh-CN" b="1" dirty="0" smtClean="0">
                <a:solidFill>
                  <a:srgbClr val="000000"/>
                </a:solidFill>
                <a:latin typeface="微软雅黑" pitchFamily="34" charset="-122"/>
                <a:ea typeface="微软雅黑" pitchFamily="34" charset="-122"/>
              </a:rPr>
              <a:t>SOA/MDA</a:t>
            </a:r>
            <a:r>
              <a:rPr lang="zh-CN" altLang="en-US" b="1" dirty="0" smtClean="0">
                <a:solidFill>
                  <a:srgbClr val="000000"/>
                </a:solidFill>
                <a:latin typeface="微软雅黑" pitchFamily="34" charset="-122"/>
                <a:ea typeface="微软雅黑" pitchFamily="34" charset="-122"/>
              </a:rPr>
              <a:t>基础</a:t>
            </a:r>
            <a:r>
              <a:rPr lang="zh-CN" altLang="en-US" b="1" dirty="0">
                <a:solidFill>
                  <a:srgbClr val="000000"/>
                </a:solidFill>
                <a:latin typeface="微软雅黑" pitchFamily="34" charset="-122"/>
                <a:ea typeface="微软雅黑" pitchFamily="34" charset="-122"/>
              </a:rPr>
              <a:t>框架</a:t>
            </a:r>
          </a:p>
        </p:txBody>
      </p:sp>
      <p:sp>
        <p:nvSpPr>
          <p:cNvPr id="15" name="AutoShape 17"/>
          <p:cNvSpPr>
            <a:spLocks noChangeArrowheads="1"/>
          </p:cNvSpPr>
          <p:nvPr/>
        </p:nvSpPr>
        <p:spPr bwMode="auto">
          <a:xfrm>
            <a:off x="1362051" y="4089400"/>
            <a:ext cx="530225" cy="1579562"/>
          </a:xfrm>
          <a:prstGeom prst="roundRect">
            <a:avLst>
              <a:gd name="adj" fmla="val 6815"/>
            </a:avLst>
          </a:prstGeom>
          <a:ln>
            <a:headEnd/>
            <a:tailEnd/>
          </a:ln>
        </p:spPr>
        <p:style>
          <a:lnRef idx="1">
            <a:schemeClr val="accent2"/>
          </a:lnRef>
          <a:fillRef idx="2">
            <a:schemeClr val="accent2"/>
          </a:fillRef>
          <a:effectRef idx="1">
            <a:schemeClr val="accent2"/>
          </a:effectRef>
          <a:fontRef idx="minor">
            <a:schemeClr val="dk1"/>
          </a:fontRef>
        </p:style>
        <p:txBody>
          <a:bodyPr wrap="none" lIns="89955" tIns="46777" rIns="89955" bIns="46777" anchor="ctr"/>
          <a:lstStyle/>
          <a:p>
            <a:pPr algn="ctr"/>
            <a:endParaRPr lang="zh-CN" altLang="zh-CN">
              <a:solidFill>
                <a:srgbClr val="000000"/>
              </a:solidFill>
              <a:latin typeface="微软雅黑" pitchFamily="34" charset="-122"/>
              <a:ea typeface="微软雅黑" pitchFamily="34" charset="-122"/>
            </a:endParaRPr>
          </a:p>
        </p:txBody>
      </p:sp>
      <p:sp>
        <p:nvSpPr>
          <p:cNvPr id="16" name="Text Box 18"/>
          <p:cNvSpPr txBox="1">
            <a:spLocks noChangeArrowheads="1"/>
          </p:cNvSpPr>
          <p:nvPr/>
        </p:nvSpPr>
        <p:spPr bwMode="auto">
          <a:xfrm>
            <a:off x="1211291" y="4313239"/>
            <a:ext cx="553998" cy="1279525"/>
          </a:xfrm>
          <a:prstGeom prst="rect">
            <a:avLst/>
          </a:prstGeom>
          <a:noFill/>
          <a:ln>
            <a:noFill/>
          </a:ln>
          <a:extLst/>
        </p:spPr>
        <p:style>
          <a:lnRef idx="1">
            <a:schemeClr val="accent2"/>
          </a:lnRef>
          <a:fillRef idx="2">
            <a:schemeClr val="accent2"/>
          </a:fillRef>
          <a:effectRef idx="1">
            <a:schemeClr val="accent2"/>
          </a:effectRef>
          <a:fontRef idx="minor">
            <a:schemeClr val="dk1"/>
          </a:fontRef>
        </p:style>
        <p:txBody>
          <a:bodyPr vert="eaVert" lIns="0" tIns="0" rIns="0" bIns="0">
            <a:spAutoFit/>
          </a:bodyPr>
          <a:lstStyle>
            <a:lvl1pPr eaLnBrk="0" hangingPunct="0">
              <a:defRPr>
                <a:solidFill>
                  <a:srgbClr val="F5EC37"/>
                </a:solidFill>
                <a:latin typeface="Arial" pitchFamily="34" charset="0"/>
                <a:ea typeface="宋体" pitchFamily="2" charset="-122"/>
              </a:defRPr>
            </a:lvl1pPr>
            <a:lvl2pPr marL="742950" indent="-285750" eaLnBrk="0" hangingPunct="0">
              <a:defRPr>
                <a:solidFill>
                  <a:srgbClr val="F5EC37"/>
                </a:solidFill>
                <a:latin typeface="Arial" pitchFamily="34" charset="0"/>
                <a:ea typeface="宋体" pitchFamily="2" charset="-122"/>
              </a:defRPr>
            </a:lvl2pPr>
            <a:lvl3pPr marL="1143000" indent="-228600" eaLnBrk="0" hangingPunct="0">
              <a:defRPr>
                <a:solidFill>
                  <a:srgbClr val="F5EC37"/>
                </a:solidFill>
                <a:latin typeface="Arial" pitchFamily="34" charset="0"/>
                <a:ea typeface="宋体" pitchFamily="2" charset="-122"/>
              </a:defRPr>
            </a:lvl3pPr>
            <a:lvl4pPr marL="1600200" indent="-228600" eaLnBrk="0" hangingPunct="0">
              <a:defRPr>
                <a:solidFill>
                  <a:srgbClr val="F5EC37"/>
                </a:solidFill>
                <a:latin typeface="Arial" pitchFamily="34" charset="0"/>
                <a:ea typeface="宋体" pitchFamily="2" charset="-122"/>
              </a:defRPr>
            </a:lvl4pPr>
            <a:lvl5pPr marL="2057400" indent="-228600" eaLnBrk="0" hangingPunct="0">
              <a:defRPr>
                <a:solidFill>
                  <a:srgbClr val="F5EC37"/>
                </a:solidFill>
                <a:latin typeface="Arial" pitchFamily="34" charset="0"/>
                <a:ea typeface="宋体" pitchFamily="2" charset="-122"/>
              </a:defRPr>
            </a:lvl5pPr>
            <a:lvl6pPr marL="2514600" indent="-228600" eaLnBrk="0" fontAlgn="base" hangingPunct="0">
              <a:spcBef>
                <a:spcPct val="0"/>
              </a:spcBef>
              <a:spcAft>
                <a:spcPct val="0"/>
              </a:spcAft>
              <a:defRPr>
                <a:solidFill>
                  <a:srgbClr val="F5EC37"/>
                </a:solidFill>
                <a:latin typeface="Arial" pitchFamily="34" charset="0"/>
                <a:ea typeface="宋体" pitchFamily="2" charset="-122"/>
              </a:defRPr>
            </a:lvl6pPr>
            <a:lvl7pPr marL="2971800" indent="-228600" eaLnBrk="0" fontAlgn="base" hangingPunct="0">
              <a:spcBef>
                <a:spcPct val="0"/>
              </a:spcBef>
              <a:spcAft>
                <a:spcPct val="0"/>
              </a:spcAft>
              <a:defRPr>
                <a:solidFill>
                  <a:srgbClr val="F5EC37"/>
                </a:solidFill>
                <a:latin typeface="Arial" pitchFamily="34" charset="0"/>
                <a:ea typeface="宋体" pitchFamily="2" charset="-122"/>
              </a:defRPr>
            </a:lvl7pPr>
            <a:lvl8pPr marL="3429000" indent="-228600" eaLnBrk="0" fontAlgn="base" hangingPunct="0">
              <a:spcBef>
                <a:spcPct val="0"/>
              </a:spcBef>
              <a:spcAft>
                <a:spcPct val="0"/>
              </a:spcAft>
              <a:defRPr>
                <a:solidFill>
                  <a:srgbClr val="F5EC37"/>
                </a:solidFill>
                <a:latin typeface="Arial" pitchFamily="34" charset="0"/>
                <a:ea typeface="宋体" pitchFamily="2" charset="-122"/>
              </a:defRPr>
            </a:lvl8pPr>
            <a:lvl9pPr marL="3886200" indent="-228600" eaLnBrk="0" fontAlgn="base" hangingPunct="0">
              <a:spcBef>
                <a:spcPct val="0"/>
              </a:spcBef>
              <a:spcAft>
                <a:spcPct val="0"/>
              </a:spcAft>
              <a:defRPr>
                <a:solidFill>
                  <a:srgbClr val="F5EC37"/>
                </a:solidFill>
                <a:latin typeface="Arial" pitchFamily="34" charset="0"/>
                <a:ea typeface="宋体" pitchFamily="2" charset="-122"/>
              </a:defRPr>
            </a:lvl9pPr>
          </a:lstStyle>
          <a:p>
            <a:pPr eaLnBrk="1" hangingPunct="1">
              <a:spcBef>
                <a:spcPct val="50000"/>
              </a:spcBef>
            </a:pPr>
            <a:r>
              <a:rPr lang="zh-CN" altLang="en-US" b="1" dirty="0" smtClean="0">
                <a:solidFill>
                  <a:srgbClr val="000000"/>
                </a:solidFill>
                <a:latin typeface="微软雅黑" pitchFamily="34" charset="-122"/>
                <a:ea typeface="微软雅黑" pitchFamily="34" charset="-122"/>
              </a:rPr>
              <a:t>应用集成接口</a:t>
            </a:r>
            <a:endParaRPr lang="zh-CN" altLang="en-US" b="1" dirty="0">
              <a:solidFill>
                <a:srgbClr val="000000"/>
              </a:solidFill>
              <a:latin typeface="微软雅黑" pitchFamily="34" charset="-122"/>
              <a:ea typeface="微软雅黑" pitchFamily="34" charset="-122"/>
            </a:endParaRPr>
          </a:p>
        </p:txBody>
      </p:sp>
      <p:sp>
        <p:nvSpPr>
          <p:cNvPr id="17" name="AutoShape 19"/>
          <p:cNvSpPr>
            <a:spLocks noChangeArrowheads="1"/>
          </p:cNvSpPr>
          <p:nvPr/>
        </p:nvSpPr>
        <p:spPr bwMode="auto">
          <a:xfrm>
            <a:off x="6781800" y="4438005"/>
            <a:ext cx="1143000" cy="504825"/>
          </a:xfrm>
          <a:prstGeom prst="roundRect">
            <a:avLst>
              <a:gd name="adj" fmla="val 6815"/>
            </a:avLst>
          </a:prstGeom>
          <a:ln>
            <a:headEnd/>
            <a:tailEnd/>
          </a:ln>
        </p:spPr>
        <p:style>
          <a:lnRef idx="1">
            <a:schemeClr val="accent2"/>
          </a:lnRef>
          <a:fillRef idx="2">
            <a:schemeClr val="accent2"/>
          </a:fillRef>
          <a:effectRef idx="1">
            <a:schemeClr val="accent2"/>
          </a:effectRef>
          <a:fontRef idx="minor">
            <a:schemeClr val="dk1"/>
          </a:fontRef>
        </p:style>
        <p:txBody>
          <a:bodyPr wrap="none" lIns="89955" tIns="46777" rIns="89955" bIns="46777" anchor="ctr"/>
          <a:lstStyle/>
          <a:p>
            <a:pPr algn="ctr"/>
            <a:r>
              <a:rPr lang="zh-CN" altLang="en-US" sz="1400" b="1" dirty="0">
                <a:solidFill>
                  <a:srgbClr val="000000"/>
                </a:solidFill>
                <a:latin typeface="微软雅黑" pitchFamily="34" charset="-122"/>
                <a:ea typeface="微软雅黑" pitchFamily="34" charset="-122"/>
              </a:rPr>
              <a:t>流程发布</a:t>
            </a:r>
          </a:p>
        </p:txBody>
      </p:sp>
      <p:sp>
        <p:nvSpPr>
          <p:cNvPr id="18" name="AutoShape 20"/>
          <p:cNvSpPr>
            <a:spLocks noChangeArrowheads="1"/>
          </p:cNvSpPr>
          <p:nvPr/>
        </p:nvSpPr>
        <p:spPr bwMode="auto">
          <a:xfrm>
            <a:off x="1457301" y="3026710"/>
            <a:ext cx="4689475" cy="376238"/>
          </a:xfrm>
          <a:prstGeom prst="roundRect">
            <a:avLst>
              <a:gd name="adj" fmla="val 6815"/>
            </a:avLst>
          </a:prstGeom>
          <a:ln>
            <a:headEnd/>
            <a:tailEnd/>
          </a:ln>
        </p:spPr>
        <p:style>
          <a:lnRef idx="1">
            <a:schemeClr val="accent2"/>
          </a:lnRef>
          <a:fillRef idx="2">
            <a:schemeClr val="accent2"/>
          </a:fillRef>
          <a:effectRef idx="1">
            <a:schemeClr val="accent2"/>
          </a:effectRef>
          <a:fontRef idx="minor">
            <a:schemeClr val="dk1"/>
          </a:fontRef>
        </p:style>
        <p:txBody>
          <a:bodyPr wrap="none" lIns="89955" tIns="46777" rIns="89955" bIns="46777" anchor="ctr"/>
          <a:lstStyle/>
          <a:p>
            <a:pPr algn="ctr"/>
            <a:r>
              <a:rPr lang="zh-CN" altLang="en-US" sz="1400" b="1" dirty="0" smtClean="0">
                <a:solidFill>
                  <a:srgbClr val="000000"/>
                </a:solidFill>
                <a:latin typeface="微软雅黑" pitchFamily="34" charset="-122"/>
                <a:ea typeface="微软雅黑" pitchFamily="34" charset="-122"/>
              </a:rPr>
              <a:t>流程引擎、规则</a:t>
            </a:r>
            <a:r>
              <a:rPr lang="zh-CN" altLang="en-US" sz="1400" b="1" dirty="0">
                <a:solidFill>
                  <a:srgbClr val="000000"/>
                </a:solidFill>
                <a:latin typeface="微软雅黑" pitchFamily="34" charset="-122"/>
                <a:ea typeface="微软雅黑" pitchFamily="34" charset="-122"/>
              </a:rPr>
              <a:t>引擎</a:t>
            </a:r>
          </a:p>
        </p:txBody>
      </p:sp>
      <p:sp>
        <p:nvSpPr>
          <p:cNvPr id="19" name="AutoShape 21"/>
          <p:cNvSpPr>
            <a:spLocks noChangeArrowheads="1"/>
          </p:cNvSpPr>
          <p:nvPr/>
        </p:nvSpPr>
        <p:spPr bwMode="auto">
          <a:xfrm>
            <a:off x="6781800" y="3647427"/>
            <a:ext cx="1143000" cy="471487"/>
          </a:xfrm>
          <a:prstGeom prst="roundRect">
            <a:avLst>
              <a:gd name="adj" fmla="val 6815"/>
            </a:avLst>
          </a:prstGeom>
          <a:ln>
            <a:headEnd/>
            <a:tailEnd/>
          </a:ln>
        </p:spPr>
        <p:style>
          <a:lnRef idx="1">
            <a:schemeClr val="accent2"/>
          </a:lnRef>
          <a:fillRef idx="2">
            <a:schemeClr val="accent2"/>
          </a:fillRef>
          <a:effectRef idx="1">
            <a:schemeClr val="accent2"/>
          </a:effectRef>
          <a:fontRef idx="minor">
            <a:schemeClr val="dk1"/>
          </a:fontRef>
        </p:style>
        <p:txBody>
          <a:bodyPr wrap="none" lIns="89955" tIns="46777" rIns="89955" bIns="46777" anchor="ctr"/>
          <a:lstStyle/>
          <a:p>
            <a:pPr algn="ctr"/>
            <a:r>
              <a:rPr lang="zh-CN" altLang="en-US" sz="1400" b="1" dirty="0">
                <a:solidFill>
                  <a:srgbClr val="000000"/>
                </a:solidFill>
                <a:latin typeface="微软雅黑" pitchFamily="34" charset="-122"/>
                <a:ea typeface="微软雅黑" pitchFamily="34" charset="-122"/>
              </a:rPr>
              <a:t>流程监控</a:t>
            </a:r>
          </a:p>
        </p:txBody>
      </p:sp>
      <p:sp>
        <p:nvSpPr>
          <p:cNvPr id="20" name="AutoShape 22"/>
          <p:cNvSpPr>
            <a:spLocks noChangeArrowheads="1"/>
          </p:cNvSpPr>
          <p:nvPr/>
        </p:nvSpPr>
        <p:spPr bwMode="auto">
          <a:xfrm>
            <a:off x="6781800" y="2802873"/>
            <a:ext cx="1143000" cy="520700"/>
          </a:xfrm>
          <a:prstGeom prst="roundRect">
            <a:avLst>
              <a:gd name="adj" fmla="val 6815"/>
            </a:avLst>
          </a:prstGeom>
          <a:ln>
            <a:headEnd/>
            <a:tailEnd/>
          </a:ln>
        </p:spPr>
        <p:style>
          <a:lnRef idx="1">
            <a:schemeClr val="accent2"/>
          </a:lnRef>
          <a:fillRef idx="2">
            <a:schemeClr val="accent2"/>
          </a:fillRef>
          <a:effectRef idx="1">
            <a:schemeClr val="accent2"/>
          </a:effectRef>
          <a:fontRef idx="minor">
            <a:schemeClr val="dk1"/>
          </a:fontRef>
        </p:style>
        <p:txBody>
          <a:bodyPr wrap="none" lIns="89955" tIns="46777" rIns="89955" bIns="46777" anchor="ctr"/>
          <a:lstStyle/>
          <a:p>
            <a:pPr algn="ctr"/>
            <a:r>
              <a:rPr lang="zh-CN" altLang="en-US" sz="1400" b="1" dirty="0">
                <a:solidFill>
                  <a:srgbClr val="000000"/>
                </a:solidFill>
                <a:latin typeface="微软雅黑" pitchFamily="34" charset="-122"/>
                <a:ea typeface="微软雅黑" pitchFamily="34" charset="-122"/>
              </a:rPr>
              <a:t>流程管理</a:t>
            </a:r>
          </a:p>
        </p:txBody>
      </p:sp>
      <p:sp>
        <p:nvSpPr>
          <p:cNvPr id="21" name="AutoShape 23"/>
          <p:cNvSpPr>
            <a:spLocks noChangeArrowheads="1"/>
          </p:cNvSpPr>
          <p:nvPr/>
        </p:nvSpPr>
        <p:spPr bwMode="auto">
          <a:xfrm>
            <a:off x="6781800" y="1971023"/>
            <a:ext cx="1143000" cy="488950"/>
          </a:xfrm>
          <a:prstGeom prst="roundRect">
            <a:avLst>
              <a:gd name="adj" fmla="val 6815"/>
            </a:avLst>
          </a:prstGeom>
          <a:ln>
            <a:headEnd/>
            <a:tailEnd/>
          </a:ln>
        </p:spPr>
        <p:style>
          <a:lnRef idx="1">
            <a:schemeClr val="accent2"/>
          </a:lnRef>
          <a:fillRef idx="2">
            <a:schemeClr val="accent2"/>
          </a:fillRef>
          <a:effectRef idx="1">
            <a:schemeClr val="accent2"/>
          </a:effectRef>
          <a:fontRef idx="minor">
            <a:schemeClr val="dk1"/>
          </a:fontRef>
        </p:style>
        <p:txBody>
          <a:bodyPr wrap="none" lIns="89955" tIns="46777" rIns="89955" bIns="46777" anchor="ctr"/>
          <a:lstStyle/>
          <a:p>
            <a:pPr algn="ctr"/>
            <a:r>
              <a:rPr lang="zh-CN" altLang="en-US" sz="1400" b="1" dirty="0">
                <a:solidFill>
                  <a:srgbClr val="000000"/>
                </a:solidFill>
                <a:latin typeface="微软雅黑" pitchFamily="34" charset="-122"/>
                <a:ea typeface="微软雅黑" pitchFamily="34" charset="-122"/>
              </a:rPr>
              <a:t>流程分析</a:t>
            </a:r>
          </a:p>
        </p:txBody>
      </p:sp>
      <p:sp>
        <p:nvSpPr>
          <p:cNvPr id="22" name="AutoShape 24"/>
          <p:cNvSpPr>
            <a:spLocks noChangeArrowheads="1"/>
          </p:cNvSpPr>
          <p:nvPr/>
        </p:nvSpPr>
        <p:spPr bwMode="auto">
          <a:xfrm>
            <a:off x="6781800" y="5233335"/>
            <a:ext cx="1143000" cy="457200"/>
          </a:xfrm>
          <a:prstGeom prst="roundRect">
            <a:avLst>
              <a:gd name="adj" fmla="val 6815"/>
            </a:avLst>
          </a:prstGeom>
          <a:ln>
            <a:headEnd/>
            <a:tailEnd/>
          </a:ln>
        </p:spPr>
        <p:style>
          <a:lnRef idx="1">
            <a:schemeClr val="accent2"/>
          </a:lnRef>
          <a:fillRef idx="2">
            <a:schemeClr val="accent2"/>
          </a:fillRef>
          <a:effectRef idx="1">
            <a:schemeClr val="accent2"/>
          </a:effectRef>
          <a:fontRef idx="minor">
            <a:schemeClr val="dk1"/>
          </a:fontRef>
        </p:style>
        <p:txBody>
          <a:bodyPr wrap="none" lIns="89955" tIns="46777" rIns="89955" bIns="46777" anchor="ctr"/>
          <a:lstStyle/>
          <a:p>
            <a:pPr algn="ctr"/>
            <a:r>
              <a:rPr lang="zh-CN" altLang="en-US" sz="1400" b="1" dirty="0">
                <a:solidFill>
                  <a:srgbClr val="000000"/>
                </a:solidFill>
                <a:latin typeface="微软雅黑" pitchFamily="34" charset="-122"/>
                <a:ea typeface="微软雅黑" pitchFamily="34" charset="-122"/>
              </a:rPr>
              <a:t>流程验证</a:t>
            </a:r>
          </a:p>
        </p:txBody>
      </p:sp>
      <p:sp>
        <p:nvSpPr>
          <p:cNvPr id="23" name="AutoShape 25"/>
          <p:cNvSpPr>
            <a:spLocks noChangeArrowheads="1"/>
          </p:cNvSpPr>
          <p:nvPr/>
        </p:nvSpPr>
        <p:spPr bwMode="auto">
          <a:xfrm>
            <a:off x="1474766" y="1953560"/>
            <a:ext cx="2289175" cy="515938"/>
          </a:xfrm>
          <a:prstGeom prst="roundRect">
            <a:avLst>
              <a:gd name="adj" fmla="val 6815"/>
            </a:avLst>
          </a:prstGeom>
          <a:ln>
            <a:headEnd/>
            <a:tailEnd/>
          </a:ln>
        </p:spPr>
        <p:style>
          <a:lnRef idx="1">
            <a:schemeClr val="accent2"/>
          </a:lnRef>
          <a:fillRef idx="2">
            <a:schemeClr val="accent2"/>
          </a:fillRef>
          <a:effectRef idx="1">
            <a:schemeClr val="accent2"/>
          </a:effectRef>
          <a:fontRef idx="minor">
            <a:schemeClr val="dk1"/>
          </a:fontRef>
        </p:style>
        <p:txBody>
          <a:bodyPr wrap="none" lIns="89955" tIns="46777" rIns="89955" bIns="46777" anchor="ctr"/>
          <a:lstStyle/>
          <a:p>
            <a:pPr algn="ctr"/>
            <a:r>
              <a:rPr lang="zh-CN" altLang="en-US" sz="1400" b="1" dirty="0">
                <a:solidFill>
                  <a:srgbClr val="000000"/>
                </a:solidFill>
                <a:latin typeface="微软雅黑" pitchFamily="34" charset="-122"/>
                <a:ea typeface="微软雅黑" pitchFamily="34" charset="-122"/>
              </a:rPr>
              <a:t>业务流程定制工具</a:t>
            </a:r>
          </a:p>
        </p:txBody>
      </p:sp>
      <p:sp>
        <p:nvSpPr>
          <p:cNvPr id="24" name="Text Box 26"/>
          <p:cNvSpPr txBox="1">
            <a:spLocks noChangeArrowheads="1"/>
          </p:cNvSpPr>
          <p:nvPr/>
        </p:nvSpPr>
        <p:spPr bwMode="auto">
          <a:xfrm>
            <a:off x="5608665" y="4275139"/>
            <a:ext cx="553998" cy="1279525"/>
          </a:xfrm>
          <a:prstGeom prst="rect">
            <a:avLst/>
          </a:prstGeom>
          <a:noFill/>
          <a:ln>
            <a:noFill/>
          </a:ln>
          <a:extLst/>
        </p:spPr>
        <p:style>
          <a:lnRef idx="1">
            <a:schemeClr val="accent2"/>
          </a:lnRef>
          <a:fillRef idx="2">
            <a:schemeClr val="accent2"/>
          </a:fillRef>
          <a:effectRef idx="1">
            <a:schemeClr val="accent2"/>
          </a:effectRef>
          <a:fontRef idx="minor">
            <a:schemeClr val="dk1"/>
          </a:fontRef>
        </p:style>
        <p:txBody>
          <a:bodyPr vert="eaVert" lIns="0" tIns="0" rIns="0" bIns="0">
            <a:spAutoFit/>
          </a:bodyPr>
          <a:lstStyle>
            <a:lvl1pPr eaLnBrk="0" hangingPunct="0">
              <a:defRPr>
                <a:solidFill>
                  <a:srgbClr val="F5EC37"/>
                </a:solidFill>
                <a:latin typeface="Arial" pitchFamily="34" charset="0"/>
                <a:ea typeface="宋体" pitchFamily="2" charset="-122"/>
              </a:defRPr>
            </a:lvl1pPr>
            <a:lvl2pPr marL="742950" indent="-285750" eaLnBrk="0" hangingPunct="0">
              <a:defRPr>
                <a:solidFill>
                  <a:srgbClr val="F5EC37"/>
                </a:solidFill>
                <a:latin typeface="Arial" pitchFamily="34" charset="0"/>
                <a:ea typeface="宋体" pitchFamily="2" charset="-122"/>
              </a:defRPr>
            </a:lvl2pPr>
            <a:lvl3pPr marL="1143000" indent="-228600" eaLnBrk="0" hangingPunct="0">
              <a:defRPr>
                <a:solidFill>
                  <a:srgbClr val="F5EC37"/>
                </a:solidFill>
                <a:latin typeface="Arial" pitchFamily="34" charset="0"/>
                <a:ea typeface="宋体" pitchFamily="2" charset="-122"/>
              </a:defRPr>
            </a:lvl3pPr>
            <a:lvl4pPr marL="1600200" indent="-228600" eaLnBrk="0" hangingPunct="0">
              <a:defRPr>
                <a:solidFill>
                  <a:srgbClr val="F5EC37"/>
                </a:solidFill>
                <a:latin typeface="Arial" pitchFamily="34" charset="0"/>
                <a:ea typeface="宋体" pitchFamily="2" charset="-122"/>
              </a:defRPr>
            </a:lvl4pPr>
            <a:lvl5pPr marL="2057400" indent="-228600" eaLnBrk="0" hangingPunct="0">
              <a:defRPr>
                <a:solidFill>
                  <a:srgbClr val="F5EC37"/>
                </a:solidFill>
                <a:latin typeface="Arial" pitchFamily="34" charset="0"/>
                <a:ea typeface="宋体" pitchFamily="2" charset="-122"/>
              </a:defRPr>
            </a:lvl5pPr>
            <a:lvl6pPr marL="2514600" indent="-228600" eaLnBrk="0" fontAlgn="base" hangingPunct="0">
              <a:spcBef>
                <a:spcPct val="0"/>
              </a:spcBef>
              <a:spcAft>
                <a:spcPct val="0"/>
              </a:spcAft>
              <a:defRPr>
                <a:solidFill>
                  <a:srgbClr val="F5EC37"/>
                </a:solidFill>
                <a:latin typeface="Arial" pitchFamily="34" charset="0"/>
                <a:ea typeface="宋体" pitchFamily="2" charset="-122"/>
              </a:defRPr>
            </a:lvl6pPr>
            <a:lvl7pPr marL="2971800" indent="-228600" eaLnBrk="0" fontAlgn="base" hangingPunct="0">
              <a:spcBef>
                <a:spcPct val="0"/>
              </a:spcBef>
              <a:spcAft>
                <a:spcPct val="0"/>
              </a:spcAft>
              <a:defRPr>
                <a:solidFill>
                  <a:srgbClr val="F5EC37"/>
                </a:solidFill>
                <a:latin typeface="Arial" pitchFamily="34" charset="0"/>
                <a:ea typeface="宋体" pitchFamily="2" charset="-122"/>
              </a:defRPr>
            </a:lvl7pPr>
            <a:lvl8pPr marL="3429000" indent="-228600" eaLnBrk="0" fontAlgn="base" hangingPunct="0">
              <a:spcBef>
                <a:spcPct val="0"/>
              </a:spcBef>
              <a:spcAft>
                <a:spcPct val="0"/>
              </a:spcAft>
              <a:defRPr>
                <a:solidFill>
                  <a:srgbClr val="F5EC37"/>
                </a:solidFill>
                <a:latin typeface="Arial" pitchFamily="34" charset="0"/>
                <a:ea typeface="宋体" pitchFamily="2" charset="-122"/>
              </a:defRPr>
            </a:lvl8pPr>
            <a:lvl9pPr marL="3886200" indent="-228600" eaLnBrk="0" fontAlgn="base" hangingPunct="0">
              <a:spcBef>
                <a:spcPct val="0"/>
              </a:spcBef>
              <a:spcAft>
                <a:spcPct val="0"/>
              </a:spcAft>
              <a:defRPr>
                <a:solidFill>
                  <a:srgbClr val="F5EC37"/>
                </a:solidFill>
                <a:latin typeface="Arial" pitchFamily="34" charset="0"/>
                <a:ea typeface="宋体" pitchFamily="2" charset="-122"/>
              </a:defRPr>
            </a:lvl9pPr>
          </a:lstStyle>
          <a:p>
            <a:pPr eaLnBrk="1" hangingPunct="1">
              <a:spcBef>
                <a:spcPct val="50000"/>
              </a:spcBef>
            </a:pPr>
            <a:r>
              <a:rPr lang="zh-CN" altLang="en-US" b="1" dirty="0">
                <a:solidFill>
                  <a:srgbClr val="000000"/>
                </a:solidFill>
                <a:latin typeface="微软雅黑" pitchFamily="34" charset="-122"/>
                <a:ea typeface="微软雅黑" pitchFamily="34" charset="-122"/>
              </a:rPr>
              <a:t>管理监控接口</a:t>
            </a:r>
          </a:p>
        </p:txBody>
      </p:sp>
      <p:sp>
        <p:nvSpPr>
          <p:cNvPr id="25" name="AutoShape 27"/>
          <p:cNvSpPr>
            <a:spLocks noChangeArrowheads="1"/>
          </p:cNvSpPr>
          <p:nvPr/>
        </p:nvSpPr>
        <p:spPr bwMode="auto">
          <a:xfrm>
            <a:off x="2455839" y="3510245"/>
            <a:ext cx="366779" cy="426428"/>
          </a:xfrm>
          <a:prstGeom prst="downArrow">
            <a:avLst>
              <a:gd name="adj1" fmla="val 50000"/>
              <a:gd name="adj2" fmla="val 31095"/>
            </a:avLst>
          </a:prstGeom>
          <a:solidFill>
            <a:srgbClr val="333399"/>
          </a:solidFill>
          <a:ln>
            <a:noFill/>
          </a:ln>
          <a:extLst>
            <a:ext uri="{91240B29-F687-4f45-9708-019B960494DF}">
              <a14:hiddenLine xmlns="" xmlns:a14="http://schemas.microsoft.com/office/drawing/2010/main" w="9525" algn="ctr">
                <a:solidFill>
                  <a:srgbClr val="000000"/>
                </a:solidFill>
                <a:miter lim="800000"/>
                <a:headEnd/>
                <a:tailEnd/>
              </a14:hiddenLine>
            </a:ext>
          </a:extLst>
        </p:spPr>
        <p:txBody>
          <a:bodyPr wrap="none" lIns="91395" tIns="45697" rIns="91395" bIns="45697" anchor="ctr">
            <a:spAutoFit/>
          </a:bodyPr>
          <a:lstStyle/>
          <a:p>
            <a:endParaRPr lang="zh-CN" altLang="en-US"/>
          </a:p>
        </p:txBody>
      </p:sp>
      <p:sp>
        <p:nvSpPr>
          <p:cNvPr id="26" name="AutoShape 28"/>
          <p:cNvSpPr>
            <a:spLocks noChangeArrowheads="1"/>
          </p:cNvSpPr>
          <p:nvPr/>
        </p:nvSpPr>
        <p:spPr bwMode="auto">
          <a:xfrm>
            <a:off x="4992663" y="3510245"/>
            <a:ext cx="366779" cy="426428"/>
          </a:xfrm>
          <a:prstGeom prst="downArrow">
            <a:avLst>
              <a:gd name="adj1" fmla="val 50000"/>
              <a:gd name="adj2" fmla="val 31095"/>
            </a:avLst>
          </a:prstGeom>
          <a:solidFill>
            <a:srgbClr val="333399"/>
          </a:solidFill>
          <a:ln>
            <a:noFill/>
          </a:ln>
          <a:extLst>
            <a:ext uri="{91240B29-F687-4f45-9708-019B960494DF}">
              <a14:hiddenLine xmlns="" xmlns:a14="http://schemas.microsoft.com/office/drawing/2010/main" w="9525" algn="ctr">
                <a:solidFill>
                  <a:srgbClr val="000000"/>
                </a:solidFill>
                <a:miter lim="800000"/>
                <a:headEnd/>
                <a:tailEnd/>
              </a14:hiddenLine>
            </a:ext>
          </a:extLst>
        </p:spPr>
        <p:txBody>
          <a:bodyPr wrap="none" lIns="91395" tIns="45697" rIns="91395" bIns="45697" anchor="ctr">
            <a:spAutoFit/>
          </a:bodyPr>
          <a:lstStyle/>
          <a:p>
            <a:endParaRPr lang="zh-CN" altLang="en-US"/>
          </a:p>
        </p:txBody>
      </p:sp>
      <p:sp>
        <p:nvSpPr>
          <p:cNvPr id="27" name="Text Box 29"/>
          <p:cNvSpPr txBox="1">
            <a:spLocks noChangeArrowheads="1"/>
          </p:cNvSpPr>
          <p:nvPr/>
        </p:nvSpPr>
        <p:spPr bwMode="auto">
          <a:xfrm>
            <a:off x="5222851" y="3595690"/>
            <a:ext cx="841375" cy="3692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91395" tIns="45697" rIns="91395" bIns="45697">
            <a:spAutoFit/>
          </a:bodyPr>
          <a:lstStyle>
            <a:lvl1pPr eaLnBrk="0" hangingPunct="0">
              <a:defRPr>
                <a:solidFill>
                  <a:srgbClr val="F5EC37"/>
                </a:solidFill>
                <a:latin typeface="Arial" pitchFamily="34" charset="0"/>
                <a:ea typeface="宋体" pitchFamily="2" charset="-122"/>
              </a:defRPr>
            </a:lvl1pPr>
            <a:lvl2pPr marL="742950" indent="-285750" eaLnBrk="0" hangingPunct="0">
              <a:defRPr>
                <a:solidFill>
                  <a:srgbClr val="F5EC37"/>
                </a:solidFill>
                <a:latin typeface="Arial" pitchFamily="34" charset="0"/>
                <a:ea typeface="宋体" pitchFamily="2" charset="-122"/>
              </a:defRPr>
            </a:lvl2pPr>
            <a:lvl3pPr marL="1143000" indent="-228600" eaLnBrk="0" hangingPunct="0">
              <a:defRPr>
                <a:solidFill>
                  <a:srgbClr val="F5EC37"/>
                </a:solidFill>
                <a:latin typeface="Arial" pitchFamily="34" charset="0"/>
                <a:ea typeface="宋体" pitchFamily="2" charset="-122"/>
              </a:defRPr>
            </a:lvl3pPr>
            <a:lvl4pPr marL="1600200" indent="-228600" eaLnBrk="0" hangingPunct="0">
              <a:defRPr>
                <a:solidFill>
                  <a:srgbClr val="F5EC37"/>
                </a:solidFill>
                <a:latin typeface="Arial" pitchFamily="34" charset="0"/>
                <a:ea typeface="宋体" pitchFamily="2" charset="-122"/>
              </a:defRPr>
            </a:lvl4pPr>
            <a:lvl5pPr marL="2057400" indent="-228600" eaLnBrk="0" hangingPunct="0">
              <a:defRPr>
                <a:solidFill>
                  <a:srgbClr val="F5EC37"/>
                </a:solidFill>
                <a:latin typeface="Arial" pitchFamily="34" charset="0"/>
                <a:ea typeface="宋体" pitchFamily="2" charset="-122"/>
              </a:defRPr>
            </a:lvl5pPr>
            <a:lvl6pPr marL="2514600" indent="-228600" eaLnBrk="0" fontAlgn="base" hangingPunct="0">
              <a:spcBef>
                <a:spcPct val="0"/>
              </a:spcBef>
              <a:spcAft>
                <a:spcPct val="0"/>
              </a:spcAft>
              <a:defRPr>
                <a:solidFill>
                  <a:srgbClr val="F5EC37"/>
                </a:solidFill>
                <a:latin typeface="Arial" pitchFamily="34" charset="0"/>
                <a:ea typeface="宋体" pitchFamily="2" charset="-122"/>
              </a:defRPr>
            </a:lvl6pPr>
            <a:lvl7pPr marL="2971800" indent="-228600" eaLnBrk="0" fontAlgn="base" hangingPunct="0">
              <a:spcBef>
                <a:spcPct val="0"/>
              </a:spcBef>
              <a:spcAft>
                <a:spcPct val="0"/>
              </a:spcAft>
              <a:defRPr>
                <a:solidFill>
                  <a:srgbClr val="F5EC37"/>
                </a:solidFill>
                <a:latin typeface="Arial" pitchFamily="34" charset="0"/>
                <a:ea typeface="宋体" pitchFamily="2" charset="-122"/>
              </a:defRPr>
            </a:lvl7pPr>
            <a:lvl8pPr marL="3429000" indent="-228600" eaLnBrk="0" fontAlgn="base" hangingPunct="0">
              <a:spcBef>
                <a:spcPct val="0"/>
              </a:spcBef>
              <a:spcAft>
                <a:spcPct val="0"/>
              </a:spcAft>
              <a:defRPr>
                <a:solidFill>
                  <a:srgbClr val="F5EC37"/>
                </a:solidFill>
                <a:latin typeface="Arial" pitchFamily="34" charset="0"/>
                <a:ea typeface="宋体" pitchFamily="2" charset="-122"/>
              </a:defRPr>
            </a:lvl8pPr>
            <a:lvl9pPr marL="3886200" indent="-228600" eaLnBrk="0" fontAlgn="base" hangingPunct="0">
              <a:spcBef>
                <a:spcPct val="0"/>
              </a:spcBef>
              <a:spcAft>
                <a:spcPct val="0"/>
              </a:spcAft>
              <a:defRPr>
                <a:solidFill>
                  <a:srgbClr val="F5EC37"/>
                </a:solidFill>
                <a:latin typeface="Arial" pitchFamily="34" charset="0"/>
                <a:ea typeface="宋体" pitchFamily="2" charset="-122"/>
              </a:defRPr>
            </a:lvl9pPr>
          </a:lstStyle>
          <a:p>
            <a:pPr eaLnBrk="1" hangingPunct="1"/>
            <a:r>
              <a:rPr lang="zh-CN" altLang="en-US" b="1" dirty="0">
                <a:solidFill>
                  <a:schemeClr val="tx1"/>
                </a:solidFill>
              </a:rPr>
              <a:t>发布</a:t>
            </a:r>
          </a:p>
        </p:txBody>
      </p:sp>
      <p:sp>
        <p:nvSpPr>
          <p:cNvPr id="28" name="Text Box 30"/>
          <p:cNvSpPr txBox="1">
            <a:spLocks noChangeArrowheads="1"/>
          </p:cNvSpPr>
          <p:nvPr/>
        </p:nvSpPr>
        <p:spPr bwMode="auto">
          <a:xfrm>
            <a:off x="1917675" y="3581403"/>
            <a:ext cx="869950" cy="3692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91395" tIns="45697" rIns="91395" bIns="45697">
            <a:spAutoFit/>
          </a:bodyPr>
          <a:lstStyle>
            <a:lvl1pPr eaLnBrk="0" hangingPunct="0">
              <a:defRPr>
                <a:solidFill>
                  <a:srgbClr val="F5EC37"/>
                </a:solidFill>
                <a:latin typeface="Arial" pitchFamily="34" charset="0"/>
                <a:ea typeface="宋体" pitchFamily="2" charset="-122"/>
              </a:defRPr>
            </a:lvl1pPr>
            <a:lvl2pPr marL="742950" indent="-285750" eaLnBrk="0" hangingPunct="0">
              <a:defRPr>
                <a:solidFill>
                  <a:srgbClr val="F5EC37"/>
                </a:solidFill>
                <a:latin typeface="Arial" pitchFamily="34" charset="0"/>
                <a:ea typeface="宋体" pitchFamily="2" charset="-122"/>
              </a:defRPr>
            </a:lvl2pPr>
            <a:lvl3pPr marL="1143000" indent="-228600" eaLnBrk="0" hangingPunct="0">
              <a:defRPr>
                <a:solidFill>
                  <a:srgbClr val="F5EC37"/>
                </a:solidFill>
                <a:latin typeface="Arial" pitchFamily="34" charset="0"/>
                <a:ea typeface="宋体" pitchFamily="2" charset="-122"/>
              </a:defRPr>
            </a:lvl3pPr>
            <a:lvl4pPr marL="1600200" indent="-228600" eaLnBrk="0" hangingPunct="0">
              <a:defRPr>
                <a:solidFill>
                  <a:srgbClr val="F5EC37"/>
                </a:solidFill>
                <a:latin typeface="Arial" pitchFamily="34" charset="0"/>
                <a:ea typeface="宋体" pitchFamily="2" charset="-122"/>
              </a:defRPr>
            </a:lvl4pPr>
            <a:lvl5pPr marL="2057400" indent="-228600" eaLnBrk="0" hangingPunct="0">
              <a:defRPr>
                <a:solidFill>
                  <a:srgbClr val="F5EC37"/>
                </a:solidFill>
                <a:latin typeface="Arial" pitchFamily="34" charset="0"/>
                <a:ea typeface="宋体" pitchFamily="2" charset="-122"/>
              </a:defRPr>
            </a:lvl5pPr>
            <a:lvl6pPr marL="2514600" indent="-228600" eaLnBrk="0" fontAlgn="base" hangingPunct="0">
              <a:spcBef>
                <a:spcPct val="0"/>
              </a:spcBef>
              <a:spcAft>
                <a:spcPct val="0"/>
              </a:spcAft>
              <a:defRPr>
                <a:solidFill>
                  <a:srgbClr val="F5EC37"/>
                </a:solidFill>
                <a:latin typeface="Arial" pitchFamily="34" charset="0"/>
                <a:ea typeface="宋体" pitchFamily="2" charset="-122"/>
              </a:defRPr>
            </a:lvl6pPr>
            <a:lvl7pPr marL="2971800" indent="-228600" eaLnBrk="0" fontAlgn="base" hangingPunct="0">
              <a:spcBef>
                <a:spcPct val="0"/>
              </a:spcBef>
              <a:spcAft>
                <a:spcPct val="0"/>
              </a:spcAft>
              <a:defRPr>
                <a:solidFill>
                  <a:srgbClr val="F5EC37"/>
                </a:solidFill>
                <a:latin typeface="Arial" pitchFamily="34" charset="0"/>
                <a:ea typeface="宋体" pitchFamily="2" charset="-122"/>
              </a:defRPr>
            </a:lvl7pPr>
            <a:lvl8pPr marL="3429000" indent="-228600" eaLnBrk="0" fontAlgn="base" hangingPunct="0">
              <a:spcBef>
                <a:spcPct val="0"/>
              </a:spcBef>
              <a:spcAft>
                <a:spcPct val="0"/>
              </a:spcAft>
              <a:defRPr>
                <a:solidFill>
                  <a:srgbClr val="F5EC37"/>
                </a:solidFill>
                <a:latin typeface="Arial" pitchFamily="34" charset="0"/>
                <a:ea typeface="宋体" pitchFamily="2" charset="-122"/>
              </a:defRPr>
            </a:lvl8pPr>
            <a:lvl9pPr marL="3886200" indent="-228600" eaLnBrk="0" fontAlgn="base" hangingPunct="0">
              <a:spcBef>
                <a:spcPct val="0"/>
              </a:spcBef>
              <a:spcAft>
                <a:spcPct val="0"/>
              </a:spcAft>
              <a:defRPr>
                <a:solidFill>
                  <a:srgbClr val="F5EC37"/>
                </a:solidFill>
                <a:latin typeface="Arial" pitchFamily="34" charset="0"/>
                <a:ea typeface="宋体" pitchFamily="2" charset="-122"/>
              </a:defRPr>
            </a:lvl9pPr>
          </a:lstStyle>
          <a:p>
            <a:pPr eaLnBrk="1" hangingPunct="1"/>
            <a:r>
              <a:rPr lang="zh-CN" altLang="en-US" b="1" dirty="0">
                <a:solidFill>
                  <a:schemeClr val="tx1"/>
                </a:solidFill>
              </a:rPr>
              <a:t>发布</a:t>
            </a:r>
          </a:p>
        </p:txBody>
      </p:sp>
      <p:sp>
        <p:nvSpPr>
          <p:cNvPr id="29" name="AutoShape 14"/>
          <p:cNvSpPr>
            <a:spLocks noChangeArrowheads="1"/>
          </p:cNvSpPr>
          <p:nvPr/>
        </p:nvSpPr>
        <p:spPr bwMode="gray">
          <a:xfrm>
            <a:off x="1993881" y="4097344"/>
            <a:ext cx="1154113" cy="485775"/>
          </a:xfrm>
          <a:prstGeom prst="roundRect">
            <a:avLst>
              <a:gd name="adj" fmla="val 10366"/>
            </a:avLst>
          </a:prstGeom>
          <a:ln>
            <a:headEnd/>
            <a:tailEnd/>
          </a:ln>
        </p:spPr>
        <p:style>
          <a:lnRef idx="1">
            <a:schemeClr val="accent2"/>
          </a:lnRef>
          <a:fillRef idx="2">
            <a:schemeClr val="accent2"/>
          </a:fillRef>
          <a:effectRef idx="1">
            <a:schemeClr val="accent2"/>
          </a:effectRef>
          <a:fontRef idx="minor">
            <a:schemeClr val="dk1"/>
          </a:fontRef>
        </p:style>
        <p:txBody>
          <a:bodyPr wrap="none" lIns="91395" tIns="45697" rIns="91395" bIns="45697" anchor="ctr" anchorCtr="1"/>
          <a:lstStyle/>
          <a:p>
            <a:pPr algn="ctr"/>
            <a:r>
              <a:rPr lang="zh-CN" altLang="en-US" b="1" dirty="0">
                <a:solidFill>
                  <a:srgbClr val="000000"/>
                </a:solidFill>
                <a:latin typeface="微软雅黑" pitchFamily="34" charset="-122"/>
                <a:ea typeface="微软雅黑" pitchFamily="34" charset="-122"/>
              </a:rPr>
              <a:t>业务</a:t>
            </a:r>
            <a:r>
              <a:rPr lang="zh-CN" altLang="en-US" b="1" dirty="0" smtClean="0">
                <a:solidFill>
                  <a:srgbClr val="000000"/>
                </a:solidFill>
                <a:latin typeface="微软雅黑" pitchFamily="34" charset="-122"/>
                <a:ea typeface="微软雅黑" pitchFamily="34" charset="-122"/>
              </a:rPr>
              <a:t>流程</a:t>
            </a:r>
            <a:r>
              <a:rPr lang="en-US" altLang="zh-CN" b="1" dirty="0" smtClean="0">
                <a:solidFill>
                  <a:srgbClr val="000000"/>
                </a:solidFill>
                <a:latin typeface="微软雅黑" pitchFamily="34" charset="-122"/>
                <a:ea typeface="微软雅黑" pitchFamily="34" charset="-122"/>
              </a:rPr>
              <a:t>1</a:t>
            </a:r>
            <a:endParaRPr lang="zh-CN" altLang="en-US" b="1" dirty="0">
              <a:solidFill>
                <a:srgbClr val="000000"/>
              </a:solidFill>
              <a:latin typeface="微软雅黑" pitchFamily="34" charset="-122"/>
              <a:ea typeface="微软雅黑" pitchFamily="34" charset="-122"/>
            </a:endParaRPr>
          </a:p>
        </p:txBody>
      </p:sp>
      <p:sp>
        <p:nvSpPr>
          <p:cNvPr id="30" name="AutoShape 14"/>
          <p:cNvSpPr>
            <a:spLocks noChangeArrowheads="1"/>
          </p:cNvSpPr>
          <p:nvPr/>
        </p:nvSpPr>
        <p:spPr bwMode="gray">
          <a:xfrm>
            <a:off x="3224188" y="4097344"/>
            <a:ext cx="1154112" cy="485775"/>
          </a:xfrm>
          <a:prstGeom prst="roundRect">
            <a:avLst>
              <a:gd name="adj" fmla="val 10366"/>
            </a:avLst>
          </a:prstGeom>
          <a:ln>
            <a:headEnd/>
            <a:tailEnd/>
          </a:ln>
        </p:spPr>
        <p:style>
          <a:lnRef idx="1">
            <a:schemeClr val="accent2"/>
          </a:lnRef>
          <a:fillRef idx="2">
            <a:schemeClr val="accent2"/>
          </a:fillRef>
          <a:effectRef idx="1">
            <a:schemeClr val="accent2"/>
          </a:effectRef>
          <a:fontRef idx="minor">
            <a:schemeClr val="dk1"/>
          </a:fontRef>
        </p:style>
        <p:txBody>
          <a:bodyPr wrap="none" lIns="91395" tIns="45697" rIns="91395" bIns="45697" anchor="ctr" anchorCtr="1"/>
          <a:lstStyle/>
          <a:p>
            <a:pPr algn="ctr"/>
            <a:r>
              <a:rPr lang="zh-CN" altLang="en-US" b="1" dirty="0">
                <a:solidFill>
                  <a:srgbClr val="000000"/>
                </a:solidFill>
                <a:latin typeface="微软雅黑" pitchFamily="34" charset="-122"/>
                <a:ea typeface="微软雅黑" pitchFamily="34" charset="-122"/>
              </a:rPr>
              <a:t>业务</a:t>
            </a:r>
            <a:r>
              <a:rPr lang="zh-CN" altLang="en-US" b="1" dirty="0" smtClean="0">
                <a:solidFill>
                  <a:srgbClr val="000000"/>
                </a:solidFill>
                <a:latin typeface="微软雅黑" pitchFamily="34" charset="-122"/>
                <a:ea typeface="微软雅黑" pitchFamily="34" charset="-122"/>
              </a:rPr>
              <a:t>流程</a:t>
            </a:r>
            <a:r>
              <a:rPr lang="en-US" altLang="zh-CN" b="1" dirty="0" smtClean="0">
                <a:solidFill>
                  <a:srgbClr val="000000"/>
                </a:solidFill>
                <a:latin typeface="微软雅黑" pitchFamily="34" charset="-122"/>
                <a:ea typeface="微软雅黑" pitchFamily="34" charset="-122"/>
              </a:rPr>
              <a:t>2</a:t>
            </a:r>
            <a:endParaRPr lang="zh-CN" altLang="en-US" b="1" dirty="0">
              <a:solidFill>
                <a:srgbClr val="000000"/>
              </a:solidFill>
              <a:latin typeface="微软雅黑" pitchFamily="34" charset="-122"/>
              <a:ea typeface="微软雅黑" pitchFamily="34" charset="-122"/>
            </a:endParaRPr>
          </a:p>
        </p:txBody>
      </p:sp>
      <p:sp>
        <p:nvSpPr>
          <p:cNvPr id="31" name="AutoShape 14"/>
          <p:cNvSpPr>
            <a:spLocks noChangeArrowheads="1"/>
          </p:cNvSpPr>
          <p:nvPr/>
        </p:nvSpPr>
        <p:spPr bwMode="gray">
          <a:xfrm>
            <a:off x="4454500" y="4097344"/>
            <a:ext cx="1152525" cy="485775"/>
          </a:xfrm>
          <a:prstGeom prst="roundRect">
            <a:avLst>
              <a:gd name="adj" fmla="val 10366"/>
            </a:avLst>
          </a:prstGeom>
          <a:ln>
            <a:headEnd/>
            <a:tailEnd/>
          </a:ln>
        </p:spPr>
        <p:style>
          <a:lnRef idx="1">
            <a:schemeClr val="accent2"/>
          </a:lnRef>
          <a:fillRef idx="2">
            <a:schemeClr val="accent2"/>
          </a:fillRef>
          <a:effectRef idx="1">
            <a:schemeClr val="accent2"/>
          </a:effectRef>
          <a:fontRef idx="minor">
            <a:schemeClr val="dk1"/>
          </a:fontRef>
        </p:style>
        <p:txBody>
          <a:bodyPr wrap="none" lIns="91395" tIns="45697" rIns="91395" bIns="45697" anchor="ctr" anchorCtr="1"/>
          <a:lstStyle/>
          <a:p>
            <a:pPr algn="ctr"/>
            <a:r>
              <a:rPr lang="zh-CN" altLang="en-US" b="1" dirty="0">
                <a:solidFill>
                  <a:srgbClr val="000000"/>
                </a:solidFill>
                <a:latin typeface="微软雅黑" pitchFamily="34" charset="-122"/>
                <a:ea typeface="微软雅黑" pitchFamily="34" charset="-122"/>
              </a:rPr>
              <a:t>业务</a:t>
            </a:r>
            <a:r>
              <a:rPr lang="zh-CN" altLang="en-US" b="1" dirty="0" smtClean="0">
                <a:solidFill>
                  <a:srgbClr val="000000"/>
                </a:solidFill>
                <a:latin typeface="微软雅黑" pitchFamily="34" charset="-122"/>
                <a:ea typeface="微软雅黑" pitchFamily="34" charset="-122"/>
              </a:rPr>
              <a:t>流程</a:t>
            </a:r>
            <a:r>
              <a:rPr lang="en-US" altLang="zh-CN" b="1" dirty="0" smtClean="0">
                <a:solidFill>
                  <a:srgbClr val="000000"/>
                </a:solidFill>
                <a:latin typeface="微软雅黑" pitchFamily="34" charset="-122"/>
                <a:ea typeface="微软雅黑" pitchFamily="34" charset="-122"/>
              </a:rPr>
              <a:t>3</a:t>
            </a:r>
            <a:endParaRPr lang="zh-CN" altLang="en-US" b="1" dirty="0">
              <a:solidFill>
                <a:srgbClr val="000000"/>
              </a:solidFill>
              <a:latin typeface="微软雅黑" pitchFamily="34" charset="-122"/>
              <a:ea typeface="微软雅黑" pitchFamily="34" charset="-122"/>
            </a:endParaRPr>
          </a:p>
        </p:txBody>
      </p:sp>
      <p:sp>
        <p:nvSpPr>
          <p:cNvPr id="33" name="标题 1"/>
          <p:cNvSpPr txBox="1">
            <a:spLocks/>
          </p:cNvSpPr>
          <p:nvPr/>
        </p:nvSpPr>
        <p:spPr bwMode="auto">
          <a:xfrm>
            <a:off x="304800" y="381005"/>
            <a:ext cx="8610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kern="0" dirty="0" smtClean="0"/>
              <a:t>技术架构：</a:t>
            </a:r>
            <a:r>
              <a:rPr lang="zh-CN" altLang="en-US" dirty="0"/>
              <a:t>业务化流程</a:t>
            </a:r>
            <a:endParaRPr lang="zh-CN" altLang="en-US" kern="0" dirty="0"/>
          </a:p>
        </p:txBody>
      </p:sp>
      <p:sp>
        <p:nvSpPr>
          <p:cNvPr id="32"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35</a:t>
            </a:fld>
            <a:endParaRPr lang="en-US" altLang="zh-CN" dirty="0"/>
          </a:p>
        </p:txBody>
      </p:sp>
    </p:spTree>
    <p:extLst>
      <p:ext uri="{BB962C8B-B14F-4D97-AF65-F5344CB8AC3E}">
        <p14:creationId xmlns="" xmlns:p14="http://schemas.microsoft.com/office/powerpoint/2010/main" val="34019681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zh-CN" altLang="en-US" dirty="0" smtClean="0"/>
              <a:t>基于普元平台的流程</a:t>
            </a:r>
            <a:r>
              <a:rPr lang="zh-CN" altLang="en-US" dirty="0"/>
              <a:t>实现模式与传统模式的对比</a:t>
            </a:r>
            <a:endParaRPr lang="zh-CN" altLang="en-US" dirty="0" smtClean="0"/>
          </a:p>
        </p:txBody>
      </p:sp>
      <p:sp>
        <p:nvSpPr>
          <p:cNvPr id="3" name="Rectangle 3"/>
          <p:cNvSpPr txBox="1">
            <a:spLocks noChangeArrowheads="1"/>
          </p:cNvSpPr>
          <p:nvPr/>
        </p:nvSpPr>
        <p:spPr bwMode="auto">
          <a:xfrm>
            <a:off x="142844" y="1214424"/>
            <a:ext cx="4030662" cy="455612"/>
          </a:xfrm>
          <a:prstGeom prst="rect">
            <a:avLst/>
          </a:prstGeom>
          <a:noFill/>
          <a:ln w="9525">
            <a:noFill/>
            <a:miter lim="800000"/>
            <a:headEnd/>
            <a:tailEnd/>
          </a:ln>
        </p:spPr>
        <p:txBody>
          <a:bodyPr vert="horz" wrap="square" lIns="91422" tIns="45710" rIns="91422" bIns="4571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微软雅黑" pitchFamily="34" charset="-122"/>
                <a:ea typeface="微软雅黑" pitchFamily="34" charset="-122"/>
                <a:cs typeface="微软雅黑"/>
              </a:defRPr>
            </a:lvl1pPr>
            <a:lvl2pPr marL="742950" indent="-285750" algn="l" rtl="0" eaLnBrk="0" fontAlgn="base" hangingPunct="0">
              <a:spcBef>
                <a:spcPct val="20000"/>
              </a:spcBef>
              <a:spcAft>
                <a:spcPct val="0"/>
              </a:spcAft>
              <a:buChar char="–"/>
              <a:defRPr sz="2400">
                <a:solidFill>
                  <a:schemeClr val="tx1"/>
                </a:solidFill>
                <a:latin typeface="微软雅黑" pitchFamily="34" charset="-122"/>
                <a:ea typeface="微软雅黑" pitchFamily="34" charset="-122"/>
                <a:cs typeface="微软雅黑"/>
              </a:defRPr>
            </a:lvl2pPr>
            <a:lvl3pPr marL="1143000" indent="-228600" algn="l" rtl="0" eaLnBrk="0" fontAlgn="base" hangingPunct="0">
              <a:spcBef>
                <a:spcPct val="20000"/>
              </a:spcBef>
              <a:spcAft>
                <a:spcPct val="0"/>
              </a:spcAft>
              <a:buChar char="•"/>
              <a:defRPr sz="2000">
                <a:solidFill>
                  <a:schemeClr val="tx1"/>
                </a:solidFill>
                <a:latin typeface="微软雅黑" pitchFamily="34" charset="-122"/>
                <a:ea typeface="微软雅黑" pitchFamily="34" charset="-122"/>
                <a:cs typeface="微软雅黑"/>
              </a:defRPr>
            </a:lvl3pPr>
            <a:lvl4pPr marL="1600200" indent="-228600" algn="l" rtl="0" eaLnBrk="0" fontAlgn="base" hangingPunct="0">
              <a:spcBef>
                <a:spcPct val="20000"/>
              </a:spcBef>
              <a:spcAft>
                <a:spcPct val="0"/>
              </a:spcAft>
              <a:buChar char="–"/>
              <a:defRPr sz="2000">
                <a:solidFill>
                  <a:schemeClr val="tx1"/>
                </a:solidFill>
                <a:latin typeface="微软雅黑" pitchFamily="34" charset="-122"/>
                <a:ea typeface="微软雅黑" pitchFamily="34" charset="-122"/>
                <a:cs typeface="微软雅黑"/>
              </a:defRPr>
            </a:lvl4pPr>
            <a:lvl5pPr marL="2057400" indent="-228600" algn="l" rtl="0" eaLnBrk="0" fontAlgn="base" hangingPunct="0">
              <a:spcBef>
                <a:spcPct val="20000"/>
              </a:spcBef>
              <a:spcAft>
                <a:spcPct val="0"/>
              </a:spcAft>
              <a:buChar char="»"/>
              <a:defRPr sz="2000">
                <a:solidFill>
                  <a:schemeClr val="tx1"/>
                </a:solidFill>
                <a:latin typeface="微软雅黑" pitchFamily="34" charset="-122"/>
                <a:ea typeface="微软雅黑" pitchFamily="34" charset="-122"/>
                <a:cs typeface="微软雅黑"/>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a:lnSpc>
                <a:spcPct val="80000"/>
              </a:lnSpc>
            </a:pPr>
            <a:r>
              <a:rPr lang="zh-CN" altLang="en-US" sz="2000" b="1" dirty="0" smtClean="0"/>
              <a:t>传统业务流程实现模式：</a:t>
            </a:r>
          </a:p>
        </p:txBody>
      </p:sp>
      <p:grpSp>
        <p:nvGrpSpPr>
          <p:cNvPr id="2" name="Group 4"/>
          <p:cNvGrpSpPr>
            <a:grpSpLocks/>
          </p:cNvGrpSpPr>
          <p:nvPr/>
        </p:nvGrpSpPr>
        <p:grpSpPr bwMode="auto">
          <a:xfrm>
            <a:off x="300034" y="1800209"/>
            <a:ext cx="3733800" cy="3960813"/>
            <a:chOff x="521" y="1298"/>
            <a:chExt cx="2352" cy="2495"/>
          </a:xfrm>
        </p:grpSpPr>
        <p:sp>
          <p:nvSpPr>
            <p:cNvPr id="5" name="AutoShape 5"/>
            <p:cNvSpPr>
              <a:spLocks noChangeArrowheads="1"/>
            </p:cNvSpPr>
            <p:nvPr/>
          </p:nvSpPr>
          <p:spPr bwMode="auto">
            <a:xfrm>
              <a:off x="657" y="1298"/>
              <a:ext cx="1610" cy="295"/>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zh-CN" altLang="en-US" dirty="0">
                  <a:latin typeface="微软雅黑" pitchFamily="34" charset="-122"/>
                  <a:ea typeface="微软雅黑" pitchFamily="34" charset="-122"/>
                </a:rPr>
                <a:t>业务部门提出需求</a:t>
              </a:r>
            </a:p>
          </p:txBody>
        </p:sp>
        <p:sp>
          <p:nvSpPr>
            <p:cNvPr id="6" name="AutoShape 6"/>
            <p:cNvSpPr>
              <a:spLocks noChangeArrowheads="1"/>
            </p:cNvSpPr>
            <p:nvPr/>
          </p:nvSpPr>
          <p:spPr bwMode="auto">
            <a:xfrm>
              <a:off x="657" y="1661"/>
              <a:ext cx="1610" cy="295"/>
            </a:xfrm>
            <a:prstGeom prst="roundRect">
              <a:avLst>
                <a:gd name="adj" fmla="val 16667"/>
              </a:avLst>
            </a:prstGeom>
            <a:solidFill>
              <a:schemeClr val="accent5">
                <a:lumMod val="90000"/>
              </a:schemeClr>
            </a:solidFill>
            <a:ln w="9525">
              <a:solidFill>
                <a:schemeClr val="tx1"/>
              </a:solidFill>
              <a:round/>
              <a:headEnd/>
              <a:tailEnd/>
            </a:ln>
          </p:spPr>
          <p:txBody>
            <a:bodyPr wrap="none" anchor="ctr"/>
            <a:lstStyle/>
            <a:p>
              <a:pPr algn="ctr"/>
              <a:r>
                <a:rPr lang="zh-CN" altLang="en-US" dirty="0">
                  <a:latin typeface="微软雅黑" pitchFamily="34" charset="-122"/>
                  <a:ea typeface="微软雅黑" pitchFamily="34" charset="-122"/>
                </a:rPr>
                <a:t>技术部门分析需求</a:t>
              </a:r>
            </a:p>
          </p:txBody>
        </p:sp>
        <p:sp>
          <p:nvSpPr>
            <p:cNvPr id="7" name="AutoShape 7"/>
            <p:cNvSpPr>
              <a:spLocks noChangeArrowheads="1"/>
            </p:cNvSpPr>
            <p:nvPr/>
          </p:nvSpPr>
          <p:spPr bwMode="auto">
            <a:xfrm>
              <a:off x="657" y="2024"/>
              <a:ext cx="1610" cy="295"/>
            </a:xfrm>
            <a:prstGeom prst="roundRect">
              <a:avLst>
                <a:gd name="adj" fmla="val 16667"/>
              </a:avLst>
            </a:prstGeom>
            <a:solidFill>
              <a:schemeClr val="accent5">
                <a:lumMod val="90000"/>
              </a:schemeClr>
            </a:solidFill>
            <a:ln w="9525">
              <a:solidFill>
                <a:schemeClr val="tx1"/>
              </a:solidFill>
              <a:round/>
              <a:headEnd/>
              <a:tailEnd/>
            </a:ln>
          </p:spPr>
          <p:txBody>
            <a:bodyPr wrap="none" anchor="ctr"/>
            <a:lstStyle/>
            <a:p>
              <a:pPr algn="ctr"/>
              <a:r>
                <a:rPr lang="zh-CN" altLang="en-US" dirty="0">
                  <a:latin typeface="微软雅黑" pitchFamily="34" charset="-122"/>
                  <a:ea typeface="微软雅黑" pitchFamily="34" charset="-122"/>
                </a:rPr>
                <a:t>设计业务流程</a:t>
              </a:r>
            </a:p>
          </p:txBody>
        </p:sp>
        <p:sp>
          <p:nvSpPr>
            <p:cNvPr id="8" name="AutoShape 8"/>
            <p:cNvSpPr>
              <a:spLocks noChangeArrowheads="1"/>
            </p:cNvSpPr>
            <p:nvPr/>
          </p:nvSpPr>
          <p:spPr bwMode="auto">
            <a:xfrm>
              <a:off x="657" y="2387"/>
              <a:ext cx="1610" cy="295"/>
            </a:xfrm>
            <a:prstGeom prst="roundRect">
              <a:avLst>
                <a:gd name="adj" fmla="val 16667"/>
              </a:avLst>
            </a:prstGeom>
            <a:solidFill>
              <a:schemeClr val="accent5">
                <a:lumMod val="90000"/>
              </a:schemeClr>
            </a:solidFill>
            <a:ln w="9525">
              <a:solidFill>
                <a:schemeClr val="tx1"/>
              </a:solidFill>
              <a:round/>
              <a:headEnd/>
              <a:tailEnd/>
            </a:ln>
          </p:spPr>
          <p:txBody>
            <a:bodyPr wrap="none" anchor="ctr"/>
            <a:lstStyle/>
            <a:p>
              <a:pPr algn="ctr"/>
              <a:r>
                <a:rPr lang="zh-CN" altLang="en-US" dirty="0">
                  <a:latin typeface="微软雅黑" pitchFamily="34" charset="-122"/>
                  <a:ea typeface="微软雅黑" pitchFamily="34" charset="-122"/>
                </a:rPr>
                <a:t>开发业务流程</a:t>
              </a:r>
            </a:p>
          </p:txBody>
        </p:sp>
        <p:sp>
          <p:nvSpPr>
            <p:cNvPr id="9" name="AutoShape 9"/>
            <p:cNvSpPr>
              <a:spLocks noChangeArrowheads="1"/>
            </p:cNvSpPr>
            <p:nvPr/>
          </p:nvSpPr>
          <p:spPr bwMode="auto">
            <a:xfrm>
              <a:off x="657" y="2750"/>
              <a:ext cx="1610" cy="295"/>
            </a:xfrm>
            <a:prstGeom prst="roundRect">
              <a:avLst>
                <a:gd name="adj" fmla="val 16667"/>
              </a:avLst>
            </a:prstGeom>
            <a:solidFill>
              <a:schemeClr val="accent5">
                <a:lumMod val="90000"/>
              </a:schemeClr>
            </a:solidFill>
            <a:ln w="9525">
              <a:solidFill>
                <a:schemeClr val="tx1"/>
              </a:solidFill>
              <a:round/>
              <a:headEnd/>
              <a:tailEnd/>
            </a:ln>
          </p:spPr>
          <p:txBody>
            <a:bodyPr wrap="none" anchor="ctr"/>
            <a:lstStyle/>
            <a:p>
              <a:pPr algn="ctr"/>
              <a:r>
                <a:rPr lang="zh-CN" altLang="en-US" dirty="0">
                  <a:latin typeface="微软雅黑" pitchFamily="34" charset="-122"/>
                  <a:ea typeface="微软雅黑" pitchFamily="34" charset="-122"/>
                </a:rPr>
                <a:t>测试业务流程</a:t>
              </a:r>
            </a:p>
          </p:txBody>
        </p:sp>
        <p:sp>
          <p:nvSpPr>
            <p:cNvPr id="10" name="AutoShape 10"/>
            <p:cNvSpPr>
              <a:spLocks noChangeArrowheads="1"/>
            </p:cNvSpPr>
            <p:nvPr/>
          </p:nvSpPr>
          <p:spPr bwMode="auto">
            <a:xfrm>
              <a:off x="657" y="3112"/>
              <a:ext cx="1610" cy="295"/>
            </a:xfrm>
            <a:prstGeom prst="roundRect">
              <a:avLst>
                <a:gd name="adj" fmla="val 16667"/>
              </a:avLst>
            </a:prstGeom>
            <a:solidFill>
              <a:schemeClr val="accent5">
                <a:lumMod val="90000"/>
              </a:schemeClr>
            </a:solidFill>
            <a:ln w="9525">
              <a:solidFill>
                <a:schemeClr val="tx1"/>
              </a:solidFill>
              <a:round/>
              <a:headEnd/>
              <a:tailEnd/>
            </a:ln>
          </p:spPr>
          <p:txBody>
            <a:bodyPr wrap="none" anchor="ctr"/>
            <a:lstStyle/>
            <a:p>
              <a:pPr algn="ctr"/>
              <a:r>
                <a:rPr lang="zh-CN" altLang="en-US" dirty="0">
                  <a:latin typeface="微软雅黑" pitchFamily="34" charset="-122"/>
                  <a:ea typeface="微软雅黑" pitchFamily="34" charset="-122"/>
                </a:rPr>
                <a:t>流程部署上线</a:t>
              </a:r>
            </a:p>
          </p:txBody>
        </p:sp>
        <p:sp>
          <p:nvSpPr>
            <p:cNvPr id="11" name="Line 11"/>
            <p:cNvSpPr>
              <a:spLocks noChangeShapeType="1"/>
            </p:cNvSpPr>
            <p:nvPr/>
          </p:nvSpPr>
          <p:spPr bwMode="auto">
            <a:xfrm flipH="1">
              <a:off x="521" y="1389"/>
              <a:ext cx="0" cy="2404"/>
            </a:xfrm>
            <a:prstGeom prst="line">
              <a:avLst/>
            </a:prstGeom>
            <a:noFill/>
            <a:ln w="38100">
              <a:solidFill>
                <a:schemeClr val="tx1"/>
              </a:solidFill>
              <a:round/>
              <a:headEnd/>
              <a:tailEnd type="triangle" w="lg" len="lg"/>
            </a:ln>
          </p:spPr>
          <p:txBody>
            <a:bodyPr/>
            <a:lstStyle/>
            <a:p>
              <a:endParaRPr lang="zh-CN" altLang="en-US">
                <a:latin typeface="微软雅黑" pitchFamily="34" charset="-122"/>
                <a:ea typeface="微软雅黑" pitchFamily="34" charset="-122"/>
              </a:endParaRPr>
            </a:p>
          </p:txBody>
        </p:sp>
        <p:sp>
          <p:nvSpPr>
            <p:cNvPr id="12" name="Text Box 15"/>
            <p:cNvSpPr txBox="1">
              <a:spLocks noChangeArrowheads="1"/>
            </p:cNvSpPr>
            <p:nvPr/>
          </p:nvSpPr>
          <p:spPr bwMode="auto">
            <a:xfrm>
              <a:off x="2361" y="3530"/>
              <a:ext cx="512" cy="159"/>
            </a:xfrm>
            <a:prstGeom prst="rect">
              <a:avLst/>
            </a:prstGeom>
            <a:noFill/>
            <a:ln w="9525">
              <a:noFill/>
              <a:miter lim="800000"/>
              <a:headEnd/>
              <a:tailEnd/>
            </a:ln>
          </p:spPr>
          <p:txBody>
            <a:bodyPr lIns="0" tIns="0" rIns="0" bIns="0"/>
            <a:lstStyle/>
            <a:p>
              <a:pPr>
                <a:spcBef>
                  <a:spcPct val="50000"/>
                </a:spcBef>
              </a:pPr>
              <a:r>
                <a:rPr lang="zh-CN" altLang="en-US" b="1" dirty="0">
                  <a:latin typeface="微软雅黑" pitchFamily="34" charset="-122"/>
                  <a:ea typeface="微软雅黑" pitchFamily="34" charset="-122"/>
                </a:rPr>
                <a:t>业务域</a:t>
              </a:r>
            </a:p>
          </p:txBody>
        </p:sp>
        <p:sp>
          <p:nvSpPr>
            <p:cNvPr id="13" name="AutoShape 17"/>
            <p:cNvSpPr>
              <a:spLocks/>
            </p:cNvSpPr>
            <p:nvPr/>
          </p:nvSpPr>
          <p:spPr bwMode="auto">
            <a:xfrm>
              <a:off x="2333" y="1322"/>
              <a:ext cx="68" cy="301"/>
            </a:xfrm>
            <a:prstGeom prst="rightBrace">
              <a:avLst>
                <a:gd name="adj1" fmla="val 36887"/>
                <a:gd name="adj2" fmla="val 50000"/>
              </a:avLst>
            </a:prstGeom>
            <a:noFill/>
            <a:ln w="12700">
              <a:solidFill>
                <a:schemeClr val="tx1"/>
              </a:solidFill>
              <a:round/>
              <a:headEnd/>
              <a:tailEnd/>
            </a:ln>
          </p:spPr>
          <p:txBody>
            <a:bodyPr wrap="none" anchor="ctr"/>
            <a:lstStyle/>
            <a:p>
              <a:pPr algn="r"/>
              <a:endParaRPr lang="zh-CN" altLang="en-US">
                <a:latin typeface="微软雅黑" pitchFamily="34" charset="-122"/>
                <a:ea typeface="微软雅黑" pitchFamily="34" charset="-122"/>
              </a:endParaRPr>
            </a:p>
          </p:txBody>
        </p:sp>
        <p:sp>
          <p:nvSpPr>
            <p:cNvPr id="14" name="AutoShape 18"/>
            <p:cNvSpPr>
              <a:spLocks/>
            </p:cNvSpPr>
            <p:nvPr/>
          </p:nvSpPr>
          <p:spPr bwMode="auto">
            <a:xfrm>
              <a:off x="2336" y="3475"/>
              <a:ext cx="68" cy="272"/>
            </a:xfrm>
            <a:prstGeom prst="rightBrace">
              <a:avLst>
                <a:gd name="adj1" fmla="val 33333"/>
                <a:gd name="adj2" fmla="val 50000"/>
              </a:avLst>
            </a:prstGeom>
            <a:noFill/>
            <a:ln w="9525">
              <a:solidFill>
                <a:schemeClr val="tx1"/>
              </a:solidFill>
              <a:round/>
              <a:headEnd/>
              <a:tailEnd/>
            </a:ln>
          </p:spPr>
          <p:txBody>
            <a:bodyPr wrap="none" anchor="ctr"/>
            <a:lstStyle/>
            <a:p>
              <a:pPr algn="r"/>
              <a:endParaRPr lang="zh-CN" altLang="en-US">
                <a:latin typeface="微软雅黑" pitchFamily="34" charset="-122"/>
                <a:ea typeface="微软雅黑" pitchFamily="34" charset="-122"/>
              </a:endParaRPr>
            </a:p>
          </p:txBody>
        </p:sp>
        <p:sp>
          <p:nvSpPr>
            <p:cNvPr id="15" name="AutoShape 10"/>
            <p:cNvSpPr>
              <a:spLocks noChangeArrowheads="1"/>
            </p:cNvSpPr>
            <p:nvPr/>
          </p:nvSpPr>
          <p:spPr bwMode="auto">
            <a:xfrm>
              <a:off x="657" y="3475"/>
              <a:ext cx="1610" cy="295"/>
            </a:xfrm>
            <a:prstGeom prst="roundRect">
              <a:avLst>
                <a:gd name="adj" fmla="val 16667"/>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r>
                <a:rPr lang="zh-CN" altLang="en-US" dirty="0">
                  <a:latin typeface="微软雅黑" pitchFamily="34" charset="-122"/>
                  <a:ea typeface="微软雅黑" pitchFamily="34" charset="-122"/>
                </a:rPr>
                <a:t>业务部门验收</a:t>
              </a:r>
            </a:p>
          </p:txBody>
        </p:sp>
        <p:sp>
          <p:nvSpPr>
            <p:cNvPr id="16" name="Text Box 15"/>
            <p:cNvSpPr txBox="1">
              <a:spLocks noChangeArrowheads="1"/>
            </p:cNvSpPr>
            <p:nvPr/>
          </p:nvSpPr>
          <p:spPr bwMode="auto">
            <a:xfrm>
              <a:off x="2406" y="1392"/>
              <a:ext cx="397" cy="179"/>
            </a:xfrm>
            <a:prstGeom prst="rect">
              <a:avLst/>
            </a:prstGeom>
            <a:noFill/>
            <a:ln w="9525">
              <a:noFill/>
              <a:miter lim="800000"/>
              <a:headEnd/>
              <a:tailEnd/>
            </a:ln>
          </p:spPr>
          <p:txBody>
            <a:bodyPr lIns="0" tIns="0" rIns="0" bIns="0"/>
            <a:lstStyle/>
            <a:p>
              <a:pPr>
                <a:spcBef>
                  <a:spcPct val="50000"/>
                </a:spcBef>
              </a:pPr>
              <a:r>
                <a:rPr lang="zh-CN" altLang="en-US" b="1" dirty="0">
                  <a:latin typeface="微软雅黑" pitchFamily="34" charset="-122"/>
                  <a:ea typeface="微软雅黑" pitchFamily="34" charset="-122"/>
                </a:rPr>
                <a:t>业务域</a:t>
              </a:r>
            </a:p>
          </p:txBody>
        </p:sp>
        <p:sp>
          <p:nvSpPr>
            <p:cNvPr id="17" name="Text Box 15"/>
            <p:cNvSpPr txBox="1">
              <a:spLocks noChangeArrowheads="1"/>
            </p:cNvSpPr>
            <p:nvPr/>
          </p:nvSpPr>
          <p:spPr bwMode="auto">
            <a:xfrm>
              <a:off x="2416" y="2469"/>
              <a:ext cx="411" cy="159"/>
            </a:xfrm>
            <a:prstGeom prst="rect">
              <a:avLst/>
            </a:prstGeom>
            <a:noFill/>
            <a:ln w="9525">
              <a:noFill/>
              <a:miter lim="800000"/>
              <a:headEnd/>
              <a:tailEnd/>
            </a:ln>
          </p:spPr>
          <p:txBody>
            <a:bodyPr lIns="0" tIns="0" rIns="0" bIns="0"/>
            <a:lstStyle/>
            <a:p>
              <a:pPr algn="r">
                <a:spcBef>
                  <a:spcPct val="50000"/>
                </a:spcBef>
              </a:pPr>
              <a:r>
                <a:rPr lang="zh-CN" altLang="en-US" b="1" dirty="0">
                  <a:latin typeface="微软雅黑" pitchFamily="34" charset="-122"/>
                  <a:ea typeface="微软雅黑" pitchFamily="34" charset="-122"/>
                </a:rPr>
                <a:t>技术域</a:t>
              </a:r>
            </a:p>
          </p:txBody>
        </p:sp>
        <p:sp>
          <p:nvSpPr>
            <p:cNvPr id="18" name="AutoShape 17"/>
            <p:cNvSpPr>
              <a:spLocks/>
            </p:cNvSpPr>
            <p:nvPr/>
          </p:nvSpPr>
          <p:spPr bwMode="auto">
            <a:xfrm>
              <a:off x="2336" y="1706"/>
              <a:ext cx="90" cy="1679"/>
            </a:xfrm>
            <a:prstGeom prst="rightBrace">
              <a:avLst>
                <a:gd name="adj1" fmla="val 155463"/>
                <a:gd name="adj2" fmla="val 50000"/>
              </a:avLst>
            </a:prstGeom>
            <a:noFill/>
            <a:ln w="12700">
              <a:solidFill>
                <a:schemeClr val="tx1"/>
              </a:solidFill>
              <a:round/>
              <a:headEnd/>
              <a:tailEnd/>
            </a:ln>
          </p:spPr>
          <p:txBody>
            <a:bodyPr wrap="none" anchor="ctr"/>
            <a:lstStyle/>
            <a:p>
              <a:pPr algn="r"/>
              <a:endParaRPr lang="zh-CN" altLang="en-US">
                <a:latin typeface="微软雅黑" pitchFamily="34" charset="-122"/>
                <a:ea typeface="微软雅黑" pitchFamily="34" charset="-122"/>
              </a:endParaRPr>
            </a:p>
          </p:txBody>
        </p:sp>
      </p:grpSp>
      <p:sp>
        <p:nvSpPr>
          <p:cNvPr id="19" name="Rectangle 19"/>
          <p:cNvSpPr>
            <a:spLocks noChangeArrowheads="1"/>
          </p:cNvSpPr>
          <p:nvPr/>
        </p:nvSpPr>
        <p:spPr bwMode="auto">
          <a:xfrm>
            <a:off x="4429124" y="1214424"/>
            <a:ext cx="3671888" cy="401637"/>
          </a:xfrm>
          <a:prstGeom prst="rect">
            <a:avLst/>
          </a:prstGeom>
          <a:noFill/>
          <a:ln w="9525">
            <a:noFill/>
            <a:miter lim="800000"/>
            <a:headEnd/>
            <a:tailEnd/>
          </a:ln>
          <a:effectLst/>
        </p:spPr>
        <p:txBody>
          <a:bodyPr lIns="91422" tIns="45710" rIns="91422" bIns="45710"/>
          <a:lstStyle/>
          <a:p>
            <a:pPr marL="342831" indent="-342831" eaLnBrk="0" hangingPunct="0">
              <a:lnSpc>
                <a:spcPct val="80000"/>
              </a:lnSpc>
              <a:spcBef>
                <a:spcPct val="20000"/>
              </a:spcBef>
              <a:buClr>
                <a:srgbClr val="0066FF"/>
              </a:buClr>
              <a:buSzPct val="85000"/>
              <a:buFont typeface="Wingdings" pitchFamily="2" charset="2"/>
              <a:buChar char="l"/>
            </a:pPr>
            <a:r>
              <a:rPr lang="zh-CN" altLang="en-US" b="1" dirty="0" smtClean="0">
                <a:solidFill>
                  <a:srgbClr val="FF0000"/>
                </a:solidFill>
                <a:latin typeface="微软雅黑" pitchFamily="34" charset="-122"/>
                <a:ea typeface="微软雅黑" pitchFamily="34" charset="-122"/>
              </a:rPr>
              <a:t>卓越流程</a:t>
            </a:r>
            <a:r>
              <a:rPr lang="zh-CN" altLang="en-US" b="1" dirty="0">
                <a:solidFill>
                  <a:srgbClr val="FF0000"/>
                </a:solidFill>
                <a:latin typeface="微软雅黑" pitchFamily="34" charset="-122"/>
                <a:ea typeface="微软雅黑" pitchFamily="34" charset="-122"/>
              </a:rPr>
              <a:t>实现模式：</a:t>
            </a:r>
          </a:p>
        </p:txBody>
      </p:sp>
      <p:grpSp>
        <p:nvGrpSpPr>
          <p:cNvPr id="4" name="Group 20"/>
          <p:cNvGrpSpPr>
            <a:grpSpLocks/>
          </p:cNvGrpSpPr>
          <p:nvPr/>
        </p:nvGrpSpPr>
        <p:grpSpPr bwMode="auto">
          <a:xfrm>
            <a:off x="4683134" y="1825610"/>
            <a:ext cx="3705228" cy="3863975"/>
            <a:chOff x="3273" y="1314"/>
            <a:chExt cx="2334" cy="2434"/>
          </a:xfrm>
        </p:grpSpPr>
        <p:sp>
          <p:nvSpPr>
            <p:cNvPr id="21" name="AutoShape 5"/>
            <p:cNvSpPr>
              <a:spLocks noChangeArrowheads="1"/>
            </p:cNvSpPr>
            <p:nvPr/>
          </p:nvSpPr>
          <p:spPr bwMode="auto">
            <a:xfrm>
              <a:off x="3409" y="1314"/>
              <a:ext cx="1610" cy="295"/>
            </a:xfrm>
            <a:prstGeom prst="roundRect">
              <a:avLst>
                <a:gd name="adj" fmla="val 16667"/>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r>
                <a:rPr lang="zh-CN" altLang="en-US" dirty="0">
                  <a:latin typeface="微软雅黑" pitchFamily="34" charset="-122"/>
                  <a:ea typeface="微软雅黑" pitchFamily="34" charset="-122"/>
                </a:rPr>
                <a:t>业务部门提出需求</a:t>
              </a:r>
            </a:p>
          </p:txBody>
        </p:sp>
        <p:sp>
          <p:nvSpPr>
            <p:cNvPr id="22" name="AutoShape 6"/>
            <p:cNvSpPr>
              <a:spLocks noChangeArrowheads="1"/>
            </p:cNvSpPr>
            <p:nvPr/>
          </p:nvSpPr>
          <p:spPr bwMode="auto">
            <a:xfrm>
              <a:off x="3409" y="1677"/>
              <a:ext cx="1610" cy="295"/>
            </a:xfrm>
            <a:prstGeom prst="roundRect">
              <a:avLst>
                <a:gd name="adj" fmla="val 16667"/>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r>
                <a:rPr lang="zh-CN" altLang="en-US" dirty="0">
                  <a:latin typeface="微软雅黑" pitchFamily="34" charset="-122"/>
                  <a:ea typeface="微软雅黑" pitchFamily="34" charset="-122"/>
                </a:rPr>
                <a:t>业务部门梳理流程</a:t>
              </a:r>
            </a:p>
          </p:txBody>
        </p:sp>
        <p:sp>
          <p:nvSpPr>
            <p:cNvPr id="23" name="AutoShape 7"/>
            <p:cNvSpPr>
              <a:spLocks noChangeArrowheads="1"/>
            </p:cNvSpPr>
            <p:nvPr/>
          </p:nvSpPr>
          <p:spPr bwMode="auto">
            <a:xfrm>
              <a:off x="3409" y="2040"/>
              <a:ext cx="1610" cy="295"/>
            </a:xfrm>
            <a:prstGeom prst="roundRect">
              <a:avLst>
                <a:gd name="adj" fmla="val 16667"/>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r>
                <a:rPr lang="zh-CN" altLang="en-US" dirty="0">
                  <a:latin typeface="微软雅黑" pitchFamily="34" charset="-122"/>
                  <a:ea typeface="微软雅黑" pitchFamily="34" charset="-122"/>
                </a:rPr>
                <a:t>业务部门组装流程</a:t>
              </a:r>
            </a:p>
          </p:txBody>
        </p:sp>
        <p:sp>
          <p:nvSpPr>
            <p:cNvPr id="24" name="AutoShape 8"/>
            <p:cNvSpPr>
              <a:spLocks noChangeArrowheads="1"/>
            </p:cNvSpPr>
            <p:nvPr/>
          </p:nvSpPr>
          <p:spPr bwMode="auto">
            <a:xfrm>
              <a:off x="3391" y="2399"/>
              <a:ext cx="1610" cy="295"/>
            </a:xfrm>
            <a:prstGeom prst="roundRect">
              <a:avLst>
                <a:gd name="adj" fmla="val 16667"/>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r>
                <a:rPr lang="zh-CN" altLang="en-US" dirty="0">
                  <a:latin typeface="微软雅黑" pitchFamily="34" charset="-122"/>
                  <a:ea typeface="微软雅黑" pitchFamily="34" charset="-122"/>
                </a:rPr>
                <a:t>业务部门测试流程</a:t>
              </a:r>
            </a:p>
          </p:txBody>
        </p:sp>
        <p:sp>
          <p:nvSpPr>
            <p:cNvPr id="25" name="AutoShape 9"/>
            <p:cNvSpPr>
              <a:spLocks noChangeArrowheads="1"/>
            </p:cNvSpPr>
            <p:nvPr/>
          </p:nvSpPr>
          <p:spPr bwMode="auto">
            <a:xfrm>
              <a:off x="3409" y="2766"/>
              <a:ext cx="1610" cy="295"/>
            </a:xfrm>
            <a:prstGeom prst="roundRect">
              <a:avLst>
                <a:gd name="adj" fmla="val 16667"/>
              </a:avLst>
            </a:prstGeom>
            <a:ln>
              <a:headEnd/>
              <a:tailEnd/>
            </a:ln>
          </p:spPr>
          <p:style>
            <a:lnRef idx="3">
              <a:schemeClr val="lt1"/>
            </a:lnRef>
            <a:fillRef idx="1">
              <a:schemeClr val="accent2"/>
            </a:fillRef>
            <a:effectRef idx="1">
              <a:schemeClr val="accent2"/>
            </a:effectRef>
            <a:fontRef idx="minor">
              <a:schemeClr val="lt1"/>
            </a:fontRef>
          </p:style>
          <p:txBody>
            <a:bodyPr wrap="none" anchor="ctr"/>
            <a:lstStyle/>
            <a:p>
              <a:pPr algn="ctr"/>
              <a:r>
                <a:rPr lang="zh-CN" altLang="en-US" dirty="0">
                  <a:latin typeface="微软雅黑" pitchFamily="34" charset="-122"/>
                  <a:ea typeface="微软雅黑" pitchFamily="34" charset="-122"/>
                </a:rPr>
                <a:t>自动部署流程和发布</a:t>
              </a:r>
            </a:p>
          </p:txBody>
        </p:sp>
        <p:sp>
          <p:nvSpPr>
            <p:cNvPr id="26" name="AutoShape 10"/>
            <p:cNvSpPr>
              <a:spLocks noChangeArrowheads="1"/>
            </p:cNvSpPr>
            <p:nvPr/>
          </p:nvSpPr>
          <p:spPr bwMode="auto">
            <a:xfrm>
              <a:off x="3409" y="3404"/>
              <a:ext cx="1610" cy="295"/>
            </a:xfrm>
            <a:prstGeom prst="roundRect">
              <a:avLst>
                <a:gd name="adj" fmla="val 16667"/>
              </a:avLst>
            </a:prstGeom>
            <a:solidFill>
              <a:schemeClr val="accent5">
                <a:lumMod val="90000"/>
              </a:schemeClr>
            </a:solidFill>
            <a:ln w="9525">
              <a:solidFill>
                <a:schemeClr val="tx1"/>
              </a:solidFill>
              <a:round/>
              <a:headEnd/>
              <a:tailEnd/>
            </a:ln>
          </p:spPr>
          <p:txBody>
            <a:bodyPr wrap="none" anchor="ctr"/>
            <a:lstStyle/>
            <a:p>
              <a:pPr algn="ctr"/>
              <a:r>
                <a:rPr lang="zh-CN" altLang="en-US" dirty="0" smtClean="0">
                  <a:latin typeface="微软雅黑" pitchFamily="34" charset="-122"/>
                  <a:ea typeface="微软雅黑" pitchFamily="34" charset="-122"/>
                </a:rPr>
                <a:t>服务组件</a:t>
              </a:r>
              <a:r>
                <a:rPr lang="zh-CN" altLang="en-US" dirty="0">
                  <a:latin typeface="微软雅黑" pitchFamily="34" charset="-122"/>
                  <a:ea typeface="微软雅黑" pitchFamily="34" charset="-122"/>
                </a:rPr>
                <a:t>开发</a:t>
              </a:r>
            </a:p>
          </p:txBody>
        </p:sp>
        <p:sp>
          <p:nvSpPr>
            <p:cNvPr id="27" name="Line 11"/>
            <p:cNvSpPr>
              <a:spLocks noChangeShapeType="1"/>
            </p:cNvSpPr>
            <p:nvPr/>
          </p:nvSpPr>
          <p:spPr bwMode="auto">
            <a:xfrm>
              <a:off x="3273" y="1405"/>
              <a:ext cx="15" cy="2343"/>
            </a:xfrm>
            <a:prstGeom prst="line">
              <a:avLst/>
            </a:prstGeom>
            <a:noFill/>
            <a:ln w="38100">
              <a:solidFill>
                <a:schemeClr val="tx1"/>
              </a:solidFill>
              <a:round/>
              <a:headEnd/>
              <a:tailEnd type="triangle" w="lg" len="lg"/>
            </a:ln>
          </p:spPr>
          <p:txBody>
            <a:bodyPr/>
            <a:lstStyle/>
            <a:p>
              <a:endParaRPr lang="zh-CN" altLang="en-US">
                <a:latin typeface="微软雅黑" pitchFamily="34" charset="-122"/>
                <a:ea typeface="微软雅黑" pitchFamily="34" charset="-122"/>
              </a:endParaRPr>
            </a:p>
          </p:txBody>
        </p:sp>
        <p:sp>
          <p:nvSpPr>
            <p:cNvPr id="28" name="AutoShape 18"/>
            <p:cNvSpPr>
              <a:spLocks/>
            </p:cNvSpPr>
            <p:nvPr/>
          </p:nvSpPr>
          <p:spPr bwMode="auto">
            <a:xfrm>
              <a:off x="5057" y="3422"/>
              <a:ext cx="68" cy="272"/>
            </a:xfrm>
            <a:prstGeom prst="rightBrace">
              <a:avLst>
                <a:gd name="adj1" fmla="val 33333"/>
                <a:gd name="adj2" fmla="val 50000"/>
              </a:avLst>
            </a:prstGeom>
            <a:noFill/>
            <a:ln w="9525">
              <a:solidFill>
                <a:schemeClr val="tx1"/>
              </a:solidFill>
              <a:round/>
              <a:headEnd/>
              <a:tailEnd/>
            </a:ln>
          </p:spPr>
          <p:txBody>
            <a:bodyPr wrap="none" anchor="ctr"/>
            <a:lstStyle/>
            <a:p>
              <a:pPr algn="r"/>
              <a:endParaRPr lang="zh-CN" altLang="en-US">
                <a:latin typeface="微软雅黑" pitchFamily="34" charset="-122"/>
                <a:ea typeface="微软雅黑" pitchFamily="34" charset="-122"/>
              </a:endParaRPr>
            </a:p>
          </p:txBody>
        </p:sp>
        <p:sp>
          <p:nvSpPr>
            <p:cNvPr id="29" name="Text Box 15"/>
            <p:cNvSpPr txBox="1">
              <a:spLocks noChangeArrowheads="1"/>
            </p:cNvSpPr>
            <p:nvPr/>
          </p:nvSpPr>
          <p:spPr bwMode="auto">
            <a:xfrm>
              <a:off x="5161" y="2143"/>
              <a:ext cx="446" cy="160"/>
            </a:xfrm>
            <a:prstGeom prst="rect">
              <a:avLst/>
            </a:prstGeom>
            <a:noFill/>
            <a:ln w="9525">
              <a:noFill/>
              <a:miter lim="800000"/>
              <a:headEnd/>
              <a:tailEnd/>
            </a:ln>
          </p:spPr>
          <p:txBody>
            <a:bodyPr lIns="0" tIns="0" rIns="0" bIns="0"/>
            <a:lstStyle/>
            <a:p>
              <a:pPr>
                <a:spcBef>
                  <a:spcPct val="50000"/>
                </a:spcBef>
              </a:pPr>
              <a:r>
                <a:rPr lang="zh-CN" altLang="en-US" b="1" dirty="0">
                  <a:latin typeface="微软雅黑" pitchFamily="34" charset="-122"/>
                  <a:ea typeface="微软雅黑" pitchFamily="34" charset="-122"/>
                </a:rPr>
                <a:t>业务域</a:t>
              </a:r>
            </a:p>
          </p:txBody>
        </p:sp>
        <p:sp>
          <p:nvSpPr>
            <p:cNvPr id="30" name="Text Box 15"/>
            <p:cNvSpPr txBox="1">
              <a:spLocks noChangeArrowheads="1"/>
            </p:cNvSpPr>
            <p:nvPr/>
          </p:nvSpPr>
          <p:spPr bwMode="auto">
            <a:xfrm>
              <a:off x="5141" y="3458"/>
              <a:ext cx="421" cy="180"/>
            </a:xfrm>
            <a:prstGeom prst="rect">
              <a:avLst/>
            </a:prstGeom>
            <a:noFill/>
            <a:ln w="9525">
              <a:noFill/>
              <a:miter lim="800000"/>
              <a:headEnd/>
              <a:tailEnd/>
            </a:ln>
          </p:spPr>
          <p:txBody>
            <a:bodyPr lIns="0" tIns="0" rIns="0" bIns="0"/>
            <a:lstStyle/>
            <a:p>
              <a:pPr>
                <a:spcBef>
                  <a:spcPct val="50000"/>
                </a:spcBef>
              </a:pPr>
              <a:r>
                <a:rPr lang="zh-CN" altLang="en-US" b="1" dirty="0">
                  <a:latin typeface="微软雅黑" pitchFamily="34" charset="-122"/>
                  <a:ea typeface="微软雅黑" pitchFamily="34" charset="-122"/>
                </a:rPr>
                <a:t>技术域</a:t>
              </a:r>
            </a:p>
          </p:txBody>
        </p:sp>
        <p:sp>
          <p:nvSpPr>
            <p:cNvPr id="31" name="AutoShape 17"/>
            <p:cNvSpPr>
              <a:spLocks/>
            </p:cNvSpPr>
            <p:nvPr/>
          </p:nvSpPr>
          <p:spPr bwMode="auto">
            <a:xfrm>
              <a:off x="5057" y="1480"/>
              <a:ext cx="91" cy="1496"/>
            </a:xfrm>
            <a:prstGeom prst="rightBrace">
              <a:avLst>
                <a:gd name="adj1" fmla="val 136996"/>
                <a:gd name="adj2" fmla="val 50000"/>
              </a:avLst>
            </a:prstGeom>
            <a:noFill/>
            <a:ln w="12700">
              <a:solidFill>
                <a:schemeClr val="tx1"/>
              </a:solidFill>
              <a:round/>
              <a:headEnd/>
              <a:tailEnd/>
            </a:ln>
          </p:spPr>
          <p:txBody>
            <a:bodyPr wrap="none" anchor="ctr"/>
            <a:lstStyle/>
            <a:p>
              <a:pPr algn="r"/>
              <a:endParaRPr lang="zh-CN" altLang="en-US">
                <a:latin typeface="微软雅黑" pitchFamily="34" charset="-122"/>
                <a:ea typeface="微软雅黑" pitchFamily="34" charset="-122"/>
              </a:endParaRPr>
            </a:p>
          </p:txBody>
        </p:sp>
        <p:sp>
          <p:nvSpPr>
            <p:cNvPr id="32" name="Line 32"/>
            <p:cNvSpPr>
              <a:spLocks noChangeShapeType="1"/>
            </p:cNvSpPr>
            <p:nvPr/>
          </p:nvSpPr>
          <p:spPr bwMode="auto">
            <a:xfrm>
              <a:off x="3288" y="3249"/>
              <a:ext cx="2268" cy="0"/>
            </a:xfrm>
            <a:prstGeom prst="line">
              <a:avLst/>
            </a:prstGeom>
            <a:noFill/>
            <a:ln w="57150">
              <a:solidFill>
                <a:srgbClr val="FF0000"/>
              </a:solidFill>
              <a:prstDash val="dash"/>
              <a:round/>
              <a:headEnd/>
              <a:tailEnd/>
            </a:ln>
            <a:effectLst>
              <a:prstShdw prst="shdw17" dist="17961" dir="2700000">
                <a:srgbClr val="FF0000">
                  <a:gamma/>
                  <a:shade val="60000"/>
                  <a:invGamma/>
                </a:srgbClr>
              </a:prstShdw>
            </a:effectLst>
          </p:spPr>
          <p:txBody>
            <a:bodyPr/>
            <a:lstStyle/>
            <a:p>
              <a:endParaRPr lang="zh-CN" altLang="en-US">
                <a:latin typeface="微软雅黑" pitchFamily="34" charset="-122"/>
                <a:ea typeface="微软雅黑" pitchFamily="34" charset="-122"/>
              </a:endParaRPr>
            </a:p>
          </p:txBody>
        </p:sp>
      </p:grpSp>
      <p:grpSp>
        <p:nvGrpSpPr>
          <p:cNvPr id="20" name="组合 34"/>
          <p:cNvGrpSpPr/>
          <p:nvPr/>
        </p:nvGrpSpPr>
        <p:grpSpPr>
          <a:xfrm>
            <a:off x="3643308" y="2428868"/>
            <a:ext cx="785818" cy="2857520"/>
            <a:chOff x="4143372" y="2714620"/>
            <a:chExt cx="785818" cy="3000396"/>
          </a:xfrm>
        </p:grpSpPr>
        <p:sp>
          <p:nvSpPr>
            <p:cNvPr id="34" name="下弧形箭头 33"/>
            <p:cNvSpPr/>
            <p:nvPr/>
          </p:nvSpPr>
          <p:spPr>
            <a:xfrm rot="16200000">
              <a:off x="3036083" y="3821909"/>
              <a:ext cx="3000396" cy="78581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微软雅黑" pitchFamily="34" charset="-122"/>
                <a:ea typeface="微软雅黑" pitchFamily="34" charset="-122"/>
              </a:endParaRPr>
            </a:p>
          </p:txBody>
        </p:sp>
        <p:sp>
          <p:nvSpPr>
            <p:cNvPr id="35" name="Rectangle 21"/>
            <p:cNvSpPr>
              <a:spLocks noChangeArrowheads="1"/>
            </p:cNvSpPr>
            <p:nvPr/>
          </p:nvSpPr>
          <p:spPr bwMode="auto">
            <a:xfrm>
              <a:off x="4429124" y="3357562"/>
              <a:ext cx="428628" cy="1928826"/>
            </a:xfrm>
            <a:prstGeom prst="rect">
              <a:avLst/>
            </a:prstGeom>
            <a:noFill/>
            <a:ln w="9525">
              <a:noFill/>
              <a:miter lim="800000"/>
              <a:headEnd/>
              <a:tailEnd/>
            </a:ln>
            <a:effectLst/>
          </p:spPr>
          <p:txBody>
            <a:bodyPr vert="vert270" wrap="none" anchor="ctr"/>
            <a:lstStyle/>
            <a:p>
              <a:pPr marL="342831" indent="-342831" algn="ctr"/>
              <a:r>
                <a:rPr lang="zh-CN" altLang="en-US" sz="1400" b="1" dirty="0" smtClean="0">
                  <a:solidFill>
                    <a:srgbClr val="FF0000"/>
                  </a:solidFill>
                  <a:latin typeface="微软雅黑" pitchFamily="34" charset="-122"/>
                  <a:ea typeface="微软雅黑" pitchFamily="34" charset="-122"/>
                </a:rPr>
                <a:t>需求未满足，迭代</a:t>
              </a:r>
              <a:endParaRPr lang="en-US" altLang="zh-CN" sz="1400" b="1" dirty="0">
                <a:solidFill>
                  <a:srgbClr val="FF0000"/>
                </a:solidFill>
                <a:latin typeface="微软雅黑" pitchFamily="34" charset="-122"/>
                <a:ea typeface="微软雅黑" pitchFamily="34" charset="-122"/>
              </a:endParaRPr>
            </a:p>
          </p:txBody>
        </p:sp>
      </p:grpSp>
      <p:sp>
        <p:nvSpPr>
          <p:cNvPr id="36" name="Rectangle 21"/>
          <p:cNvSpPr>
            <a:spLocks noChangeArrowheads="1"/>
          </p:cNvSpPr>
          <p:nvPr/>
        </p:nvSpPr>
        <p:spPr bwMode="auto">
          <a:xfrm>
            <a:off x="334987" y="5857892"/>
            <a:ext cx="3379791" cy="431800"/>
          </a:xfrm>
          <a:prstGeom prst="rect">
            <a:avLst/>
          </a:prstGeom>
          <a:noFill/>
          <a:ln w="9525">
            <a:noFill/>
            <a:miter lim="800000"/>
            <a:headEnd/>
            <a:tailEnd/>
          </a:ln>
          <a:effectLst/>
        </p:spPr>
        <p:txBody>
          <a:bodyPr wrap="none" lIns="91422" tIns="45710" rIns="91422" bIns="45710" anchor="ctr"/>
          <a:lstStyle/>
          <a:p>
            <a:pPr marL="342831" indent="-342831"/>
            <a:r>
              <a:rPr lang="zh-CN" altLang="en-US" b="1" dirty="0" smtClean="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变更周期长，反复增多，成本增加！</a:t>
            </a:r>
            <a:endParaRPr lang="en-US" altLang="zh-CN" b="1"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7" name="Rectangle 21"/>
          <p:cNvSpPr>
            <a:spLocks noChangeArrowheads="1"/>
          </p:cNvSpPr>
          <p:nvPr/>
        </p:nvSpPr>
        <p:spPr bwMode="auto">
          <a:xfrm>
            <a:off x="4406953" y="5861064"/>
            <a:ext cx="4594205" cy="431800"/>
          </a:xfrm>
          <a:prstGeom prst="rect">
            <a:avLst/>
          </a:prstGeom>
          <a:noFill/>
          <a:ln w="9525">
            <a:noFill/>
            <a:miter lim="800000"/>
            <a:headEnd/>
            <a:tailEnd/>
          </a:ln>
          <a:effectLst/>
        </p:spPr>
        <p:txBody>
          <a:bodyPr wrap="none" lIns="91422" tIns="45710" rIns="91422" bIns="45710" anchor="ctr"/>
          <a:lstStyle/>
          <a:p>
            <a:pPr marL="342831" indent="-342831"/>
            <a:r>
              <a:rPr lang="zh-CN" altLang="en-US" b="1" dirty="0" smtClean="0">
                <a:solidFill>
                  <a:srgbClr val="006600"/>
                </a:solidFill>
                <a:effectLst>
                  <a:outerShdw blurRad="38100" dist="38100" dir="2700000" algn="tl">
                    <a:srgbClr val="000000">
                      <a:alpha val="43137"/>
                    </a:srgbClr>
                  </a:outerShdw>
                </a:effectLst>
                <a:latin typeface="微软雅黑" pitchFamily="34" charset="-122"/>
                <a:ea typeface="微软雅黑" pitchFamily="34" charset="-122"/>
              </a:rPr>
              <a:t>业务域实现，变更周期短，反应敏捷，成本降低！</a:t>
            </a:r>
            <a:endParaRPr lang="en-US" altLang="zh-CN" b="1" dirty="0">
              <a:solidFill>
                <a:srgbClr val="0066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8" name="Rectangle 21"/>
          <p:cNvSpPr>
            <a:spLocks noChangeArrowheads="1"/>
          </p:cNvSpPr>
          <p:nvPr/>
        </p:nvSpPr>
        <p:spPr bwMode="auto">
          <a:xfrm>
            <a:off x="3736368" y="1146516"/>
            <a:ext cx="500066" cy="431800"/>
          </a:xfrm>
          <a:prstGeom prst="rect">
            <a:avLst/>
          </a:prstGeom>
          <a:noFill/>
          <a:ln w="9525">
            <a:noFill/>
            <a:miter lim="800000"/>
            <a:headEnd/>
            <a:tailEnd/>
          </a:ln>
          <a:effectLst/>
        </p:spPr>
        <p:txBody>
          <a:bodyPr wrap="none" lIns="91422" tIns="45710" rIns="91422" bIns="45710" anchor="ctr"/>
          <a:lstStyle/>
          <a:p>
            <a:pPr marL="342831" indent="-342831"/>
            <a:r>
              <a:rPr lang="en-US" altLang="zh-CN" sz="1400" b="1" dirty="0" smtClean="0">
                <a:latin typeface="微软雅黑" pitchFamily="34" charset="-122"/>
                <a:ea typeface="微软雅黑" pitchFamily="34" charset="-122"/>
              </a:rPr>
              <a:t>VS.</a:t>
            </a:r>
            <a:endParaRPr lang="en-US" altLang="zh-CN" sz="1400" b="1" dirty="0">
              <a:latin typeface="微软雅黑" pitchFamily="34" charset="-122"/>
              <a:ea typeface="微软雅黑" pitchFamily="34" charset="-122"/>
            </a:endParaRPr>
          </a:p>
        </p:txBody>
      </p:sp>
      <p:grpSp>
        <p:nvGrpSpPr>
          <p:cNvPr id="43008" name="组合 39"/>
          <p:cNvGrpSpPr/>
          <p:nvPr/>
        </p:nvGrpSpPr>
        <p:grpSpPr>
          <a:xfrm>
            <a:off x="8072464" y="1928802"/>
            <a:ext cx="785818" cy="2928958"/>
            <a:chOff x="4143372" y="2714620"/>
            <a:chExt cx="785818" cy="3000396"/>
          </a:xfrm>
        </p:grpSpPr>
        <p:sp>
          <p:nvSpPr>
            <p:cNvPr id="40" name="下弧形箭头 39"/>
            <p:cNvSpPr/>
            <p:nvPr/>
          </p:nvSpPr>
          <p:spPr>
            <a:xfrm rot="16200000">
              <a:off x="3036083" y="3821909"/>
              <a:ext cx="3000396" cy="78581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latin typeface="微软雅黑" pitchFamily="34" charset="-122"/>
                <a:ea typeface="微软雅黑" pitchFamily="34" charset="-122"/>
              </a:endParaRPr>
            </a:p>
          </p:txBody>
        </p:sp>
        <p:sp>
          <p:nvSpPr>
            <p:cNvPr id="41" name="Rectangle 21"/>
            <p:cNvSpPr>
              <a:spLocks noChangeArrowheads="1"/>
            </p:cNvSpPr>
            <p:nvPr/>
          </p:nvSpPr>
          <p:spPr bwMode="auto">
            <a:xfrm>
              <a:off x="4429124" y="3357562"/>
              <a:ext cx="428628" cy="1928826"/>
            </a:xfrm>
            <a:prstGeom prst="rect">
              <a:avLst/>
            </a:prstGeom>
            <a:noFill/>
            <a:ln w="9525">
              <a:noFill/>
              <a:miter lim="800000"/>
              <a:headEnd/>
              <a:tailEnd/>
            </a:ln>
            <a:effectLst/>
          </p:spPr>
          <p:txBody>
            <a:bodyPr vert="vert270" wrap="none" anchor="ctr"/>
            <a:lstStyle/>
            <a:p>
              <a:pPr marL="342831" indent="-342831" algn="ctr"/>
              <a:r>
                <a:rPr lang="zh-CN" altLang="en-US" sz="1400" b="1" dirty="0" smtClean="0">
                  <a:solidFill>
                    <a:srgbClr val="FF0000"/>
                  </a:solidFill>
                  <a:latin typeface="微软雅黑" pitchFamily="34" charset="-122"/>
                  <a:ea typeface="微软雅黑" pitchFamily="34" charset="-122"/>
                </a:rPr>
                <a:t>业务化调整</a:t>
              </a:r>
              <a:endParaRPr lang="en-US" altLang="zh-CN" sz="1400" b="1" dirty="0">
                <a:solidFill>
                  <a:srgbClr val="FF0000"/>
                </a:solidFill>
                <a:latin typeface="微软雅黑" pitchFamily="34" charset="-122"/>
                <a:ea typeface="微软雅黑" pitchFamily="34" charset="-122"/>
              </a:endParaRPr>
            </a:p>
          </p:txBody>
        </p:sp>
      </p:grpSp>
      <p:sp>
        <p:nvSpPr>
          <p:cNvPr id="42"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36</a:t>
            </a:fld>
            <a:endParaRPr lang="en-US" altLang="zh-CN" dirty="0"/>
          </a:p>
        </p:txBody>
      </p:sp>
    </p:spTree>
    <p:extLst>
      <p:ext uri="{BB962C8B-B14F-4D97-AF65-F5344CB8AC3E}">
        <p14:creationId xmlns="" xmlns:p14="http://schemas.microsoft.com/office/powerpoint/2010/main" val="353702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7" presetClass="entr" presetSubtype="4"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500" fill="hold"/>
                                        <p:tgtEl>
                                          <p:spTgt spid="20"/>
                                        </p:tgtEl>
                                        <p:attrNameLst>
                                          <p:attrName>ppt_x</p:attrName>
                                        </p:attrNameLst>
                                      </p:cBhvr>
                                      <p:tavLst>
                                        <p:tav tm="0">
                                          <p:val>
                                            <p:strVal val="#ppt_x"/>
                                          </p:val>
                                        </p:tav>
                                        <p:tav tm="100000">
                                          <p:val>
                                            <p:strVal val="#ppt_x"/>
                                          </p:val>
                                        </p:tav>
                                      </p:tavLst>
                                    </p:anim>
                                    <p:anim calcmode="lin" valueType="num">
                                      <p:cBhvr>
                                        <p:cTn id="15" dur="500" fill="hold"/>
                                        <p:tgtEl>
                                          <p:spTgt spid="20"/>
                                        </p:tgtEl>
                                        <p:attrNameLst>
                                          <p:attrName>ppt_y</p:attrName>
                                        </p:attrNameLst>
                                      </p:cBhvr>
                                      <p:tavLst>
                                        <p:tav tm="0">
                                          <p:val>
                                            <p:strVal val="#ppt_y+#ppt_h/2"/>
                                          </p:val>
                                        </p:tav>
                                        <p:tav tm="100000">
                                          <p:val>
                                            <p:strVal val="#ppt_y"/>
                                          </p:val>
                                        </p:tav>
                                      </p:tavLst>
                                    </p:anim>
                                    <p:anim calcmode="lin" valueType="num">
                                      <p:cBhvr>
                                        <p:cTn id="16" dur="500" fill="hold"/>
                                        <p:tgtEl>
                                          <p:spTgt spid="20"/>
                                        </p:tgtEl>
                                        <p:attrNameLst>
                                          <p:attrName>ppt_w</p:attrName>
                                        </p:attrNameLst>
                                      </p:cBhvr>
                                      <p:tavLst>
                                        <p:tav tm="0">
                                          <p:val>
                                            <p:strVal val="#ppt_w"/>
                                          </p:val>
                                        </p:tav>
                                        <p:tav tm="100000">
                                          <p:val>
                                            <p:strVal val="#ppt_w"/>
                                          </p:val>
                                        </p:tav>
                                      </p:tavLst>
                                    </p:anim>
                                    <p:anim calcmode="lin" valueType="num">
                                      <p:cBhvr>
                                        <p:cTn id="17" dur="500" fill="hold"/>
                                        <p:tgtEl>
                                          <p:spTgt spid="20"/>
                                        </p:tgtEl>
                                        <p:attrNameLst>
                                          <p:attrName>ppt_h</p:attrName>
                                        </p:attrNameLst>
                                      </p:cBhvr>
                                      <p:tavLst>
                                        <p:tav tm="0">
                                          <p:val>
                                            <p:fltVal val="0"/>
                                          </p:val>
                                        </p:tav>
                                        <p:tav tm="100000">
                                          <p:val>
                                            <p:strVal val="#ppt_h"/>
                                          </p:val>
                                        </p:tav>
                                      </p:tavLst>
                                    </p:anim>
                                  </p:childTnLst>
                                </p:cTn>
                              </p:par>
                            </p:childTnLst>
                          </p:cTn>
                        </p:par>
                        <p:par>
                          <p:cTn id="18" fill="hold">
                            <p:stCondLst>
                              <p:cond delay="1000"/>
                            </p:stCondLst>
                            <p:childTnLst>
                              <p:par>
                                <p:cTn id="19" presetID="12" presetClass="entr" presetSubtype="8"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slide(fromLeft)">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17" presetClass="entr" presetSubtype="1"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ppt_x</p:attrName>
                                        </p:attrNameLst>
                                      </p:cBhvr>
                                      <p:tavLst>
                                        <p:tav tm="0">
                                          <p:val>
                                            <p:strVal val="#ppt_x"/>
                                          </p:val>
                                        </p:tav>
                                        <p:tav tm="100000">
                                          <p:val>
                                            <p:strVal val="#ppt_x"/>
                                          </p:val>
                                        </p:tav>
                                      </p:tavLst>
                                    </p:anim>
                                    <p:anim calcmode="lin" valueType="num">
                                      <p:cBhvr>
                                        <p:cTn id="27" dur="500" fill="hold"/>
                                        <p:tgtEl>
                                          <p:spTgt spid="4"/>
                                        </p:tgtEl>
                                        <p:attrNameLst>
                                          <p:attrName>ppt_y</p:attrName>
                                        </p:attrNameLst>
                                      </p:cBhvr>
                                      <p:tavLst>
                                        <p:tav tm="0">
                                          <p:val>
                                            <p:strVal val="#ppt_y-#ppt_h/2"/>
                                          </p:val>
                                        </p:tav>
                                        <p:tav tm="100000">
                                          <p:val>
                                            <p:strVal val="#ppt_y"/>
                                          </p:val>
                                        </p:tav>
                                      </p:tavLst>
                                    </p:anim>
                                    <p:anim calcmode="lin" valueType="num">
                                      <p:cBhvr>
                                        <p:cTn id="28" dur="500" fill="hold"/>
                                        <p:tgtEl>
                                          <p:spTgt spid="4"/>
                                        </p:tgtEl>
                                        <p:attrNameLst>
                                          <p:attrName>ppt_w</p:attrName>
                                        </p:attrNameLst>
                                      </p:cBhvr>
                                      <p:tavLst>
                                        <p:tav tm="0">
                                          <p:val>
                                            <p:strVal val="#ppt_w"/>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childTnLst>
                                </p:cTn>
                              </p:par>
                            </p:childTnLst>
                          </p:cTn>
                        </p:par>
                        <p:par>
                          <p:cTn id="30" fill="hold">
                            <p:stCondLst>
                              <p:cond delay="500"/>
                            </p:stCondLst>
                            <p:childTnLst>
                              <p:par>
                                <p:cTn id="31" presetID="17" presetClass="entr" presetSubtype="4" fill="hold" nodeType="afterEffect">
                                  <p:stCondLst>
                                    <p:cond delay="0"/>
                                  </p:stCondLst>
                                  <p:childTnLst>
                                    <p:set>
                                      <p:cBhvr>
                                        <p:cTn id="32" dur="1" fill="hold">
                                          <p:stCondLst>
                                            <p:cond delay="0"/>
                                          </p:stCondLst>
                                        </p:cTn>
                                        <p:tgtEl>
                                          <p:spTgt spid="43008"/>
                                        </p:tgtEl>
                                        <p:attrNameLst>
                                          <p:attrName>style.visibility</p:attrName>
                                        </p:attrNameLst>
                                      </p:cBhvr>
                                      <p:to>
                                        <p:strVal val="visible"/>
                                      </p:to>
                                    </p:set>
                                    <p:anim calcmode="lin" valueType="num">
                                      <p:cBhvr>
                                        <p:cTn id="33" dur="500" fill="hold"/>
                                        <p:tgtEl>
                                          <p:spTgt spid="43008"/>
                                        </p:tgtEl>
                                        <p:attrNameLst>
                                          <p:attrName>ppt_x</p:attrName>
                                        </p:attrNameLst>
                                      </p:cBhvr>
                                      <p:tavLst>
                                        <p:tav tm="0">
                                          <p:val>
                                            <p:strVal val="#ppt_x"/>
                                          </p:val>
                                        </p:tav>
                                        <p:tav tm="100000">
                                          <p:val>
                                            <p:strVal val="#ppt_x"/>
                                          </p:val>
                                        </p:tav>
                                      </p:tavLst>
                                    </p:anim>
                                    <p:anim calcmode="lin" valueType="num">
                                      <p:cBhvr>
                                        <p:cTn id="34" dur="500" fill="hold"/>
                                        <p:tgtEl>
                                          <p:spTgt spid="43008"/>
                                        </p:tgtEl>
                                        <p:attrNameLst>
                                          <p:attrName>ppt_y</p:attrName>
                                        </p:attrNameLst>
                                      </p:cBhvr>
                                      <p:tavLst>
                                        <p:tav tm="0">
                                          <p:val>
                                            <p:strVal val="#ppt_y+#ppt_h/2"/>
                                          </p:val>
                                        </p:tav>
                                        <p:tav tm="100000">
                                          <p:val>
                                            <p:strVal val="#ppt_y"/>
                                          </p:val>
                                        </p:tav>
                                      </p:tavLst>
                                    </p:anim>
                                    <p:anim calcmode="lin" valueType="num">
                                      <p:cBhvr>
                                        <p:cTn id="35" dur="500" fill="hold"/>
                                        <p:tgtEl>
                                          <p:spTgt spid="43008"/>
                                        </p:tgtEl>
                                        <p:attrNameLst>
                                          <p:attrName>ppt_w</p:attrName>
                                        </p:attrNameLst>
                                      </p:cBhvr>
                                      <p:tavLst>
                                        <p:tav tm="0">
                                          <p:val>
                                            <p:strVal val="#ppt_w"/>
                                          </p:val>
                                        </p:tav>
                                        <p:tav tm="100000">
                                          <p:val>
                                            <p:strVal val="#ppt_w"/>
                                          </p:val>
                                        </p:tav>
                                      </p:tavLst>
                                    </p:anim>
                                    <p:anim calcmode="lin" valueType="num">
                                      <p:cBhvr>
                                        <p:cTn id="36" dur="500" fill="hold"/>
                                        <p:tgtEl>
                                          <p:spTgt spid="43008"/>
                                        </p:tgtEl>
                                        <p:attrNameLst>
                                          <p:attrName>ppt_h</p:attrName>
                                        </p:attrNameLst>
                                      </p:cBhvr>
                                      <p:tavLst>
                                        <p:tav tm="0">
                                          <p:val>
                                            <p:fltVal val="0"/>
                                          </p:val>
                                        </p:tav>
                                        <p:tav tm="100000">
                                          <p:val>
                                            <p:strVal val="#ppt_h"/>
                                          </p:val>
                                        </p:tav>
                                      </p:tavLst>
                                    </p:anim>
                                  </p:childTnLst>
                                </p:cTn>
                              </p:par>
                            </p:childTnLst>
                          </p:cTn>
                        </p:par>
                        <p:par>
                          <p:cTn id="37" fill="hold">
                            <p:stCondLst>
                              <p:cond delay="1000"/>
                            </p:stCondLst>
                            <p:childTnLst>
                              <p:par>
                                <p:cTn id="38" presetID="12" presetClass="entr" presetSubtype="8" fill="hold" grpId="0" nodeType="afterEffect">
                                  <p:stCondLst>
                                    <p:cond delay="0"/>
                                  </p:stCondLst>
                                  <p:iterate type="lt">
                                    <p:tmPct val="0"/>
                                  </p:iterate>
                                  <p:childTnLst>
                                    <p:set>
                                      <p:cBhvr>
                                        <p:cTn id="39" dur="1" fill="hold">
                                          <p:stCondLst>
                                            <p:cond delay="0"/>
                                          </p:stCondLst>
                                        </p:cTn>
                                        <p:tgtEl>
                                          <p:spTgt spid="37"/>
                                        </p:tgtEl>
                                        <p:attrNameLst>
                                          <p:attrName>style.visibility</p:attrName>
                                        </p:attrNameLst>
                                      </p:cBhvr>
                                      <p:to>
                                        <p:strVal val="visible"/>
                                      </p:to>
                                    </p:set>
                                    <p:animEffect transition="in" filter="slide(fromLeft)">
                                      <p:cBhvr>
                                        <p:cTn id="4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14"/>
          <p:cNvSpPr>
            <a:spLocks noChangeArrowheads="1"/>
          </p:cNvSpPr>
          <p:nvPr/>
        </p:nvSpPr>
        <p:spPr bwMode="gray">
          <a:xfrm>
            <a:off x="457200" y="1066800"/>
            <a:ext cx="8382000" cy="5181600"/>
          </a:xfrm>
          <a:prstGeom prst="roundRect">
            <a:avLst>
              <a:gd name="adj" fmla="val 0"/>
            </a:avLst>
          </a:prstGeom>
          <a:solidFill>
            <a:schemeClr val="bg1">
              <a:lumMod val="95000"/>
            </a:schemeClr>
          </a:solidFill>
          <a:ln w="6350" algn="ctr">
            <a:solidFill>
              <a:schemeClr val="accent2">
                <a:lumMod val="60000"/>
                <a:lumOff val="40000"/>
              </a:schemeClr>
            </a:solidFill>
            <a:round/>
            <a:headEnd/>
            <a:tailEnd/>
          </a:ln>
          <a:effectLst>
            <a:outerShdw blurRad="50800" dist="38100" dir="2700000" algn="tl" rotWithShape="0">
              <a:prstClr val="black">
                <a:alpha val="40000"/>
              </a:prstClr>
            </a:outerShdw>
          </a:effectLst>
        </p:spPr>
        <p:txBody>
          <a:bodyPr wrap="none" lIns="91395" tIns="45697" rIns="91395" bIns="45697" anchor="t" anchorCtr="1"/>
          <a:lstStyle/>
          <a:p>
            <a:r>
              <a:rPr kumimoji="1" lang="zh-CN" altLang="en-US" b="1" dirty="0" smtClean="0">
                <a:solidFill>
                  <a:srgbClr val="000000"/>
                </a:solidFill>
              </a:rPr>
              <a:t>业务化表单</a:t>
            </a:r>
            <a:endParaRPr kumimoji="1" lang="zh-CN" altLang="en-US" b="1" dirty="0">
              <a:solidFill>
                <a:srgbClr val="000000"/>
              </a:solidFill>
            </a:endParaRPr>
          </a:p>
        </p:txBody>
      </p:sp>
      <p:sp>
        <p:nvSpPr>
          <p:cNvPr id="5" name="矩形 24"/>
          <p:cNvSpPr>
            <a:spLocks noChangeArrowheads="1"/>
          </p:cNvSpPr>
          <p:nvPr/>
        </p:nvSpPr>
        <p:spPr bwMode="auto">
          <a:xfrm>
            <a:off x="785819" y="2914658"/>
            <a:ext cx="7786687" cy="3105147"/>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lIns="0" tIns="0" rIns="0" bIns="0" anchor="b" anchorCtr="1"/>
          <a:lstStyle/>
          <a:p>
            <a:pPr algn="ctr">
              <a:defRPr/>
            </a:pPr>
            <a:endParaRPr lang="zh-CN" altLang="en-US" b="1">
              <a:ea typeface="宋体" pitchFamily="2" charset="-122"/>
            </a:endParaRPr>
          </a:p>
        </p:txBody>
      </p:sp>
      <p:sp>
        <p:nvSpPr>
          <p:cNvPr id="25" name="矩形 24"/>
          <p:cNvSpPr/>
          <p:nvPr/>
        </p:nvSpPr>
        <p:spPr>
          <a:xfrm>
            <a:off x="785819" y="1604963"/>
            <a:ext cx="2357437" cy="5715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anchor="ctr"/>
          <a:lstStyle/>
          <a:p>
            <a:pPr algn="ctr">
              <a:defRPr/>
            </a:pPr>
            <a:r>
              <a:rPr lang="zh-CN" altLang="en-US" sz="1400" dirty="0">
                <a:solidFill>
                  <a:schemeClr val="tx1"/>
                </a:solidFill>
                <a:latin typeface="宋体" pitchFamily="2" charset="-122"/>
              </a:rPr>
              <a:t>按钮库</a:t>
            </a:r>
          </a:p>
        </p:txBody>
      </p:sp>
      <p:sp>
        <p:nvSpPr>
          <p:cNvPr id="26" name="矩形 25"/>
          <p:cNvSpPr/>
          <p:nvPr/>
        </p:nvSpPr>
        <p:spPr>
          <a:xfrm>
            <a:off x="3500444" y="1604963"/>
            <a:ext cx="2428875" cy="5715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anchor="ctr"/>
          <a:lstStyle/>
          <a:p>
            <a:pPr algn="ctr">
              <a:defRPr/>
            </a:pPr>
            <a:r>
              <a:rPr lang="zh-CN" altLang="en-US" sz="1400" dirty="0">
                <a:solidFill>
                  <a:schemeClr val="tx1"/>
                </a:solidFill>
                <a:latin typeface="宋体" pitchFamily="2" charset="-122"/>
              </a:rPr>
              <a:t>页面控件库</a:t>
            </a:r>
          </a:p>
        </p:txBody>
      </p:sp>
      <p:sp>
        <p:nvSpPr>
          <p:cNvPr id="27" name="矩形 26"/>
          <p:cNvSpPr/>
          <p:nvPr/>
        </p:nvSpPr>
        <p:spPr>
          <a:xfrm>
            <a:off x="785819" y="2247900"/>
            <a:ext cx="2357437" cy="5715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anchor="ctr"/>
          <a:lstStyle/>
          <a:p>
            <a:pPr algn="ctr">
              <a:defRPr/>
            </a:pPr>
            <a:r>
              <a:rPr lang="zh-CN" altLang="en-US" sz="1400" dirty="0">
                <a:solidFill>
                  <a:schemeClr val="tx1"/>
                </a:solidFill>
                <a:latin typeface="宋体" pitchFamily="2" charset="-122"/>
              </a:rPr>
              <a:t>表单模板库</a:t>
            </a:r>
          </a:p>
        </p:txBody>
      </p:sp>
      <p:sp>
        <p:nvSpPr>
          <p:cNvPr id="28" name="矩形 27"/>
          <p:cNvSpPr/>
          <p:nvPr/>
        </p:nvSpPr>
        <p:spPr>
          <a:xfrm>
            <a:off x="3500444" y="2247900"/>
            <a:ext cx="2428875" cy="5715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anchor="ctr"/>
          <a:lstStyle/>
          <a:p>
            <a:pPr algn="ctr">
              <a:defRPr/>
            </a:pPr>
            <a:r>
              <a:rPr lang="zh-CN" altLang="en-US" sz="1400" dirty="0">
                <a:solidFill>
                  <a:schemeClr val="tx1"/>
                </a:solidFill>
                <a:latin typeface="宋体" pitchFamily="2" charset="-122"/>
              </a:rPr>
              <a:t>表单样式库</a:t>
            </a:r>
          </a:p>
        </p:txBody>
      </p:sp>
      <p:sp>
        <p:nvSpPr>
          <p:cNvPr id="29" name="矩形 28"/>
          <p:cNvSpPr/>
          <p:nvPr/>
        </p:nvSpPr>
        <p:spPr>
          <a:xfrm>
            <a:off x="6215069" y="1604963"/>
            <a:ext cx="2357437" cy="5715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anchor="ctr"/>
          <a:lstStyle/>
          <a:p>
            <a:pPr algn="ctr">
              <a:defRPr/>
            </a:pPr>
            <a:r>
              <a:rPr lang="zh-CN" altLang="en-US" sz="1400" dirty="0">
                <a:solidFill>
                  <a:schemeClr val="tx1"/>
                </a:solidFill>
                <a:latin typeface="宋体" pitchFamily="2" charset="-122"/>
              </a:rPr>
              <a:t>脚本库</a:t>
            </a:r>
          </a:p>
        </p:txBody>
      </p:sp>
      <p:sp>
        <p:nvSpPr>
          <p:cNvPr id="30" name="矩形 29"/>
          <p:cNvSpPr/>
          <p:nvPr/>
        </p:nvSpPr>
        <p:spPr>
          <a:xfrm>
            <a:off x="6215069" y="2247900"/>
            <a:ext cx="2357437" cy="5715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anchor="ctr"/>
          <a:lstStyle/>
          <a:p>
            <a:pPr algn="ctr">
              <a:defRPr/>
            </a:pPr>
            <a:r>
              <a:rPr lang="zh-CN" altLang="en-US" sz="1400" dirty="0">
                <a:solidFill>
                  <a:schemeClr val="tx1"/>
                </a:solidFill>
                <a:latin typeface="宋体" pitchFamily="2" charset="-122"/>
              </a:rPr>
              <a:t>表单向导</a:t>
            </a:r>
          </a:p>
        </p:txBody>
      </p:sp>
      <p:sp>
        <p:nvSpPr>
          <p:cNvPr id="32" name="矩形 31"/>
          <p:cNvSpPr/>
          <p:nvPr/>
        </p:nvSpPr>
        <p:spPr bwMode="auto">
          <a:xfrm>
            <a:off x="920751" y="3116265"/>
            <a:ext cx="1857375" cy="2714625"/>
          </a:xfrm>
          <a:prstGeom prst="rect">
            <a:avLst/>
          </a:prstGeom>
          <a:gradFill>
            <a:lin ang="16200000" scaled="0"/>
          </a:gradFill>
          <a:ln>
            <a:headEnd/>
            <a:tailEnd/>
          </a:ln>
        </p:spPr>
        <p:style>
          <a:lnRef idx="1">
            <a:schemeClr val="accent2"/>
          </a:lnRef>
          <a:fillRef idx="2">
            <a:schemeClr val="accent2"/>
          </a:fillRef>
          <a:effectRef idx="1">
            <a:schemeClr val="accent2"/>
          </a:effectRef>
          <a:fontRef idx="minor">
            <a:schemeClr val="dk1"/>
          </a:fontRef>
        </p:style>
        <p:txBody>
          <a:bodyPr lIns="0" tIns="0" rIns="0" bIns="0" anchor="b" anchorCtr="1"/>
          <a:lstStyle/>
          <a:p>
            <a:pPr algn="ctr"/>
            <a:endParaRPr lang="zh-CN" altLang="en-US">
              <a:solidFill>
                <a:schemeClr val="dk1"/>
              </a:solidFill>
              <a:latin typeface="+mn-lt"/>
              <a:ea typeface="+mn-ea"/>
            </a:endParaRPr>
          </a:p>
        </p:txBody>
      </p:sp>
      <p:sp>
        <p:nvSpPr>
          <p:cNvPr id="31" name="标题 1"/>
          <p:cNvSpPr txBox="1">
            <a:spLocks/>
          </p:cNvSpPr>
          <p:nvPr/>
        </p:nvSpPr>
        <p:spPr bwMode="auto">
          <a:xfrm>
            <a:off x="304800" y="381005"/>
            <a:ext cx="8610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kern="0" dirty="0" smtClean="0"/>
              <a:t>技术架构：</a:t>
            </a:r>
            <a:r>
              <a:rPr lang="zh-CN" altLang="en-US" dirty="0"/>
              <a:t>业务化表单</a:t>
            </a:r>
            <a:endParaRPr lang="zh-CN" altLang="en-US" kern="0" dirty="0"/>
          </a:p>
        </p:txBody>
      </p:sp>
      <p:sp>
        <p:nvSpPr>
          <p:cNvPr id="9" name="矩形 8"/>
          <p:cNvSpPr/>
          <p:nvPr/>
        </p:nvSpPr>
        <p:spPr bwMode="auto">
          <a:xfrm>
            <a:off x="1116013" y="3292475"/>
            <a:ext cx="1500187" cy="285750"/>
          </a:xfrm>
          <a:prstGeom prst="rect">
            <a:avLst/>
          </a:prstGeom>
        </p:spPr>
        <p:style>
          <a:lnRef idx="3">
            <a:schemeClr val="lt1"/>
          </a:lnRef>
          <a:fillRef idx="1">
            <a:schemeClr val="accent3"/>
          </a:fillRef>
          <a:effectRef idx="1">
            <a:schemeClr val="accent3"/>
          </a:effectRef>
          <a:fontRef idx="minor">
            <a:schemeClr val="lt1"/>
          </a:fontRef>
        </p:style>
        <p:txBody>
          <a:bodyPr lIns="91395" tIns="45697" rIns="91395" bIns="45697" anchor="ctr"/>
          <a:lstStyle/>
          <a:p>
            <a:pPr algn="ctr">
              <a:defRPr/>
            </a:pPr>
            <a:r>
              <a:rPr lang="zh-CN" altLang="en-US" sz="1400" dirty="0">
                <a:solidFill>
                  <a:schemeClr val="tx1"/>
                </a:solidFill>
                <a:latin typeface="宋体" pitchFamily="2" charset="-122"/>
              </a:rPr>
              <a:t>元数据管理</a:t>
            </a:r>
          </a:p>
        </p:txBody>
      </p:sp>
      <p:sp>
        <p:nvSpPr>
          <p:cNvPr id="10" name="矩形 9"/>
          <p:cNvSpPr/>
          <p:nvPr/>
        </p:nvSpPr>
        <p:spPr bwMode="auto">
          <a:xfrm>
            <a:off x="1116013" y="3649668"/>
            <a:ext cx="1500187" cy="285750"/>
          </a:xfrm>
          <a:prstGeom prst="rect">
            <a:avLst/>
          </a:prstGeom>
        </p:spPr>
        <p:style>
          <a:lnRef idx="3">
            <a:schemeClr val="lt1"/>
          </a:lnRef>
          <a:fillRef idx="1">
            <a:schemeClr val="accent3"/>
          </a:fillRef>
          <a:effectRef idx="1">
            <a:schemeClr val="accent3"/>
          </a:effectRef>
          <a:fontRef idx="minor">
            <a:schemeClr val="lt1"/>
          </a:fontRef>
        </p:style>
        <p:txBody>
          <a:bodyPr lIns="91395" tIns="45697" rIns="91395" bIns="45697" anchor="ctr"/>
          <a:lstStyle/>
          <a:p>
            <a:pPr algn="ctr">
              <a:defRPr/>
            </a:pPr>
            <a:r>
              <a:rPr lang="zh-CN" altLang="en-US" sz="1400" dirty="0">
                <a:solidFill>
                  <a:schemeClr val="tx1"/>
                </a:solidFill>
                <a:latin typeface="宋体" pitchFamily="2" charset="-122"/>
              </a:rPr>
              <a:t>控件管理</a:t>
            </a:r>
          </a:p>
        </p:txBody>
      </p:sp>
      <p:sp>
        <p:nvSpPr>
          <p:cNvPr id="11" name="矩形 10"/>
          <p:cNvSpPr/>
          <p:nvPr/>
        </p:nvSpPr>
        <p:spPr bwMode="auto">
          <a:xfrm>
            <a:off x="1116013" y="4006853"/>
            <a:ext cx="1500187" cy="285750"/>
          </a:xfrm>
          <a:prstGeom prst="rect">
            <a:avLst/>
          </a:prstGeom>
        </p:spPr>
        <p:style>
          <a:lnRef idx="3">
            <a:schemeClr val="lt1"/>
          </a:lnRef>
          <a:fillRef idx="1">
            <a:schemeClr val="accent3"/>
          </a:fillRef>
          <a:effectRef idx="1">
            <a:schemeClr val="accent3"/>
          </a:effectRef>
          <a:fontRef idx="minor">
            <a:schemeClr val="lt1"/>
          </a:fontRef>
        </p:style>
        <p:txBody>
          <a:bodyPr lIns="91395" tIns="45697" rIns="91395" bIns="45697" anchor="ctr"/>
          <a:lstStyle/>
          <a:p>
            <a:pPr algn="ctr">
              <a:defRPr/>
            </a:pPr>
            <a:r>
              <a:rPr lang="zh-CN" altLang="en-US" sz="1400" dirty="0">
                <a:solidFill>
                  <a:schemeClr val="tx1"/>
                </a:solidFill>
                <a:latin typeface="宋体" pitchFamily="2" charset="-122"/>
              </a:rPr>
              <a:t>模板管理</a:t>
            </a:r>
          </a:p>
        </p:txBody>
      </p:sp>
      <p:sp>
        <p:nvSpPr>
          <p:cNvPr id="12" name="矩形 11"/>
          <p:cNvSpPr/>
          <p:nvPr/>
        </p:nvSpPr>
        <p:spPr bwMode="auto">
          <a:xfrm>
            <a:off x="1116013" y="4721225"/>
            <a:ext cx="1500187" cy="285750"/>
          </a:xfrm>
          <a:prstGeom prst="rect">
            <a:avLst/>
          </a:prstGeom>
        </p:spPr>
        <p:style>
          <a:lnRef idx="3">
            <a:schemeClr val="lt1"/>
          </a:lnRef>
          <a:fillRef idx="1">
            <a:schemeClr val="accent3"/>
          </a:fillRef>
          <a:effectRef idx="1">
            <a:schemeClr val="accent3"/>
          </a:effectRef>
          <a:fontRef idx="minor">
            <a:schemeClr val="lt1"/>
          </a:fontRef>
        </p:style>
        <p:txBody>
          <a:bodyPr lIns="91395" tIns="45697" rIns="91395" bIns="45697" anchor="ctr"/>
          <a:lstStyle/>
          <a:p>
            <a:pPr algn="ctr">
              <a:defRPr/>
            </a:pPr>
            <a:r>
              <a:rPr lang="zh-CN" altLang="en-US" sz="1400" dirty="0">
                <a:solidFill>
                  <a:schemeClr val="tx1"/>
                </a:solidFill>
                <a:latin typeface="宋体" pitchFamily="2" charset="-122"/>
              </a:rPr>
              <a:t>脚本管理</a:t>
            </a:r>
          </a:p>
        </p:txBody>
      </p:sp>
      <p:sp>
        <p:nvSpPr>
          <p:cNvPr id="13" name="矩形 12"/>
          <p:cNvSpPr/>
          <p:nvPr/>
        </p:nvSpPr>
        <p:spPr bwMode="auto">
          <a:xfrm>
            <a:off x="1116013" y="5078417"/>
            <a:ext cx="1500187" cy="285750"/>
          </a:xfrm>
          <a:prstGeom prst="rect">
            <a:avLst/>
          </a:prstGeom>
        </p:spPr>
        <p:style>
          <a:lnRef idx="3">
            <a:schemeClr val="lt1"/>
          </a:lnRef>
          <a:fillRef idx="1">
            <a:schemeClr val="accent3"/>
          </a:fillRef>
          <a:effectRef idx="1">
            <a:schemeClr val="accent3"/>
          </a:effectRef>
          <a:fontRef idx="minor">
            <a:schemeClr val="lt1"/>
          </a:fontRef>
        </p:style>
        <p:txBody>
          <a:bodyPr lIns="91395" tIns="45697" rIns="91395" bIns="45697" anchor="ctr"/>
          <a:lstStyle/>
          <a:p>
            <a:pPr algn="ctr">
              <a:defRPr/>
            </a:pPr>
            <a:r>
              <a:rPr lang="zh-CN" altLang="en-US" sz="1400" dirty="0">
                <a:solidFill>
                  <a:schemeClr val="tx1"/>
                </a:solidFill>
                <a:latin typeface="宋体" pitchFamily="2" charset="-122"/>
              </a:rPr>
              <a:t>权限管理</a:t>
            </a:r>
          </a:p>
        </p:txBody>
      </p:sp>
      <p:sp>
        <p:nvSpPr>
          <p:cNvPr id="14" name="矩形 13"/>
          <p:cNvSpPr/>
          <p:nvPr/>
        </p:nvSpPr>
        <p:spPr bwMode="auto">
          <a:xfrm>
            <a:off x="1116013" y="4364038"/>
            <a:ext cx="1500187" cy="285750"/>
          </a:xfrm>
          <a:prstGeom prst="rect">
            <a:avLst/>
          </a:prstGeom>
        </p:spPr>
        <p:style>
          <a:lnRef idx="3">
            <a:schemeClr val="lt1"/>
          </a:lnRef>
          <a:fillRef idx="1">
            <a:schemeClr val="accent3"/>
          </a:fillRef>
          <a:effectRef idx="1">
            <a:schemeClr val="accent3"/>
          </a:effectRef>
          <a:fontRef idx="minor">
            <a:schemeClr val="lt1"/>
          </a:fontRef>
        </p:style>
        <p:txBody>
          <a:bodyPr lIns="91395" tIns="45697" rIns="91395" bIns="45697" anchor="ctr"/>
          <a:lstStyle/>
          <a:p>
            <a:pPr algn="ctr">
              <a:defRPr/>
            </a:pPr>
            <a:r>
              <a:rPr lang="zh-CN" altLang="en-US" sz="1400" dirty="0">
                <a:solidFill>
                  <a:schemeClr val="tx1"/>
                </a:solidFill>
                <a:latin typeface="宋体" pitchFamily="2" charset="-122"/>
              </a:rPr>
              <a:t>视图管理</a:t>
            </a:r>
          </a:p>
        </p:txBody>
      </p:sp>
      <p:sp>
        <p:nvSpPr>
          <p:cNvPr id="33" name="矩形 32"/>
          <p:cNvSpPr/>
          <p:nvPr/>
        </p:nvSpPr>
        <p:spPr>
          <a:xfrm>
            <a:off x="1143231" y="5455486"/>
            <a:ext cx="1338737" cy="369285"/>
          </a:xfrm>
          <a:prstGeom prst="rect">
            <a:avLst/>
          </a:prstGeom>
        </p:spPr>
        <p:txBody>
          <a:bodyPr wrap="none" lIns="91395" tIns="45697" rIns="91395" bIns="45697">
            <a:spAutoFit/>
          </a:bodyPr>
          <a:lstStyle/>
          <a:p>
            <a:pPr algn="ctr">
              <a:defRPr/>
            </a:pPr>
            <a:r>
              <a:rPr lang="zh-CN" altLang="en-US" dirty="0"/>
              <a:t>表单设计器</a:t>
            </a:r>
          </a:p>
        </p:txBody>
      </p:sp>
      <p:sp>
        <p:nvSpPr>
          <p:cNvPr id="34" name="矩形 33"/>
          <p:cNvSpPr/>
          <p:nvPr/>
        </p:nvSpPr>
        <p:spPr bwMode="auto">
          <a:xfrm>
            <a:off x="2865441" y="3110192"/>
            <a:ext cx="3627436" cy="2714625"/>
          </a:xfrm>
          <a:prstGeom prst="rect">
            <a:avLst/>
          </a:prstGeom>
          <a:gradFill>
            <a:lin ang="16200000" scaled="0"/>
          </a:gradFill>
          <a:ln>
            <a:headEnd/>
            <a:tailEnd/>
          </a:ln>
        </p:spPr>
        <p:style>
          <a:lnRef idx="1">
            <a:schemeClr val="accent2"/>
          </a:lnRef>
          <a:fillRef idx="2">
            <a:schemeClr val="accent2"/>
          </a:fillRef>
          <a:effectRef idx="1">
            <a:schemeClr val="accent2"/>
          </a:effectRef>
          <a:fontRef idx="minor">
            <a:schemeClr val="dk1"/>
          </a:fontRef>
        </p:style>
        <p:txBody>
          <a:bodyPr lIns="0" tIns="0" rIns="0" bIns="0" anchor="b" anchorCtr="1"/>
          <a:lstStyle/>
          <a:p>
            <a:pPr algn="ctr"/>
            <a:endParaRPr lang="zh-CN" altLang="en-US">
              <a:solidFill>
                <a:schemeClr val="dk1"/>
              </a:solidFill>
              <a:latin typeface="+mn-lt"/>
              <a:ea typeface="+mn-ea"/>
            </a:endParaRPr>
          </a:p>
        </p:txBody>
      </p:sp>
      <p:sp>
        <p:nvSpPr>
          <p:cNvPr id="15" name="矩形 14"/>
          <p:cNvSpPr/>
          <p:nvPr/>
        </p:nvSpPr>
        <p:spPr>
          <a:xfrm>
            <a:off x="2992439" y="4044950"/>
            <a:ext cx="3373437" cy="571500"/>
          </a:xfrm>
          <a:prstGeom prst="rect">
            <a:avLst/>
          </a:prstGeom>
        </p:spPr>
        <p:style>
          <a:lnRef idx="3">
            <a:schemeClr val="lt1"/>
          </a:lnRef>
          <a:fillRef idx="1">
            <a:schemeClr val="accent3"/>
          </a:fillRef>
          <a:effectRef idx="1">
            <a:schemeClr val="accent3"/>
          </a:effectRef>
          <a:fontRef idx="minor">
            <a:schemeClr val="lt1"/>
          </a:fontRef>
        </p:style>
        <p:txBody>
          <a:bodyPr lIns="91395" tIns="45697" rIns="91395" bIns="45697" anchor="ctr"/>
          <a:lstStyle/>
          <a:p>
            <a:pPr algn="ctr">
              <a:defRPr/>
            </a:pPr>
            <a:r>
              <a:rPr lang="zh-CN" altLang="en-US" sz="1400" dirty="0">
                <a:solidFill>
                  <a:schemeClr val="tx1"/>
                </a:solidFill>
                <a:latin typeface="宋体" pitchFamily="2" charset="-122"/>
              </a:rPr>
              <a:t>表单文件、数据解析器</a:t>
            </a:r>
          </a:p>
        </p:txBody>
      </p:sp>
      <p:sp>
        <p:nvSpPr>
          <p:cNvPr id="16" name="矩形 15"/>
          <p:cNvSpPr/>
          <p:nvPr/>
        </p:nvSpPr>
        <p:spPr>
          <a:xfrm>
            <a:off x="2992438" y="3402013"/>
            <a:ext cx="1071562" cy="571500"/>
          </a:xfrm>
          <a:prstGeom prst="rect">
            <a:avLst/>
          </a:prstGeom>
        </p:spPr>
        <p:style>
          <a:lnRef idx="3">
            <a:schemeClr val="lt1"/>
          </a:lnRef>
          <a:fillRef idx="1">
            <a:schemeClr val="accent3"/>
          </a:fillRef>
          <a:effectRef idx="1">
            <a:schemeClr val="accent3"/>
          </a:effectRef>
          <a:fontRef idx="minor">
            <a:schemeClr val="lt1"/>
          </a:fontRef>
        </p:style>
        <p:txBody>
          <a:bodyPr lIns="91395" tIns="45697" rIns="91395" bIns="45697" anchor="ctr"/>
          <a:lstStyle/>
          <a:p>
            <a:pPr algn="ctr">
              <a:defRPr/>
            </a:pPr>
            <a:r>
              <a:rPr lang="zh-CN" altLang="en-US" sz="1400" dirty="0">
                <a:solidFill>
                  <a:schemeClr val="tx1"/>
                </a:solidFill>
                <a:latin typeface="宋体" pitchFamily="2" charset="-122"/>
              </a:rPr>
              <a:t>表单文件管理</a:t>
            </a:r>
          </a:p>
        </p:txBody>
      </p:sp>
      <p:sp>
        <p:nvSpPr>
          <p:cNvPr id="17" name="矩形 16"/>
          <p:cNvSpPr/>
          <p:nvPr/>
        </p:nvSpPr>
        <p:spPr>
          <a:xfrm>
            <a:off x="4135440" y="3402013"/>
            <a:ext cx="1071562" cy="571500"/>
          </a:xfrm>
          <a:prstGeom prst="rect">
            <a:avLst/>
          </a:prstGeom>
        </p:spPr>
        <p:style>
          <a:lnRef idx="3">
            <a:schemeClr val="lt1"/>
          </a:lnRef>
          <a:fillRef idx="1">
            <a:schemeClr val="accent3"/>
          </a:fillRef>
          <a:effectRef idx="1">
            <a:schemeClr val="accent3"/>
          </a:effectRef>
          <a:fontRef idx="minor">
            <a:schemeClr val="lt1"/>
          </a:fontRef>
        </p:style>
        <p:txBody>
          <a:bodyPr lIns="91395" tIns="45697" rIns="91395" bIns="45697" anchor="ctr"/>
          <a:lstStyle/>
          <a:p>
            <a:pPr algn="ctr">
              <a:defRPr/>
            </a:pPr>
            <a:r>
              <a:rPr lang="zh-CN" altLang="en-US" sz="1400" dirty="0">
                <a:solidFill>
                  <a:schemeClr val="tx1"/>
                </a:solidFill>
                <a:latin typeface="宋体" pitchFamily="2" charset="-122"/>
              </a:rPr>
              <a:t>数据文件管理</a:t>
            </a:r>
          </a:p>
        </p:txBody>
      </p:sp>
      <p:sp>
        <p:nvSpPr>
          <p:cNvPr id="18" name="矩形 17"/>
          <p:cNvSpPr/>
          <p:nvPr/>
        </p:nvSpPr>
        <p:spPr>
          <a:xfrm>
            <a:off x="5278438" y="3402013"/>
            <a:ext cx="1071562" cy="571500"/>
          </a:xfrm>
          <a:prstGeom prst="rect">
            <a:avLst/>
          </a:prstGeom>
        </p:spPr>
        <p:style>
          <a:lnRef idx="3">
            <a:schemeClr val="lt1"/>
          </a:lnRef>
          <a:fillRef idx="1">
            <a:schemeClr val="accent3"/>
          </a:fillRef>
          <a:effectRef idx="1">
            <a:schemeClr val="accent3"/>
          </a:effectRef>
          <a:fontRef idx="minor">
            <a:schemeClr val="lt1"/>
          </a:fontRef>
        </p:style>
        <p:txBody>
          <a:bodyPr lIns="91395" tIns="45697" rIns="91395" bIns="45697" anchor="ctr"/>
          <a:lstStyle/>
          <a:p>
            <a:pPr algn="ctr">
              <a:defRPr/>
            </a:pPr>
            <a:r>
              <a:rPr lang="zh-CN" altLang="en-US" sz="1400" dirty="0">
                <a:solidFill>
                  <a:schemeClr val="tx1"/>
                </a:solidFill>
                <a:latin typeface="宋体" pitchFamily="2" charset="-122"/>
              </a:rPr>
              <a:t>模板管理</a:t>
            </a:r>
          </a:p>
        </p:txBody>
      </p:sp>
      <p:sp>
        <p:nvSpPr>
          <p:cNvPr id="19" name="矩形 18"/>
          <p:cNvSpPr/>
          <p:nvPr/>
        </p:nvSpPr>
        <p:spPr>
          <a:xfrm>
            <a:off x="2992439" y="4687895"/>
            <a:ext cx="3373437" cy="642937"/>
          </a:xfrm>
          <a:prstGeom prst="rect">
            <a:avLst/>
          </a:prstGeom>
        </p:spPr>
        <p:style>
          <a:lnRef idx="3">
            <a:schemeClr val="lt1"/>
          </a:lnRef>
          <a:fillRef idx="1">
            <a:schemeClr val="accent3"/>
          </a:fillRef>
          <a:effectRef idx="1">
            <a:schemeClr val="accent3"/>
          </a:effectRef>
          <a:fontRef idx="minor">
            <a:schemeClr val="lt1"/>
          </a:fontRef>
        </p:style>
        <p:txBody>
          <a:bodyPr lIns="91395" tIns="45697" rIns="91395" bIns="45697" anchor="ctr"/>
          <a:lstStyle/>
          <a:p>
            <a:pPr algn="ctr">
              <a:defRPr/>
            </a:pPr>
            <a:r>
              <a:rPr lang="zh-CN" altLang="en-US" sz="1400" dirty="0">
                <a:solidFill>
                  <a:schemeClr val="tx1"/>
                </a:solidFill>
                <a:latin typeface="宋体" pitchFamily="2" charset="-122"/>
              </a:rPr>
              <a:t>表单数据处理引擎</a:t>
            </a:r>
          </a:p>
        </p:txBody>
      </p:sp>
      <p:sp>
        <p:nvSpPr>
          <p:cNvPr id="35" name="矩形 34"/>
          <p:cNvSpPr/>
          <p:nvPr/>
        </p:nvSpPr>
        <p:spPr>
          <a:xfrm>
            <a:off x="4064003" y="5461560"/>
            <a:ext cx="1107905" cy="369285"/>
          </a:xfrm>
          <a:prstGeom prst="rect">
            <a:avLst/>
          </a:prstGeom>
        </p:spPr>
        <p:txBody>
          <a:bodyPr wrap="none" lIns="91395" tIns="45697" rIns="91395" bIns="45697">
            <a:spAutoFit/>
          </a:bodyPr>
          <a:lstStyle/>
          <a:p>
            <a:pPr algn="ctr">
              <a:defRPr/>
            </a:pPr>
            <a:r>
              <a:rPr lang="zh-CN" altLang="en-US" dirty="0"/>
              <a:t>表单引擎</a:t>
            </a:r>
          </a:p>
        </p:txBody>
      </p:sp>
      <p:sp>
        <p:nvSpPr>
          <p:cNvPr id="36" name="矩形 35"/>
          <p:cNvSpPr/>
          <p:nvPr/>
        </p:nvSpPr>
        <p:spPr bwMode="auto">
          <a:xfrm>
            <a:off x="6588125" y="3116265"/>
            <a:ext cx="1857375" cy="2714625"/>
          </a:xfrm>
          <a:prstGeom prst="rect">
            <a:avLst/>
          </a:prstGeom>
          <a:gradFill>
            <a:lin ang="16200000" scaled="0"/>
          </a:gradFill>
          <a:ln>
            <a:headEnd/>
            <a:tailEnd/>
          </a:ln>
        </p:spPr>
        <p:style>
          <a:lnRef idx="1">
            <a:schemeClr val="accent2"/>
          </a:lnRef>
          <a:fillRef idx="2">
            <a:schemeClr val="accent2"/>
          </a:fillRef>
          <a:effectRef idx="1">
            <a:schemeClr val="accent2"/>
          </a:effectRef>
          <a:fontRef idx="minor">
            <a:schemeClr val="dk1"/>
          </a:fontRef>
        </p:style>
        <p:txBody>
          <a:bodyPr lIns="0" tIns="0" rIns="0" bIns="0" anchor="b" anchorCtr="1"/>
          <a:lstStyle/>
          <a:p>
            <a:pPr algn="ctr"/>
            <a:endParaRPr lang="zh-CN" altLang="en-US">
              <a:solidFill>
                <a:schemeClr val="dk1"/>
              </a:solidFill>
              <a:latin typeface="+mn-lt"/>
              <a:ea typeface="+mn-ea"/>
            </a:endParaRPr>
          </a:p>
        </p:txBody>
      </p:sp>
      <p:sp>
        <p:nvSpPr>
          <p:cNvPr id="20" name="矩形 19"/>
          <p:cNvSpPr/>
          <p:nvPr/>
        </p:nvSpPr>
        <p:spPr>
          <a:xfrm>
            <a:off x="6681788" y="3317875"/>
            <a:ext cx="1643062" cy="357188"/>
          </a:xfrm>
          <a:prstGeom prst="rect">
            <a:avLst/>
          </a:prstGeom>
        </p:spPr>
        <p:style>
          <a:lnRef idx="3">
            <a:schemeClr val="lt1"/>
          </a:lnRef>
          <a:fillRef idx="1">
            <a:schemeClr val="accent3"/>
          </a:fillRef>
          <a:effectRef idx="1">
            <a:schemeClr val="accent3"/>
          </a:effectRef>
          <a:fontRef idx="minor">
            <a:schemeClr val="lt1"/>
          </a:fontRef>
        </p:style>
        <p:txBody>
          <a:bodyPr lIns="91395" tIns="45697" rIns="91395" bIns="45697" anchor="ctr"/>
          <a:lstStyle/>
          <a:p>
            <a:pPr algn="ctr">
              <a:defRPr/>
            </a:pPr>
            <a:r>
              <a:rPr lang="zh-CN" altLang="en-US" sz="1400" dirty="0">
                <a:solidFill>
                  <a:schemeClr val="tx1"/>
                </a:solidFill>
                <a:latin typeface="宋体" pitchFamily="2" charset="-122"/>
              </a:rPr>
              <a:t>组织机构接口</a:t>
            </a:r>
          </a:p>
        </p:txBody>
      </p:sp>
      <p:sp>
        <p:nvSpPr>
          <p:cNvPr id="21" name="矩形 20"/>
          <p:cNvSpPr/>
          <p:nvPr/>
        </p:nvSpPr>
        <p:spPr>
          <a:xfrm>
            <a:off x="6681788" y="3746500"/>
            <a:ext cx="1643062" cy="357188"/>
          </a:xfrm>
          <a:prstGeom prst="rect">
            <a:avLst/>
          </a:prstGeom>
        </p:spPr>
        <p:style>
          <a:lnRef idx="3">
            <a:schemeClr val="lt1"/>
          </a:lnRef>
          <a:fillRef idx="1">
            <a:schemeClr val="accent3"/>
          </a:fillRef>
          <a:effectRef idx="1">
            <a:schemeClr val="accent3"/>
          </a:effectRef>
          <a:fontRef idx="minor">
            <a:schemeClr val="lt1"/>
          </a:fontRef>
        </p:style>
        <p:txBody>
          <a:bodyPr lIns="91395" tIns="45697" rIns="91395" bIns="45697" anchor="ctr"/>
          <a:lstStyle/>
          <a:p>
            <a:pPr algn="ctr">
              <a:defRPr/>
            </a:pPr>
            <a:r>
              <a:rPr lang="zh-CN" altLang="en-US" sz="1400" dirty="0">
                <a:solidFill>
                  <a:schemeClr val="tx1"/>
                </a:solidFill>
                <a:latin typeface="宋体" pitchFamily="2" charset="-122"/>
              </a:rPr>
              <a:t>数据处理扩展接口</a:t>
            </a:r>
          </a:p>
        </p:txBody>
      </p:sp>
      <p:sp>
        <p:nvSpPr>
          <p:cNvPr id="22" name="矩形 21"/>
          <p:cNvSpPr/>
          <p:nvPr/>
        </p:nvSpPr>
        <p:spPr>
          <a:xfrm>
            <a:off x="6681788" y="4175125"/>
            <a:ext cx="1643062" cy="357188"/>
          </a:xfrm>
          <a:prstGeom prst="rect">
            <a:avLst/>
          </a:prstGeom>
        </p:spPr>
        <p:style>
          <a:lnRef idx="3">
            <a:schemeClr val="lt1"/>
          </a:lnRef>
          <a:fillRef idx="1">
            <a:schemeClr val="accent3"/>
          </a:fillRef>
          <a:effectRef idx="1">
            <a:schemeClr val="accent3"/>
          </a:effectRef>
          <a:fontRef idx="minor">
            <a:schemeClr val="lt1"/>
          </a:fontRef>
        </p:style>
        <p:txBody>
          <a:bodyPr lIns="91395" tIns="45697" rIns="91395" bIns="45697" anchor="ctr"/>
          <a:lstStyle/>
          <a:p>
            <a:pPr algn="ctr">
              <a:defRPr/>
            </a:pPr>
            <a:r>
              <a:rPr lang="zh-CN" altLang="en-US" sz="1400" dirty="0">
                <a:solidFill>
                  <a:schemeClr val="tx1"/>
                </a:solidFill>
                <a:latin typeface="宋体" pitchFamily="2" charset="-122"/>
              </a:rPr>
              <a:t>业务字典接口</a:t>
            </a:r>
          </a:p>
        </p:txBody>
      </p:sp>
      <p:sp>
        <p:nvSpPr>
          <p:cNvPr id="23" name="矩形 22"/>
          <p:cNvSpPr/>
          <p:nvPr/>
        </p:nvSpPr>
        <p:spPr>
          <a:xfrm>
            <a:off x="6681788" y="4603750"/>
            <a:ext cx="1643062" cy="357188"/>
          </a:xfrm>
          <a:prstGeom prst="rect">
            <a:avLst/>
          </a:prstGeom>
        </p:spPr>
        <p:style>
          <a:lnRef idx="3">
            <a:schemeClr val="lt1"/>
          </a:lnRef>
          <a:fillRef idx="1">
            <a:schemeClr val="accent3"/>
          </a:fillRef>
          <a:effectRef idx="1">
            <a:schemeClr val="accent3"/>
          </a:effectRef>
          <a:fontRef idx="minor">
            <a:schemeClr val="lt1"/>
          </a:fontRef>
        </p:style>
        <p:txBody>
          <a:bodyPr lIns="91395" tIns="45697" rIns="91395" bIns="45697" anchor="ctr"/>
          <a:lstStyle/>
          <a:p>
            <a:pPr algn="ctr">
              <a:defRPr/>
            </a:pPr>
            <a:r>
              <a:rPr lang="zh-CN" altLang="en-US" sz="1400" dirty="0">
                <a:solidFill>
                  <a:schemeClr val="tx1"/>
                </a:solidFill>
                <a:latin typeface="宋体" pitchFamily="2" charset="-122"/>
              </a:rPr>
              <a:t>表单访问接口</a:t>
            </a:r>
          </a:p>
        </p:txBody>
      </p:sp>
      <p:sp>
        <p:nvSpPr>
          <p:cNvPr id="24" name="矩形 23"/>
          <p:cNvSpPr/>
          <p:nvPr/>
        </p:nvSpPr>
        <p:spPr>
          <a:xfrm>
            <a:off x="6681788" y="5032375"/>
            <a:ext cx="1643062" cy="357188"/>
          </a:xfrm>
          <a:prstGeom prst="rect">
            <a:avLst/>
          </a:prstGeom>
        </p:spPr>
        <p:style>
          <a:lnRef idx="3">
            <a:schemeClr val="lt1"/>
          </a:lnRef>
          <a:fillRef idx="1">
            <a:schemeClr val="accent3"/>
          </a:fillRef>
          <a:effectRef idx="1">
            <a:schemeClr val="accent3"/>
          </a:effectRef>
          <a:fontRef idx="minor">
            <a:schemeClr val="lt1"/>
          </a:fontRef>
        </p:style>
        <p:txBody>
          <a:bodyPr lIns="91395" tIns="45697" rIns="91395" bIns="45697" anchor="ctr"/>
          <a:lstStyle/>
          <a:p>
            <a:pPr algn="ctr">
              <a:defRPr/>
            </a:pPr>
            <a:r>
              <a:rPr lang="zh-CN" altLang="en-US" sz="1400" dirty="0">
                <a:solidFill>
                  <a:schemeClr val="tx1"/>
                </a:solidFill>
                <a:latin typeface="宋体" pitchFamily="2" charset="-122"/>
              </a:rPr>
              <a:t>流程接口</a:t>
            </a:r>
          </a:p>
        </p:txBody>
      </p:sp>
      <p:sp>
        <p:nvSpPr>
          <p:cNvPr id="37" name="矩形 36"/>
          <p:cNvSpPr/>
          <p:nvPr/>
        </p:nvSpPr>
        <p:spPr>
          <a:xfrm>
            <a:off x="7000085" y="5450169"/>
            <a:ext cx="1107905" cy="369285"/>
          </a:xfrm>
          <a:prstGeom prst="rect">
            <a:avLst/>
          </a:prstGeom>
        </p:spPr>
        <p:txBody>
          <a:bodyPr wrap="none" lIns="91395" tIns="45697" rIns="91395" bIns="45697">
            <a:spAutoFit/>
          </a:bodyPr>
          <a:lstStyle/>
          <a:p>
            <a:pPr algn="ctr">
              <a:defRPr/>
            </a:pPr>
            <a:r>
              <a:rPr lang="zh-CN" altLang="en-US" dirty="0"/>
              <a:t>表单接口</a:t>
            </a:r>
          </a:p>
        </p:txBody>
      </p:sp>
      <p:sp>
        <p:nvSpPr>
          <p:cNvPr id="38"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37</a:t>
            </a:fld>
            <a:endParaRPr lang="en-US" altLang="zh-CN" dirty="0"/>
          </a:p>
        </p:txBody>
      </p:sp>
    </p:spTree>
    <p:extLst>
      <p:ext uri="{BB962C8B-B14F-4D97-AF65-F5344CB8AC3E}">
        <p14:creationId xmlns="" xmlns:p14="http://schemas.microsoft.com/office/powerpoint/2010/main" val="13893103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685800" y="1962118"/>
            <a:ext cx="7086600" cy="4286280"/>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wrap="none" lIns="91395" tIns="45697" rIns="91395" bIns="45697" anchor="ctr"/>
          <a:lstStyle/>
          <a:p>
            <a:pPr algn="l"/>
            <a:endParaRPr lang="zh-CN" altLang="zh-CN" sz="2400" dirty="0">
              <a:latin typeface="Times New Roman" pitchFamily="18" charset="0"/>
            </a:endParaRPr>
          </a:p>
        </p:txBody>
      </p:sp>
      <p:sp>
        <p:nvSpPr>
          <p:cNvPr id="9" name="下箭头 8"/>
          <p:cNvSpPr/>
          <p:nvPr/>
        </p:nvSpPr>
        <p:spPr>
          <a:xfrm>
            <a:off x="7896221" y="1990215"/>
            <a:ext cx="714380" cy="4258185"/>
          </a:xfrm>
          <a:prstGeom prst="downArrow">
            <a:avLst>
              <a:gd name="adj1" fmla="val 63241"/>
              <a:gd name="adj2" fmla="val 50000"/>
            </a:avLst>
          </a:prstGeom>
          <a:ln/>
        </p:spPr>
        <p:style>
          <a:lnRef idx="3">
            <a:schemeClr val="lt1"/>
          </a:lnRef>
          <a:fillRef idx="1">
            <a:schemeClr val="accent1"/>
          </a:fillRef>
          <a:effectRef idx="1">
            <a:schemeClr val="accent1"/>
          </a:effectRef>
          <a:fontRef idx="minor">
            <a:schemeClr val="lt1"/>
          </a:fontRef>
        </p:style>
        <p:txBody>
          <a:bodyPr vert="eaVert" lIns="91395" tIns="45697" rIns="91395" bIns="45697" rtlCol="0" anchor="ctr"/>
          <a:lstStyle/>
          <a:p>
            <a:pPr algn="ctr"/>
            <a:r>
              <a:rPr lang="zh-CN" altLang="en-US" sz="2000" b="1" dirty="0" smtClean="0">
                <a:solidFill>
                  <a:schemeClr val="tx1"/>
                </a:solidFill>
              </a:rPr>
              <a:t>业务相关性</a:t>
            </a:r>
            <a:endParaRPr lang="zh-CN" altLang="en-US" sz="2000" b="1" dirty="0">
              <a:solidFill>
                <a:schemeClr val="tx1"/>
              </a:solidFill>
            </a:endParaRPr>
          </a:p>
        </p:txBody>
      </p:sp>
      <p:sp>
        <p:nvSpPr>
          <p:cNvPr id="10" name="Rectangle 4"/>
          <p:cNvSpPr>
            <a:spLocks noChangeArrowheads="1"/>
          </p:cNvSpPr>
          <p:nvPr/>
        </p:nvSpPr>
        <p:spPr bwMode="auto">
          <a:xfrm>
            <a:off x="1111352" y="4819638"/>
            <a:ext cx="6407150" cy="1214446"/>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1395" tIns="45697" rIns="91395" bIns="45697" anchor="ctr"/>
          <a:lstStyle/>
          <a:p>
            <a:pPr algn="l"/>
            <a:r>
              <a:rPr lang="zh-CN" altLang="en-US" b="1" dirty="0" smtClean="0">
                <a:effectLst>
                  <a:outerShdw blurRad="38100" dist="38100" dir="2700000" algn="tl">
                    <a:srgbClr val="FFFFFF"/>
                  </a:outerShdw>
                </a:effectLst>
                <a:latin typeface="Times New Roman" pitchFamily="18" charset="0"/>
              </a:rPr>
              <a:t>技术</a:t>
            </a:r>
            <a:endParaRPr lang="en-US" altLang="zh-CN" b="1" dirty="0" smtClean="0">
              <a:effectLst>
                <a:outerShdw blurRad="38100" dist="38100" dir="2700000" algn="tl">
                  <a:srgbClr val="FFFFFF"/>
                </a:outerShdw>
              </a:effectLst>
              <a:latin typeface="Times New Roman" pitchFamily="18" charset="0"/>
            </a:endParaRPr>
          </a:p>
          <a:p>
            <a:pPr algn="l"/>
            <a:r>
              <a:rPr lang="zh-CN" altLang="en-US" b="1" dirty="0" smtClean="0">
                <a:effectLst>
                  <a:outerShdw blurRad="38100" dist="38100" dir="2700000" algn="tl">
                    <a:srgbClr val="FFFFFF"/>
                  </a:outerShdw>
                </a:effectLst>
                <a:latin typeface="Times New Roman" pitchFamily="18" charset="0"/>
              </a:rPr>
              <a:t>组件</a:t>
            </a:r>
            <a:endParaRPr lang="zh-CN" altLang="en-US" b="1" dirty="0">
              <a:effectLst>
                <a:outerShdw blurRad="38100" dist="38100" dir="2700000" algn="tl">
                  <a:srgbClr val="FFFFFF"/>
                </a:outerShdw>
              </a:effectLst>
              <a:latin typeface="Times New Roman" pitchFamily="18" charset="0"/>
            </a:endParaRPr>
          </a:p>
        </p:txBody>
      </p:sp>
      <p:sp>
        <p:nvSpPr>
          <p:cNvPr id="11" name="Rectangle 24"/>
          <p:cNvSpPr>
            <a:spLocks noChangeArrowheads="1"/>
          </p:cNvSpPr>
          <p:nvPr/>
        </p:nvSpPr>
        <p:spPr bwMode="auto">
          <a:xfrm>
            <a:off x="1843168" y="5176830"/>
            <a:ext cx="928694" cy="28575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95" tIns="45697" rIns="91395" bIns="45697" anchor="ctr">
            <a:flatTx/>
          </a:bodyPr>
          <a:lstStyle/>
          <a:p>
            <a:pPr algn="ctr"/>
            <a:r>
              <a:rPr lang="zh-CN" altLang="en-US" sz="1400" b="1" dirty="0" smtClean="0">
                <a:solidFill>
                  <a:srgbClr val="000000"/>
                </a:solidFill>
              </a:rPr>
              <a:t>日志</a:t>
            </a:r>
            <a:endParaRPr lang="zh-CN" altLang="en-US" sz="1400" b="1" dirty="0">
              <a:solidFill>
                <a:srgbClr val="000000"/>
              </a:solidFill>
            </a:endParaRPr>
          </a:p>
        </p:txBody>
      </p:sp>
      <p:sp>
        <p:nvSpPr>
          <p:cNvPr id="12" name="Rectangle 24"/>
          <p:cNvSpPr>
            <a:spLocks noChangeArrowheads="1"/>
          </p:cNvSpPr>
          <p:nvPr/>
        </p:nvSpPr>
        <p:spPr bwMode="auto">
          <a:xfrm>
            <a:off x="2968317" y="5176830"/>
            <a:ext cx="928694" cy="28575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95" tIns="45697" rIns="91395" bIns="45697" anchor="ctr">
            <a:flatTx/>
          </a:bodyPr>
          <a:lstStyle/>
          <a:p>
            <a:pPr algn="ctr"/>
            <a:r>
              <a:rPr lang="zh-CN" altLang="en-US" sz="1400" b="1" dirty="0" smtClean="0">
                <a:solidFill>
                  <a:srgbClr val="000000"/>
                </a:solidFill>
              </a:rPr>
              <a:t>缓存</a:t>
            </a:r>
            <a:endParaRPr lang="zh-CN" altLang="en-US" sz="1400" b="1" dirty="0">
              <a:solidFill>
                <a:srgbClr val="000000"/>
              </a:solidFill>
            </a:endParaRPr>
          </a:p>
        </p:txBody>
      </p:sp>
      <p:sp>
        <p:nvSpPr>
          <p:cNvPr id="13" name="Rectangle 24"/>
          <p:cNvSpPr>
            <a:spLocks noChangeArrowheads="1"/>
          </p:cNvSpPr>
          <p:nvPr/>
        </p:nvSpPr>
        <p:spPr bwMode="auto">
          <a:xfrm>
            <a:off x="5218615" y="5176830"/>
            <a:ext cx="928694" cy="28575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95" tIns="45697" rIns="91395" bIns="45697" anchor="ctr">
            <a:flatTx/>
          </a:bodyPr>
          <a:lstStyle/>
          <a:p>
            <a:pPr algn="ctr"/>
            <a:r>
              <a:rPr lang="zh-CN" altLang="en-US" sz="1400" b="1" dirty="0" smtClean="0">
                <a:solidFill>
                  <a:srgbClr val="000000"/>
                </a:solidFill>
              </a:rPr>
              <a:t>定时器</a:t>
            </a:r>
            <a:endParaRPr lang="zh-CN" altLang="en-US" sz="1400" b="1" dirty="0">
              <a:solidFill>
                <a:srgbClr val="000000"/>
              </a:solidFill>
            </a:endParaRPr>
          </a:p>
        </p:txBody>
      </p:sp>
      <p:sp>
        <p:nvSpPr>
          <p:cNvPr id="14" name="Rectangle 24"/>
          <p:cNvSpPr>
            <a:spLocks noChangeArrowheads="1"/>
          </p:cNvSpPr>
          <p:nvPr/>
        </p:nvSpPr>
        <p:spPr bwMode="auto">
          <a:xfrm>
            <a:off x="1843168" y="5605456"/>
            <a:ext cx="928694" cy="28575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95" tIns="45697" rIns="91395" bIns="45697" anchor="ctr">
            <a:flatTx/>
          </a:bodyPr>
          <a:lstStyle/>
          <a:p>
            <a:pPr algn="ctr"/>
            <a:r>
              <a:rPr lang="zh-CN" altLang="en-US" sz="1400" b="1" dirty="0" smtClean="0">
                <a:solidFill>
                  <a:srgbClr val="000000"/>
                </a:solidFill>
              </a:rPr>
              <a:t>加解密</a:t>
            </a:r>
            <a:endParaRPr lang="zh-CN" altLang="en-US" sz="1400" b="1" dirty="0">
              <a:solidFill>
                <a:srgbClr val="000000"/>
              </a:solidFill>
            </a:endParaRPr>
          </a:p>
        </p:txBody>
      </p:sp>
      <p:sp>
        <p:nvSpPr>
          <p:cNvPr id="15" name="Rectangle 24"/>
          <p:cNvSpPr>
            <a:spLocks noChangeArrowheads="1"/>
          </p:cNvSpPr>
          <p:nvPr/>
        </p:nvSpPr>
        <p:spPr bwMode="auto">
          <a:xfrm>
            <a:off x="2968317" y="5605456"/>
            <a:ext cx="928694" cy="28575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95" tIns="45697" rIns="91395" bIns="45697" anchor="ctr">
            <a:flatTx/>
          </a:bodyPr>
          <a:lstStyle/>
          <a:p>
            <a:pPr algn="ctr"/>
            <a:r>
              <a:rPr lang="zh-CN" altLang="en-US" sz="1400" b="1" dirty="0" smtClean="0">
                <a:solidFill>
                  <a:srgbClr val="000000"/>
                </a:solidFill>
              </a:rPr>
              <a:t>字符串</a:t>
            </a:r>
            <a:endParaRPr lang="zh-CN" altLang="en-US" sz="1400" b="1" dirty="0">
              <a:solidFill>
                <a:srgbClr val="000000"/>
              </a:solidFill>
            </a:endParaRPr>
          </a:p>
        </p:txBody>
      </p:sp>
      <p:sp>
        <p:nvSpPr>
          <p:cNvPr id="16" name="Rectangle 24"/>
          <p:cNvSpPr>
            <a:spLocks noChangeArrowheads="1"/>
          </p:cNvSpPr>
          <p:nvPr/>
        </p:nvSpPr>
        <p:spPr bwMode="auto">
          <a:xfrm>
            <a:off x="6343762" y="5176830"/>
            <a:ext cx="928694" cy="28575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95" tIns="45697" rIns="91395" bIns="45697" anchor="ctr">
            <a:flatTx/>
          </a:bodyPr>
          <a:lstStyle/>
          <a:p>
            <a:pPr algn="ctr"/>
            <a:r>
              <a:rPr lang="zh-CN" altLang="en-US" sz="1400" b="1" dirty="0" smtClean="0">
                <a:solidFill>
                  <a:srgbClr val="000000"/>
                </a:solidFill>
              </a:rPr>
              <a:t>日期</a:t>
            </a:r>
            <a:endParaRPr lang="zh-CN" altLang="en-US" sz="1400" b="1" dirty="0">
              <a:solidFill>
                <a:srgbClr val="000000"/>
              </a:solidFill>
            </a:endParaRPr>
          </a:p>
        </p:txBody>
      </p:sp>
      <p:sp>
        <p:nvSpPr>
          <p:cNvPr id="17" name="Rectangle 24"/>
          <p:cNvSpPr>
            <a:spLocks noChangeArrowheads="1"/>
          </p:cNvSpPr>
          <p:nvPr/>
        </p:nvSpPr>
        <p:spPr bwMode="auto">
          <a:xfrm>
            <a:off x="6343762" y="5605456"/>
            <a:ext cx="928694" cy="28575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95" tIns="45697" rIns="91395" bIns="45697" anchor="ctr">
            <a:flatTx/>
          </a:bodyPr>
          <a:lstStyle/>
          <a:p>
            <a:pPr algn="ctr"/>
            <a:r>
              <a:rPr lang="zh-CN" altLang="en-US" sz="1400" b="1" dirty="0" smtClean="0">
                <a:solidFill>
                  <a:srgbClr val="000000"/>
                </a:solidFill>
              </a:rPr>
              <a:t>数据总线</a:t>
            </a:r>
            <a:endParaRPr lang="zh-CN" altLang="en-US" sz="1400" b="1" dirty="0">
              <a:solidFill>
                <a:srgbClr val="000000"/>
              </a:solidFill>
            </a:endParaRPr>
          </a:p>
        </p:txBody>
      </p:sp>
      <p:sp>
        <p:nvSpPr>
          <p:cNvPr id="18" name="Rectangle 24"/>
          <p:cNvSpPr>
            <a:spLocks noChangeArrowheads="1"/>
          </p:cNvSpPr>
          <p:nvPr/>
        </p:nvSpPr>
        <p:spPr bwMode="auto">
          <a:xfrm>
            <a:off x="5218615" y="5605456"/>
            <a:ext cx="928694" cy="28575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95" tIns="45697" rIns="91395" bIns="45697" anchor="ctr">
            <a:flatTx/>
          </a:bodyPr>
          <a:lstStyle/>
          <a:p>
            <a:pPr algn="ctr"/>
            <a:r>
              <a:rPr lang="zh-CN" altLang="en-US" sz="1400" b="1" dirty="0" smtClean="0">
                <a:solidFill>
                  <a:srgbClr val="000000"/>
                </a:solidFill>
              </a:rPr>
              <a:t>系统配置</a:t>
            </a:r>
            <a:endParaRPr lang="zh-CN" altLang="en-US" sz="1400" b="1" dirty="0">
              <a:solidFill>
                <a:srgbClr val="000000"/>
              </a:solidFill>
            </a:endParaRPr>
          </a:p>
        </p:txBody>
      </p:sp>
      <p:sp>
        <p:nvSpPr>
          <p:cNvPr id="19" name="Rectangle 24"/>
          <p:cNvSpPr>
            <a:spLocks noChangeArrowheads="1"/>
          </p:cNvSpPr>
          <p:nvPr/>
        </p:nvSpPr>
        <p:spPr bwMode="auto">
          <a:xfrm>
            <a:off x="4093466" y="5605456"/>
            <a:ext cx="928694" cy="28575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95" tIns="45697" rIns="91395" bIns="45697" anchor="ctr">
            <a:flatTx/>
          </a:bodyPr>
          <a:lstStyle/>
          <a:p>
            <a:pPr algn="ctr"/>
            <a:r>
              <a:rPr lang="zh-CN" altLang="en-US" sz="1400" b="1" dirty="0" smtClean="0">
                <a:solidFill>
                  <a:srgbClr val="000000"/>
                </a:solidFill>
              </a:rPr>
              <a:t>国际化</a:t>
            </a:r>
            <a:endParaRPr lang="zh-CN" altLang="en-US" sz="1400" b="1" dirty="0">
              <a:solidFill>
                <a:srgbClr val="000000"/>
              </a:solidFill>
            </a:endParaRPr>
          </a:p>
        </p:txBody>
      </p:sp>
      <p:sp>
        <p:nvSpPr>
          <p:cNvPr id="20" name="Rectangle 24"/>
          <p:cNvSpPr>
            <a:spLocks noChangeArrowheads="1"/>
          </p:cNvSpPr>
          <p:nvPr/>
        </p:nvSpPr>
        <p:spPr bwMode="auto">
          <a:xfrm>
            <a:off x="4093466" y="5176830"/>
            <a:ext cx="928694" cy="285752"/>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95" tIns="45697" rIns="91395" bIns="45697" anchor="ctr">
            <a:flatTx/>
          </a:bodyPr>
          <a:lstStyle/>
          <a:p>
            <a:pPr algn="ctr"/>
            <a:r>
              <a:rPr lang="zh-CN" altLang="en-US" sz="1400" b="1" dirty="0" smtClean="0">
                <a:solidFill>
                  <a:srgbClr val="000000"/>
                </a:solidFill>
              </a:rPr>
              <a:t>数据库访问</a:t>
            </a:r>
            <a:endParaRPr lang="zh-CN" altLang="en-US" sz="1400" b="1" dirty="0">
              <a:solidFill>
                <a:srgbClr val="000000"/>
              </a:solidFill>
            </a:endParaRPr>
          </a:p>
        </p:txBody>
      </p:sp>
      <p:sp>
        <p:nvSpPr>
          <p:cNvPr id="21" name="Rectangle 6"/>
          <p:cNvSpPr>
            <a:spLocks noChangeArrowheads="1"/>
          </p:cNvSpPr>
          <p:nvPr/>
        </p:nvSpPr>
        <p:spPr bwMode="auto">
          <a:xfrm>
            <a:off x="1111352" y="3621443"/>
            <a:ext cx="6407150" cy="100013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1395" tIns="45697" rIns="91395" bIns="45697" anchor="ctr"/>
          <a:lstStyle/>
          <a:p>
            <a:r>
              <a:rPr lang="zh-CN" altLang="en-US" b="1" dirty="0" smtClean="0">
                <a:effectLst>
                  <a:outerShdw blurRad="38100" dist="38100" dir="2700000" algn="tl">
                    <a:srgbClr val="FFFFFF"/>
                  </a:outerShdw>
                </a:effectLst>
                <a:latin typeface="Times New Roman" pitchFamily="18" charset="0"/>
              </a:rPr>
              <a:t>构架</a:t>
            </a:r>
            <a:endParaRPr lang="en-US" altLang="zh-CN" b="1" dirty="0" smtClean="0">
              <a:effectLst>
                <a:outerShdw blurRad="38100" dist="38100" dir="2700000" algn="tl">
                  <a:srgbClr val="FFFFFF"/>
                </a:outerShdw>
              </a:effectLst>
              <a:latin typeface="Times New Roman" pitchFamily="18" charset="0"/>
            </a:endParaRPr>
          </a:p>
          <a:p>
            <a:r>
              <a:rPr lang="zh-CN" altLang="en-US" b="1" dirty="0" smtClean="0">
                <a:effectLst>
                  <a:outerShdw blurRad="38100" dist="38100" dir="2700000" algn="tl">
                    <a:srgbClr val="FFFFFF"/>
                  </a:outerShdw>
                </a:effectLst>
                <a:latin typeface="Times New Roman" pitchFamily="18" charset="0"/>
              </a:rPr>
              <a:t>组件</a:t>
            </a:r>
          </a:p>
        </p:txBody>
      </p:sp>
      <p:sp>
        <p:nvSpPr>
          <p:cNvPr id="22" name="Rectangle 9"/>
          <p:cNvSpPr>
            <a:spLocks noChangeArrowheads="1"/>
          </p:cNvSpPr>
          <p:nvPr/>
        </p:nvSpPr>
        <p:spPr bwMode="auto">
          <a:xfrm>
            <a:off x="1825734" y="3978633"/>
            <a:ext cx="1214446" cy="42862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95" tIns="45697" rIns="91395" bIns="45697" anchor="ctr">
            <a:flatTx/>
          </a:bodyPr>
          <a:lstStyle/>
          <a:p>
            <a:pPr algn="ctr"/>
            <a:r>
              <a:rPr lang="zh-CN" altLang="en-US" b="1" dirty="0" smtClean="0">
                <a:solidFill>
                  <a:srgbClr val="000000"/>
                </a:solidFill>
              </a:rPr>
              <a:t>组织机构</a:t>
            </a:r>
            <a:endParaRPr lang="zh-CN" altLang="en-US" b="1" dirty="0">
              <a:solidFill>
                <a:srgbClr val="000000"/>
              </a:solidFill>
            </a:endParaRPr>
          </a:p>
        </p:txBody>
      </p:sp>
      <p:sp>
        <p:nvSpPr>
          <p:cNvPr id="23" name="Rectangle 9"/>
          <p:cNvSpPr>
            <a:spLocks noChangeArrowheads="1"/>
          </p:cNvSpPr>
          <p:nvPr/>
        </p:nvSpPr>
        <p:spPr bwMode="auto">
          <a:xfrm>
            <a:off x="3254492" y="3978633"/>
            <a:ext cx="1214446" cy="42862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95" tIns="45697" rIns="91395" bIns="45697" anchor="ctr">
            <a:flatTx/>
          </a:bodyPr>
          <a:lstStyle/>
          <a:p>
            <a:pPr algn="ctr"/>
            <a:r>
              <a:rPr lang="zh-CN" altLang="en-US" b="1" dirty="0" smtClean="0">
                <a:solidFill>
                  <a:srgbClr val="000000"/>
                </a:solidFill>
              </a:rPr>
              <a:t>权限</a:t>
            </a:r>
            <a:endParaRPr lang="zh-CN" altLang="en-US" b="1" dirty="0">
              <a:solidFill>
                <a:srgbClr val="000000"/>
              </a:solidFill>
            </a:endParaRPr>
          </a:p>
        </p:txBody>
      </p:sp>
      <p:sp>
        <p:nvSpPr>
          <p:cNvPr id="24" name="Rectangle 9"/>
          <p:cNvSpPr>
            <a:spLocks noChangeArrowheads="1"/>
          </p:cNvSpPr>
          <p:nvPr/>
        </p:nvSpPr>
        <p:spPr bwMode="auto">
          <a:xfrm>
            <a:off x="4683252" y="3978633"/>
            <a:ext cx="1214446" cy="42862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95" tIns="45697" rIns="91395" bIns="45697" anchor="ctr">
            <a:flatTx/>
          </a:bodyPr>
          <a:lstStyle/>
          <a:p>
            <a:pPr algn="ctr"/>
            <a:r>
              <a:rPr lang="zh-CN" altLang="en-US" b="1" dirty="0" smtClean="0">
                <a:solidFill>
                  <a:srgbClr val="000000"/>
                </a:solidFill>
              </a:rPr>
              <a:t>登录</a:t>
            </a:r>
            <a:endParaRPr lang="zh-CN" altLang="en-US" b="1" dirty="0">
              <a:solidFill>
                <a:srgbClr val="000000"/>
              </a:solidFill>
            </a:endParaRPr>
          </a:p>
        </p:txBody>
      </p:sp>
      <p:sp>
        <p:nvSpPr>
          <p:cNvPr id="25" name="Rectangle 9"/>
          <p:cNvSpPr>
            <a:spLocks noChangeArrowheads="1"/>
          </p:cNvSpPr>
          <p:nvPr/>
        </p:nvSpPr>
        <p:spPr bwMode="auto">
          <a:xfrm>
            <a:off x="6112012" y="3978633"/>
            <a:ext cx="1214446" cy="42862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95" tIns="45697" rIns="91395" bIns="45697" anchor="ctr">
            <a:flatTx/>
          </a:bodyPr>
          <a:lstStyle/>
          <a:p>
            <a:pPr algn="ctr"/>
            <a:endParaRPr lang="zh-CN" altLang="en-US" b="1" dirty="0">
              <a:solidFill>
                <a:srgbClr val="000000"/>
              </a:solidFill>
            </a:endParaRPr>
          </a:p>
        </p:txBody>
      </p:sp>
      <p:sp>
        <p:nvSpPr>
          <p:cNvPr id="26" name="Rectangle 30"/>
          <p:cNvSpPr>
            <a:spLocks noChangeArrowheads="1"/>
          </p:cNvSpPr>
          <p:nvPr/>
        </p:nvSpPr>
        <p:spPr bwMode="auto">
          <a:xfrm>
            <a:off x="1104848" y="2319308"/>
            <a:ext cx="6407150" cy="107157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1395" tIns="45697" rIns="91395" bIns="45697" anchor="ctr"/>
          <a:lstStyle/>
          <a:p>
            <a:r>
              <a:rPr lang="zh-CN" altLang="en-US" b="1" dirty="0" smtClean="0">
                <a:effectLst>
                  <a:outerShdw blurRad="38100" dist="38100" dir="2700000" algn="tl">
                    <a:srgbClr val="FFFFFF"/>
                  </a:outerShdw>
                </a:effectLst>
                <a:latin typeface="Times New Roman" pitchFamily="18" charset="0"/>
              </a:rPr>
              <a:t>业务</a:t>
            </a:r>
            <a:endParaRPr lang="en-US" altLang="zh-CN" b="1" dirty="0" smtClean="0">
              <a:effectLst>
                <a:outerShdw blurRad="38100" dist="38100" dir="2700000" algn="tl">
                  <a:srgbClr val="FFFFFF"/>
                </a:outerShdw>
              </a:effectLst>
              <a:latin typeface="Times New Roman" pitchFamily="18" charset="0"/>
            </a:endParaRPr>
          </a:p>
          <a:p>
            <a:r>
              <a:rPr lang="zh-CN" altLang="en-US" b="1" dirty="0" smtClean="0">
                <a:effectLst>
                  <a:outerShdw blurRad="38100" dist="38100" dir="2700000" algn="tl">
                    <a:srgbClr val="FFFFFF"/>
                  </a:outerShdw>
                </a:effectLst>
                <a:latin typeface="Times New Roman" pitchFamily="18" charset="0"/>
              </a:rPr>
              <a:t>组件</a:t>
            </a:r>
          </a:p>
        </p:txBody>
      </p:sp>
      <p:sp>
        <p:nvSpPr>
          <p:cNvPr id="27" name="Rectangle 16"/>
          <p:cNvSpPr>
            <a:spLocks noChangeArrowheads="1"/>
          </p:cNvSpPr>
          <p:nvPr/>
        </p:nvSpPr>
        <p:spPr bwMode="auto">
          <a:xfrm>
            <a:off x="1846353" y="2747936"/>
            <a:ext cx="1015898" cy="42862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95" tIns="45697" rIns="91395" bIns="45697" anchor="ctr">
            <a:flatTx/>
          </a:bodyPr>
          <a:lstStyle/>
          <a:p>
            <a:pPr algn="ctr"/>
            <a:r>
              <a:rPr lang="zh-CN" altLang="en-US" sz="1400" b="1" dirty="0" smtClean="0">
                <a:solidFill>
                  <a:srgbClr val="000000"/>
                </a:solidFill>
              </a:rPr>
              <a:t>审批</a:t>
            </a:r>
            <a:endParaRPr lang="zh-CN" altLang="en-US" sz="1400" b="1" dirty="0">
              <a:solidFill>
                <a:srgbClr val="000000"/>
              </a:solidFill>
            </a:endParaRPr>
          </a:p>
        </p:txBody>
      </p:sp>
      <p:sp>
        <p:nvSpPr>
          <p:cNvPr id="28" name="Rectangle 16"/>
          <p:cNvSpPr>
            <a:spLocks noChangeArrowheads="1"/>
          </p:cNvSpPr>
          <p:nvPr/>
        </p:nvSpPr>
        <p:spPr bwMode="auto">
          <a:xfrm>
            <a:off x="3280371" y="2747936"/>
            <a:ext cx="1015898" cy="42862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95" tIns="45697" rIns="91395" bIns="45697" anchor="ctr">
            <a:flatTx/>
          </a:bodyPr>
          <a:lstStyle/>
          <a:p>
            <a:pPr algn="ctr"/>
            <a:r>
              <a:rPr lang="zh-CN" altLang="en-US" sz="1400" b="1" dirty="0" smtClean="0">
                <a:solidFill>
                  <a:srgbClr val="000000"/>
                </a:solidFill>
              </a:rPr>
              <a:t>传阅</a:t>
            </a:r>
            <a:endParaRPr lang="zh-CN" altLang="en-US" sz="1400" b="1" dirty="0">
              <a:solidFill>
                <a:srgbClr val="000000"/>
              </a:solidFill>
            </a:endParaRPr>
          </a:p>
        </p:txBody>
      </p:sp>
      <p:sp>
        <p:nvSpPr>
          <p:cNvPr id="29" name="Rectangle 16"/>
          <p:cNvSpPr>
            <a:spLocks noChangeArrowheads="1"/>
          </p:cNvSpPr>
          <p:nvPr/>
        </p:nvSpPr>
        <p:spPr bwMode="auto">
          <a:xfrm>
            <a:off x="4714384" y="2747936"/>
            <a:ext cx="1015898" cy="42862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95" tIns="45697" rIns="91395" bIns="45697" anchor="ctr">
            <a:flatTx/>
          </a:bodyPr>
          <a:lstStyle/>
          <a:p>
            <a:pPr algn="ctr"/>
            <a:r>
              <a:rPr lang="zh-CN" altLang="en-US" sz="1400" b="1" dirty="0" smtClean="0">
                <a:solidFill>
                  <a:srgbClr val="000000"/>
                </a:solidFill>
              </a:rPr>
              <a:t>电子签名</a:t>
            </a:r>
            <a:endParaRPr lang="zh-CN" altLang="en-US" sz="1400" b="1" dirty="0">
              <a:solidFill>
                <a:srgbClr val="000000"/>
              </a:solidFill>
            </a:endParaRPr>
          </a:p>
        </p:txBody>
      </p:sp>
      <p:sp>
        <p:nvSpPr>
          <p:cNvPr id="30" name="Rectangle 16"/>
          <p:cNvSpPr>
            <a:spLocks noChangeArrowheads="1"/>
          </p:cNvSpPr>
          <p:nvPr/>
        </p:nvSpPr>
        <p:spPr bwMode="auto">
          <a:xfrm>
            <a:off x="6148398" y="2747936"/>
            <a:ext cx="1015898" cy="42862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1395" tIns="45697" rIns="91395" bIns="45697" anchor="ctr">
            <a:flatTx/>
          </a:bodyPr>
          <a:lstStyle/>
          <a:p>
            <a:pPr algn="ctr"/>
            <a:endParaRPr lang="zh-CN" altLang="en-US" sz="1400" b="1" dirty="0">
              <a:solidFill>
                <a:srgbClr val="000000"/>
              </a:solidFill>
            </a:endParaRPr>
          </a:p>
        </p:txBody>
      </p:sp>
      <p:sp>
        <p:nvSpPr>
          <p:cNvPr id="31" name="下箭头标注 30"/>
          <p:cNvSpPr/>
          <p:nvPr/>
        </p:nvSpPr>
        <p:spPr bwMode="auto">
          <a:xfrm>
            <a:off x="685800" y="1066798"/>
            <a:ext cx="2286000" cy="914400"/>
          </a:xfrm>
          <a:prstGeom prst="downArrowCallo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395" tIns="45697" rIns="91395" bIns="45697" numCol="1" rtlCol="0" anchor="t" anchorCtr="0" compatLnSpc="1">
            <a:prstTxWarp prst="textNoShape">
              <a:avLst/>
            </a:prstTxWarp>
          </a:bodyPr>
          <a:lstStyle/>
          <a:p>
            <a:pPr algn="ctr" defTabSz="913943"/>
            <a:r>
              <a:rPr lang="zh-CN" altLang="en-US" sz="2000" b="1" baseline="-25000" dirty="0">
                <a:solidFill>
                  <a:schemeClr val="tx1"/>
                </a:solidFill>
                <a:latin typeface="Arial" charset="0"/>
                <a:ea typeface="宋体" charset="-122"/>
              </a:rPr>
              <a:t>平台</a:t>
            </a:r>
            <a:r>
              <a:rPr lang="zh-CN" altLang="en-US" sz="2000" b="1" baseline="-25000" dirty="0" smtClean="0">
                <a:solidFill>
                  <a:schemeClr val="tx1"/>
                </a:solidFill>
                <a:latin typeface="Arial" charset="0"/>
                <a:ea typeface="宋体" charset="-122"/>
              </a:rPr>
              <a:t>组件</a:t>
            </a:r>
          </a:p>
        </p:txBody>
      </p:sp>
      <p:sp>
        <p:nvSpPr>
          <p:cNvPr id="32" name="下箭头标注 31"/>
          <p:cNvSpPr/>
          <p:nvPr/>
        </p:nvSpPr>
        <p:spPr bwMode="auto">
          <a:xfrm>
            <a:off x="3086104" y="1066798"/>
            <a:ext cx="2286000" cy="914400"/>
          </a:xfrm>
          <a:prstGeom prst="downArrowCallo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395" tIns="45697" rIns="91395" bIns="45697" numCol="1" rtlCol="0" anchor="t" anchorCtr="0" compatLnSpc="1">
            <a:prstTxWarp prst="textNoShape">
              <a:avLst/>
            </a:prstTxWarp>
          </a:bodyPr>
          <a:lstStyle/>
          <a:p>
            <a:pPr algn="ctr" defTabSz="913943"/>
            <a:r>
              <a:rPr lang="zh-CN" altLang="en-US" sz="2000" b="1" baseline="-25000" dirty="0" smtClean="0">
                <a:solidFill>
                  <a:srgbClr val="000000"/>
                </a:solidFill>
                <a:latin typeface="Arial" charset="0"/>
                <a:ea typeface="宋体" charset="-122"/>
              </a:rPr>
              <a:t>已有或开源组件</a:t>
            </a:r>
            <a:endParaRPr lang="en-US" altLang="zh-CN" sz="2000" b="1" baseline="-25000" dirty="0" smtClean="0">
              <a:solidFill>
                <a:srgbClr val="000000"/>
              </a:solidFill>
              <a:latin typeface="Arial" charset="0"/>
              <a:ea typeface="宋体" charset="-122"/>
            </a:endParaRPr>
          </a:p>
          <a:p>
            <a:pPr algn="ctr" defTabSz="913943"/>
            <a:r>
              <a:rPr lang="en-US" altLang="zh-CN" sz="2000" b="1" baseline="-25000" dirty="0" smtClean="0">
                <a:solidFill>
                  <a:srgbClr val="000000"/>
                </a:solidFill>
                <a:latin typeface="Arial" charset="0"/>
                <a:ea typeface="宋体" charset="-122"/>
              </a:rPr>
              <a:t>(jar</a:t>
            </a:r>
            <a:r>
              <a:rPr lang="zh-CN" altLang="en-US" sz="2000" b="1" baseline="-25000" dirty="0" smtClean="0">
                <a:solidFill>
                  <a:srgbClr val="000000"/>
                </a:solidFill>
                <a:latin typeface="Arial" charset="0"/>
                <a:ea typeface="宋体" charset="-122"/>
              </a:rPr>
              <a:t>包导入</a:t>
            </a:r>
            <a:r>
              <a:rPr lang="en-US" altLang="zh-CN" sz="2000" b="1" baseline="-25000" dirty="0" smtClean="0">
                <a:solidFill>
                  <a:srgbClr val="000000"/>
                </a:solidFill>
                <a:latin typeface="Arial" charset="0"/>
                <a:ea typeface="宋体" charset="-122"/>
              </a:rPr>
              <a:t>)</a:t>
            </a:r>
            <a:endParaRPr lang="zh-CN" altLang="en-US" sz="2000" b="1" baseline="-25000" dirty="0" smtClean="0">
              <a:solidFill>
                <a:srgbClr val="000000"/>
              </a:solidFill>
              <a:latin typeface="Arial" charset="0"/>
              <a:ea typeface="宋体" charset="-122"/>
            </a:endParaRPr>
          </a:p>
        </p:txBody>
      </p:sp>
      <p:sp>
        <p:nvSpPr>
          <p:cNvPr id="33" name="下箭头标注 32"/>
          <p:cNvSpPr/>
          <p:nvPr/>
        </p:nvSpPr>
        <p:spPr bwMode="auto">
          <a:xfrm>
            <a:off x="5486401" y="1066798"/>
            <a:ext cx="2286000" cy="914400"/>
          </a:xfrm>
          <a:prstGeom prst="downArrowCallo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395" tIns="45697" rIns="91395" bIns="45697" numCol="1" rtlCol="0" anchor="t" anchorCtr="0" compatLnSpc="1">
            <a:prstTxWarp prst="textNoShape">
              <a:avLst/>
            </a:prstTxWarp>
          </a:bodyPr>
          <a:lstStyle/>
          <a:p>
            <a:pPr algn="ctr" defTabSz="913943"/>
            <a:r>
              <a:rPr lang="zh-CN" altLang="en-US" sz="2000" b="1" baseline="-25000" dirty="0" smtClean="0">
                <a:solidFill>
                  <a:schemeClr val="tx1"/>
                </a:solidFill>
                <a:latin typeface="Arial" charset="0"/>
                <a:ea typeface="宋体" charset="-122"/>
              </a:rPr>
              <a:t>积累业务组件</a:t>
            </a:r>
          </a:p>
        </p:txBody>
      </p:sp>
      <p:sp>
        <p:nvSpPr>
          <p:cNvPr id="34" name="标题 1"/>
          <p:cNvSpPr txBox="1">
            <a:spLocks/>
          </p:cNvSpPr>
          <p:nvPr/>
        </p:nvSpPr>
        <p:spPr bwMode="auto">
          <a:xfrm>
            <a:off x="304800" y="381005"/>
            <a:ext cx="8610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kern="0" dirty="0" smtClean="0"/>
              <a:t>技术架构：</a:t>
            </a:r>
            <a:r>
              <a:rPr lang="zh-CN" altLang="en-US" dirty="0"/>
              <a:t>组件库</a:t>
            </a:r>
            <a:endParaRPr lang="zh-CN" altLang="en-US" kern="0" dirty="0"/>
          </a:p>
        </p:txBody>
      </p:sp>
      <p:sp>
        <p:nvSpPr>
          <p:cNvPr id="2" name="文本框 1"/>
          <p:cNvSpPr txBox="1"/>
          <p:nvPr/>
        </p:nvSpPr>
        <p:spPr>
          <a:xfrm>
            <a:off x="6335493" y="2708529"/>
            <a:ext cx="646240" cy="369285"/>
          </a:xfrm>
          <a:prstGeom prst="rect">
            <a:avLst/>
          </a:prstGeom>
          <a:noFill/>
        </p:spPr>
        <p:txBody>
          <a:bodyPr wrap="none" lIns="91395" tIns="45697" rIns="91395" bIns="45697" rtlCol="0">
            <a:spAutoFit/>
          </a:bodyPr>
          <a:lstStyle/>
          <a:p>
            <a:r>
              <a:rPr lang="en-US" altLang="zh-CN" dirty="0" smtClean="0"/>
              <a:t>……</a:t>
            </a:r>
            <a:endParaRPr lang="zh-CN" altLang="en-US" dirty="0"/>
          </a:p>
        </p:txBody>
      </p:sp>
      <p:sp>
        <p:nvSpPr>
          <p:cNvPr id="35" name="文本框 34"/>
          <p:cNvSpPr txBox="1"/>
          <p:nvPr/>
        </p:nvSpPr>
        <p:spPr>
          <a:xfrm>
            <a:off x="6396071" y="3928128"/>
            <a:ext cx="646240" cy="369285"/>
          </a:xfrm>
          <a:prstGeom prst="rect">
            <a:avLst/>
          </a:prstGeom>
          <a:noFill/>
        </p:spPr>
        <p:txBody>
          <a:bodyPr wrap="none" lIns="91395" tIns="45697" rIns="91395" bIns="45697" rtlCol="0">
            <a:spAutoFit/>
          </a:bodyPr>
          <a:lstStyle/>
          <a:p>
            <a:r>
              <a:rPr lang="en-US" altLang="zh-CN" dirty="0" smtClean="0"/>
              <a:t>……</a:t>
            </a:r>
            <a:endParaRPr lang="zh-CN" altLang="en-US" dirty="0"/>
          </a:p>
        </p:txBody>
      </p:sp>
      <p:sp>
        <p:nvSpPr>
          <p:cNvPr id="36"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38</a:t>
            </a:fld>
            <a:endParaRPr lang="en-US" altLang="zh-CN" dirty="0"/>
          </a:p>
        </p:txBody>
      </p:sp>
    </p:spTree>
    <p:extLst>
      <p:ext uri="{BB962C8B-B14F-4D97-AF65-F5344CB8AC3E}">
        <p14:creationId xmlns="" xmlns:p14="http://schemas.microsoft.com/office/powerpoint/2010/main" val="29142642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平台特性：流程配置方案</a:t>
            </a:r>
            <a:endParaRPr lang="zh-CN" altLang="en-US" dirty="0"/>
          </a:p>
        </p:txBody>
      </p:sp>
      <p:pic>
        <p:nvPicPr>
          <p:cNvPr id="3" name="图片 2"/>
          <p:cNvPicPr>
            <a:picLocks noChangeAspect="1"/>
          </p:cNvPicPr>
          <p:nvPr/>
        </p:nvPicPr>
        <p:blipFill>
          <a:blip r:embed="rId3"/>
          <a:stretch>
            <a:fillRect/>
          </a:stretch>
        </p:blipFill>
        <p:spPr>
          <a:xfrm>
            <a:off x="444500" y="990600"/>
            <a:ext cx="8204200" cy="4419600"/>
          </a:xfrm>
          <a:prstGeom prst="rect">
            <a:avLst/>
          </a:prstGeom>
        </p:spPr>
      </p:pic>
      <p:sp>
        <p:nvSpPr>
          <p:cNvPr id="4" name="矩形 3"/>
          <p:cNvSpPr/>
          <p:nvPr/>
        </p:nvSpPr>
        <p:spPr>
          <a:xfrm>
            <a:off x="457200" y="5410204"/>
            <a:ext cx="8071194" cy="1000227"/>
          </a:xfrm>
          <a:prstGeom prst="rect">
            <a:avLst/>
          </a:prstGeom>
        </p:spPr>
        <p:txBody>
          <a:bodyPr wrap="square" lIns="91395" tIns="45697" rIns="91395" bIns="45697">
            <a:spAutoFit/>
          </a:bodyPr>
          <a:lstStyle/>
          <a:p>
            <a:pPr marL="285608" indent="-285608">
              <a:spcAft>
                <a:spcPts val="600"/>
              </a:spcAft>
              <a:buFont typeface="Arial" panose="020B0604020202020204" pitchFamily="34" charset="0"/>
              <a:buChar char="•"/>
            </a:pPr>
            <a:r>
              <a:rPr lang="zh-CN" altLang="en-US" dirty="0" smtClean="0">
                <a:latin typeface="+mn-ea"/>
                <a:ea typeface="+mn-ea"/>
              </a:rPr>
              <a:t>流程配置方案</a:t>
            </a:r>
          </a:p>
          <a:p>
            <a:pPr>
              <a:spcAft>
                <a:spcPts val="600"/>
              </a:spcAft>
            </a:pPr>
            <a:r>
              <a:rPr lang="zh-CN" altLang="en-US" dirty="0" smtClean="0"/>
              <a:t>     </a:t>
            </a:r>
            <a:r>
              <a:rPr lang="en-US" altLang="zh-CN" dirty="0" smtClean="0"/>
              <a:t>- </a:t>
            </a:r>
            <a:r>
              <a:rPr lang="zh-CN" altLang="en-US" dirty="0" smtClean="0"/>
              <a:t>平台包含流程管理、监控功能模块，对审计流程运转过程以及环节进行有效管理和监控，便于了解和掌握系统运行状况</a:t>
            </a:r>
            <a:endParaRPr lang="en-US" altLang="zh-CN" dirty="0" smtClean="0"/>
          </a:p>
        </p:txBody>
      </p:sp>
      <p:sp>
        <p:nvSpPr>
          <p:cNvPr id="5"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39</a:t>
            </a:fld>
            <a:endParaRPr lang="en-US" altLang="zh-CN" dirty="0"/>
          </a:p>
        </p:txBody>
      </p:sp>
    </p:spTree>
    <p:extLst>
      <p:ext uri="{BB962C8B-B14F-4D97-AF65-F5344CB8AC3E}">
        <p14:creationId xmlns="" xmlns:p14="http://schemas.microsoft.com/office/powerpoint/2010/main" val="6372645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rPr>
              <a:t>国产基础软件市场占有率第一</a:t>
            </a:r>
            <a:endParaRPr lang="zh-CN" altLang="en-US" dirty="0"/>
          </a:p>
        </p:txBody>
      </p:sp>
      <p:sp>
        <p:nvSpPr>
          <p:cNvPr id="3" name="灯片编号占位符 2"/>
          <p:cNvSpPr>
            <a:spLocks noGrp="1"/>
          </p:cNvSpPr>
          <p:nvPr>
            <p:ph type="sldNum" sz="quarter" idx="4"/>
          </p:nvPr>
        </p:nvSpPr>
        <p:spPr/>
        <p:txBody>
          <a:bodyPr/>
          <a:lstStyle/>
          <a:p>
            <a:fld id="{6ADA428C-E881-4D3D-8851-5C8254E5F61C}" type="slidenum">
              <a:rPr lang="en-US" altLang="zh-CN" smtClean="0"/>
              <a:pPr/>
              <a:t>4</a:t>
            </a:fld>
            <a:endParaRPr lang="en-US" altLang="zh-CN" dirty="0"/>
          </a:p>
        </p:txBody>
      </p:sp>
      <p:sp>
        <p:nvSpPr>
          <p:cNvPr id="9" name="内容占位符 6"/>
          <p:cNvSpPr txBox="1">
            <a:spLocks/>
          </p:cNvSpPr>
          <p:nvPr/>
        </p:nvSpPr>
        <p:spPr bwMode="auto">
          <a:xfrm>
            <a:off x="533401" y="1143001"/>
            <a:ext cx="8153399" cy="2133599"/>
          </a:xfrm>
          <a:prstGeom prst="rect">
            <a:avLst/>
          </a:prstGeom>
          <a:noFill/>
          <a:ln w="9525">
            <a:noFill/>
            <a:miter lim="800000"/>
            <a:headEnd/>
            <a:tailEnd/>
          </a:ln>
          <a:effectLst/>
        </p:spPr>
        <p:txBody>
          <a:bodyPr vert="horz" wrap="square" lIns="91395" tIns="45697" rIns="91395" bIns="45697"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000">
                <a:solidFill>
                  <a:schemeClr val="tx1"/>
                </a:solidFill>
                <a:latin typeface="+mn-lt"/>
                <a:ea typeface="+mn-ea"/>
                <a:cs typeface="+mn-cs"/>
              </a:defRPr>
            </a:lvl3pPr>
            <a:lvl4pPr marL="1600200" indent="-228600" algn="l" rtl="0" eaLnBrk="1" fontAlgn="base" hangingPunct="1">
              <a:spcBef>
                <a:spcPct val="20000"/>
              </a:spcBef>
              <a:spcAft>
                <a:spcPct val="0"/>
              </a:spcAft>
              <a:buChar char="–"/>
              <a:defRPr>
                <a:solidFill>
                  <a:schemeClr val="tx1"/>
                </a:solidFill>
                <a:latin typeface="+mn-lt"/>
                <a:ea typeface="+mn-ea"/>
                <a:cs typeface="+mn-cs"/>
              </a:defRPr>
            </a:lvl4pPr>
            <a:lvl5pPr marL="2057400" indent="-228600" algn="l" rtl="0" eaLnBrk="1" fontAlgn="base" hangingPunct="1">
              <a:spcBef>
                <a:spcPct val="20000"/>
              </a:spcBef>
              <a:spcAft>
                <a:spcPct val="0"/>
              </a:spcAft>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1600">
                <a:solidFill>
                  <a:schemeClr val="tx1"/>
                </a:solidFill>
                <a:latin typeface="+mn-lt"/>
                <a:ea typeface="+mn-ea"/>
                <a:cs typeface="+mn-cs"/>
              </a:defRPr>
            </a:lvl9pPr>
          </a:lstStyle>
          <a:p>
            <a:pPr>
              <a:lnSpc>
                <a:spcPct val="120000"/>
              </a:lnSpc>
            </a:pPr>
            <a:r>
              <a:rPr lang="zh-CN" altLang="en-US" sz="1800" dirty="0" smtClean="0">
                <a:latin typeface="+mn-ea"/>
              </a:rPr>
              <a:t>普元是中国基础软件平台领先品牌，据计世资讯</a:t>
            </a:r>
            <a:r>
              <a:rPr lang="en-US" sz="1800" dirty="0" smtClean="0">
                <a:latin typeface="+mn-ea"/>
              </a:rPr>
              <a:t>2009</a:t>
            </a:r>
            <a:r>
              <a:rPr lang="zh-CN" altLang="en-US" sz="1800" dirty="0" smtClean="0">
                <a:latin typeface="+mn-ea"/>
              </a:rPr>
              <a:t>年相关研究报告显示，普元在国产基础平台市场份额达到</a:t>
            </a:r>
            <a:r>
              <a:rPr lang="en-US" sz="1800" dirty="0" smtClean="0">
                <a:latin typeface="+mn-ea"/>
              </a:rPr>
              <a:t>39.7%</a:t>
            </a:r>
            <a:r>
              <a:rPr lang="zh-CN" altLang="en-US" sz="1800" dirty="0" smtClean="0">
                <a:latin typeface="+mn-ea"/>
              </a:rPr>
              <a:t>，大大领先于其他国内竞争厂商，</a:t>
            </a:r>
            <a:r>
              <a:rPr lang="zh-CN" altLang="en-US" sz="1800" dirty="0" smtClean="0">
                <a:solidFill>
                  <a:srgbClr val="0000CC"/>
                </a:solidFill>
                <a:latin typeface="+mn-ea"/>
              </a:rPr>
              <a:t>位居第一</a:t>
            </a:r>
            <a:r>
              <a:rPr lang="zh-CN" altLang="en-US" sz="1800" dirty="0" smtClean="0">
                <a:latin typeface="+mn-ea"/>
              </a:rPr>
              <a:t>，已成为银行、电信、能源、</a:t>
            </a:r>
            <a:r>
              <a:rPr lang="en-US" sz="1800" dirty="0" smtClean="0">
                <a:latin typeface="+mn-ea"/>
              </a:rPr>
              <a:t>IT</a:t>
            </a:r>
            <a:r>
              <a:rPr lang="zh-CN" altLang="en-US" sz="1800" dirty="0" smtClean="0">
                <a:latin typeface="+mn-ea"/>
              </a:rPr>
              <a:t>、国防等高端用户选购基础软件平台值得信任的少数品牌之一。</a:t>
            </a:r>
            <a:endParaRPr lang="en-US" altLang="zh-CN" sz="1800" dirty="0" smtClean="0">
              <a:latin typeface="+mn-ea"/>
            </a:endParaRPr>
          </a:p>
          <a:p>
            <a:pPr>
              <a:lnSpc>
                <a:spcPct val="120000"/>
              </a:lnSpc>
            </a:pPr>
            <a:r>
              <a:rPr lang="zh-CN" altLang="en-US" sz="1800" dirty="0" smtClean="0">
                <a:latin typeface="+mn-ea"/>
              </a:rPr>
              <a:t>公司在国内</a:t>
            </a:r>
            <a:r>
              <a:rPr lang="en-US" sz="1800" dirty="0" smtClean="0">
                <a:latin typeface="+mn-ea"/>
              </a:rPr>
              <a:t>SOA</a:t>
            </a:r>
            <a:r>
              <a:rPr lang="zh-CN" altLang="en-US" sz="1800" dirty="0" smtClean="0">
                <a:latin typeface="+mn-ea"/>
              </a:rPr>
              <a:t>基础软件市场占有率为</a:t>
            </a:r>
            <a:r>
              <a:rPr lang="en-US" sz="1800" dirty="0" smtClean="0">
                <a:latin typeface="+mn-ea"/>
              </a:rPr>
              <a:t>7.2%</a:t>
            </a:r>
            <a:r>
              <a:rPr lang="zh-CN" altLang="en-US" sz="1800" dirty="0" smtClean="0">
                <a:latin typeface="+mn-ea"/>
              </a:rPr>
              <a:t>，次于</a:t>
            </a:r>
            <a:r>
              <a:rPr lang="en-US" sz="1800" dirty="0" smtClean="0">
                <a:latin typeface="+mn-ea"/>
              </a:rPr>
              <a:t>IBM</a:t>
            </a:r>
            <a:r>
              <a:rPr lang="zh-CN" altLang="en-US" sz="1800" dirty="0" smtClean="0">
                <a:latin typeface="+mn-ea"/>
              </a:rPr>
              <a:t>、</a:t>
            </a:r>
            <a:r>
              <a:rPr lang="en-US" sz="1800" dirty="0" smtClean="0">
                <a:latin typeface="+mn-ea"/>
              </a:rPr>
              <a:t>Oracle</a:t>
            </a:r>
            <a:r>
              <a:rPr lang="zh-CN" altLang="en-US" sz="1800" dirty="0" smtClean="0">
                <a:latin typeface="+mn-ea"/>
              </a:rPr>
              <a:t>两家国际竞争对手，</a:t>
            </a:r>
            <a:r>
              <a:rPr lang="zh-CN" altLang="en-US" sz="1800" dirty="0" smtClean="0">
                <a:solidFill>
                  <a:srgbClr val="0000CC"/>
                </a:solidFill>
                <a:latin typeface="+mn-ea"/>
              </a:rPr>
              <a:t>位居第三</a:t>
            </a:r>
            <a:r>
              <a:rPr lang="zh-CN" altLang="en-US" sz="1800" dirty="0" smtClean="0">
                <a:latin typeface="+mn-ea"/>
              </a:rPr>
              <a:t>。</a:t>
            </a:r>
            <a:endParaRPr lang="en-US" altLang="zh-CN" sz="1800" dirty="0" smtClean="0">
              <a:latin typeface="+mn-ea"/>
            </a:endParaRPr>
          </a:p>
        </p:txBody>
      </p:sp>
      <p:graphicFrame>
        <p:nvGraphicFramePr>
          <p:cNvPr id="10" name="Chart 5"/>
          <p:cNvGraphicFramePr/>
          <p:nvPr/>
        </p:nvGraphicFramePr>
        <p:xfrm>
          <a:off x="1143002" y="3505200"/>
          <a:ext cx="6324600" cy="2987040"/>
        </p:xfrm>
        <a:graphic>
          <a:graphicData uri="http://schemas.openxmlformats.org/drawingml/2006/chart">
            <c:chart xmlns:c="http://schemas.openxmlformats.org/drawingml/2006/chart" xmlns:r="http://schemas.openxmlformats.org/officeDocument/2006/relationships" r:id="rId2"/>
          </a:graphicData>
        </a:graphic>
      </p:graphicFrame>
      <p:sp>
        <p:nvSpPr>
          <p:cNvPr id="11" name="Oval 6"/>
          <p:cNvSpPr>
            <a:spLocks noChangeArrowheads="1"/>
          </p:cNvSpPr>
          <p:nvPr/>
        </p:nvSpPr>
        <p:spPr bwMode="auto">
          <a:xfrm>
            <a:off x="4876800" y="3505200"/>
            <a:ext cx="1752600" cy="990600"/>
          </a:xfrm>
          <a:prstGeom prst="ellipse">
            <a:avLst/>
          </a:prstGeom>
          <a:noFill/>
          <a:ln w="28575" algn="ctr">
            <a:solidFill>
              <a:srgbClr val="FF0000"/>
            </a:solidFill>
            <a:prstDash val="solid"/>
            <a:round/>
            <a:headEnd/>
            <a:tailEnd/>
          </a:ln>
        </p:spPr>
        <p:txBody>
          <a:bodyPr lIns="91395" tIns="45697" rIns="91395" bIns="45697"/>
          <a:lstStyle/>
          <a:p>
            <a:pPr algn="r" defTabSz="913943" fontAlgn="auto">
              <a:spcBef>
                <a:spcPts val="0"/>
              </a:spcBef>
              <a:spcAft>
                <a:spcPts val="0"/>
              </a:spcAft>
              <a:defRPr/>
            </a:pPr>
            <a:endParaRPr lang="zh-CN" altLang="en-US" b="1" kern="0" baseline="-25000" dirty="0" smtClean="0">
              <a:solidFill>
                <a:sysClr val="windowText" lastClr="000000"/>
              </a:solidFill>
            </a:endParaRPr>
          </a:p>
        </p:txBody>
      </p:sp>
      <p:sp>
        <p:nvSpPr>
          <p:cNvPr id="12" name="TextBox 11"/>
          <p:cNvSpPr txBox="1"/>
          <p:nvPr/>
        </p:nvSpPr>
        <p:spPr>
          <a:xfrm>
            <a:off x="1" y="6451685"/>
            <a:ext cx="3505200" cy="430841"/>
          </a:xfrm>
          <a:prstGeom prst="rect">
            <a:avLst/>
          </a:prstGeom>
          <a:noFill/>
        </p:spPr>
        <p:txBody>
          <a:bodyPr wrap="square" lIns="91395" tIns="45697" rIns="91395" bIns="45697" rtlCol="0">
            <a:spAutoFit/>
          </a:bodyPr>
          <a:lstStyle/>
          <a:p>
            <a:r>
              <a:rPr lang="zh-CN" altLang="en-US" sz="1100" i="1" dirty="0" smtClean="0">
                <a:latin typeface="+mn-ea"/>
                <a:ea typeface="+mn-ea"/>
              </a:rPr>
              <a:t>* 数据引自计世资讯</a:t>
            </a:r>
            <a:r>
              <a:rPr lang="en-US" altLang="zh-CN" sz="1100" i="1" dirty="0" smtClean="0">
                <a:latin typeface="+mn-ea"/>
                <a:ea typeface="+mn-ea"/>
              </a:rPr>
              <a:t>《2009</a:t>
            </a:r>
            <a:r>
              <a:rPr lang="zh-CN" altLang="en-US" sz="1100" i="1" dirty="0" smtClean="0">
                <a:latin typeface="+mn-ea"/>
                <a:ea typeface="+mn-ea"/>
              </a:rPr>
              <a:t>年中国</a:t>
            </a:r>
            <a:r>
              <a:rPr lang="en-US" altLang="zh-CN" sz="1100" i="1" dirty="0" smtClean="0">
                <a:latin typeface="+mn-ea"/>
                <a:ea typeface="+mn-ea"/>
              </a:rPr>
              <a:t>SOA</a:t>
            </a:r>
            <a:r>
              <a:rPr lang="zh-CN" altLang="en-US" sz="1100" i="1" dirty="0" smtClean="0">
                <a:latin typeface="+mn-ea"/>
                <a:ea typeface="+mn-ea"/>
              </a:rPr>
              <a:t>市场研究报告</a:t>
            </a:r>
            <a:r>
              <a:rPr lang="en-US" altLang="zh-CN" sz="1100" i="1" dirty="0" smtClean="0">
                <a:latin typeface="+mn-ea"/>
                <a:ea typeface="+mn-ea"/>
              </a:rPr>
              <a:t>》</a:t>
            </a:r>
            <a:endParaRPr lang="zh-CN" altLang="en-US" sz="1100" i="1" dirty="0">
              <a:latin typeface="+mn-ea"/>
              <a:ea typeface="+mn-ea"/>
            </a:endParaRPr>
          </a:p>
        </p:txBody>
      </p:sp>
    </p:spTree>
    <p:extLst>
      <p:ext uri="{BB962C8B-B14F-4D97-AF65-F5344CB8AC3E}">
        <p14:creationId xmlns:p14="http://schemas.microsoft.com/office/powerpoint/2010/main" xmlns="" val="16499077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114800" y="3552888"/>
            <a:ext cx="4559300" cy="3139274"/>
          </a:xfrm>
          <a:prstGeom prst="rect">
            <a:avLst/>
          </a:prstGeom>
        </p:spPr>
        <p:txBody>
          <a:bodyPr wrap="square" lIns="91395" tIns="45697" rIns="91395" bIns="45697">
            <a:spAutoFit/>
          </a:bodyPr>
          <a:lstStyle/>
          <a:p>
            <a:r>
              <a:rPr lang="en-US" altLang="zh-CN" dirty="0">
                <a:solidFill>
                  <a:schemeClr val="bg1">
                    <a:lumMod val="95000"/>
                  </a:schemeClr>
                </a:solidFill>
              </a:rPr>
              <a:t>{</a:t>
            </a:r>
            <a:br>
              <a:rPr lang="en-US" altLang="zh-CN" dirty="0">
                <a:solidFill>
                  <a:schemeClr val="bg1">
                    <a:lumMod val="95000"/>
                  </a:schemeClr>
                </a:solidFill>
              </a:rPr>
            </a:br>
            <a:r>
              <a:rPr lang="en-US" altLang="zh-CN" dirty="0">
                <a:solidFill>
                  <a:schemeClr val="bg1">
                    <a:lumMod val="95000"/>
                  </a:schemeClr>
                </a:solidFill>
              </a:rPr>
              <a:t>    </a:t>
            </a:r>
            <a:r>
              <a:rPr lang="en-US" altLang="zh-CN" dirty="0" smtClean="0">
                <a:solidFill>
                  <a:schemeClr val="bg1">
                    <a:lumMod val="95000"/>
                  </a:schemeClr>
                </a:solidFill>
              </a:rPr>
              <a:t>“chart”:</a:t>
            </a:r>
            <a:r>
              <a:rPr lang="en-US" altLang="zh-CN" dirty="0">
                <a:solidFill>
                  <a:schemeClr val="bg1">
                    <a:lumMod val="95000"/>
                  </a:schemeClr>
                </a:solidFill>
              </a:rPr>
              <a:t> {</a:t>
            </a:r>
            <a:br>
              <a:rPr lang="en-US" altLang="zh-CN" dirty="0">
                <a:solidFill>
                  <a:schemeClr val="bg1">
                    <a:lumMod val="95000"/>
                  </a:schemeClr>
                </a:solidFill>
              </a:rPr>
            </a:br>
            <a:r>
              <a:rPr lang="en-US" altLang="zh-CN" dirty="0">
                <a:solidFill>
                  <a:schemeClr val="bg1">
                    <a:lumMod val="95000"/>
                  </a:schemeClr>
                </a:solidFill>
              </a:rPr>
              <a:t>        </a:t>
            </a:r>
            <a:r>
              <a:rPr lang="en-US" altLang="zh-CN" dirty="0" smtClean="0">
                <a:solidFill>
                  <a:schemeClr val="bg1">
                    <a:lumMod val="95000"/>
                  </a:schemeClr>
                </a:solidFill>
              </a:rPr>
              <a:t>“palette”:</a:t>
            </a:r>
            <a:r>
              <a:rPr lang="en-US" altLang="zh-CN" dirty="0">
                <a:solidFill>
                  <a:schemeClr val="bg1">
                    <a:lumMod val="95000"/>
                  </a:schemeClr>
                </a:solidFill>
              </a:rPr>
              <a:t> </a:t>
            </a:r>
            <a:r>
              <a:rPr lang="en-US" altLang="zh-CN" dirty="0" smtClean="0">
                <a:solidFill>
                  <a:schemeClr val="bg1">
                    <a:lumMod val="95000"/>
                  </a:schemeClr>
                </a:solidFill>
              </a:rPr>
              <a:t>“2”,</a:t>
            </a:r>
            <a:r>
              <a:rPr lang="en-US" altLang="zh-CN" dirty="0">
                <a:solidFill>
                  <a:schemeClr val="bg1">
                    <a:lumMod val="95000"/>
                  </a:schemeClr>
                </a:solidFill>
              </a:rPr>
              <a:t/>
            </a:r>
            <a:br>
              <a:rPr lang="en-US" altLang="zh-CN" dirty="0">
                <a:solidFill>
                  <a:schemeClr val="bg1">
                    <a:lumMod val="95000"/>
                  </a:schemeClr>
                </a:solidFill>
              </a:rPr>
            </a:br>
            <a:r>
              <a:rPr lang="en-US" altLang="zh-CN" dirty="0">
                <a:solidFill>
                  <a:schemeClr val="bg1">
                    <a:lumMod val="95000"/>
                  </a:schemeClr>
                </a:solidFill>
              </a:rPr>
              <a:t>        </a:t>
            </a:r>
            <a:r>
              <a:rPr lang="en-US" altLang="zh-CN" dirty="0" smtClean="0">
                <a:solidFill>
                  <a:schemeClr val="bg1">
                    <a:lumMod val="95000"/>
                  </a:schemeClr>
                </a:solidFill>
              </a:rPr>
              <a:t>“caption”:</a:t>
            </a:r>
            <a:r>
              <a:rPr lang="en-US" altLang="zh-CN" dirty="0">
                <a:solidFill>
                  <a:schemeClr val="bg1">
                    <a:lumMod val="95000"/>
                  </a:schemeClr>
                </a:solidFill>
              </a:rPr>
              <a:t> </a:t>
            </a:r>
            <a:r>
              <a:rPr lang="en-US" altLang="zh-CN" dirty="0" smtClean="0">
                <a:solidFill>
                  <a:schemeClr val="bg1">
                    <a:lumMod val="95000"/>
                  </a:schemeClr>
                </a:solidFill>
              </a:rPr>
              <a:t>“Server</a:t>
            </a:r>
            <a:r>
              <a:rPr lang="en-US" altLang="zh-CN" dirty="0">
                <a:solidFill>
                  <a:schemeClr val="bg1">
                    <a:lumMod val="95000"/>
                  </a:schemeClr>
                </a:solidFill>
              </a:rPr>
              <a:t> </a:t>
            </a:r>
            <a:r>
              <a:rPr lang="en-US" altLang="zh-CN" dirty="0" smtClean="0">
                <a:solidFill>
                  <a:schemeClr val="bg1">
                    <a:lumMod val="95000"/>
                  </a:schemeClr>
                </a:solidFill>
              </a:rPr>
              <a:t>Performance”,</a:t>
            </a:r>
            <a:r>
              <a:rPr lang="en-US" altLang="zh-CN" dirty="0">
                <a:solidFill>
                  <a:schemeClr val="bg1">
                    <a:lumMod val="95000"/>
                  </a:schemeClr>
                </a:solidFill>
              </a:rPr>
              <a:t/>
            </a:r>
            <a:br>
              <a:rPr lang="en-US" altLang="zh-CN" dirty="0">
                <a:solidFill>
                  <a:schemeClr val="bg1">
                    <a:lumMod val="95000"/>
                  </a:schemeClr>
                </a:solidFill>
              </a:rPr>
            </a:br>
            <a:r>
              <a:rPr lang="en-US" altLang="zh-CN" dirty="0">
                <a:solidFill>
                  <a:schemeClr val="bg1">
                    <a:lumMod val="95000"/>
                  </a:schemeClr>
                </a:solidFill>
              </a:rPr>
              <a:t>        </a:t>
            </a:r>
            <a:r>
              <a:rPr lang="en-US" altLang="zh-CN" dirty="0" smtClean="0">
                <a:solidFill>
                  <a:schemeClr val="bg1">
                    <a:lumMod val="95000"/>
                  </a:schemeClr>
                </a:solidFill>
              </a:rPr>
              <a:t>“numdivlines”:</a:t>
            </a:r>
            <a:r>
              <a:rPr lang="en-US" altLang="zh-CN" dirty="0">
                <a:solidFill>
                  <a:schemeClr val="bg1">
                    <a:lumMod val="95000"/>
                  </a:schemeClr>
                </a:solidFill>
              </a:rPr>
              <a:t> </a:t>
            </a:r>
            <a:r>
              <a:rPr lang="en-US" altLang="zh-CN" dirty="0" smtClean="0">
                <a:solidFill>
                  <a:schemeClr val="bg1">
                    <a:lumMod val="95000"/>
                  </a:schemeClr>
                </a:solidFill>
              </a:rPr>
              <a:t>“13”,</a:t>
            </a:r>
            <a:r>
              <a:rPr lang="en-US" altLang="zh-CN" dirty="0">
                <a:solidFill>
                  <a:schemeClr val="bg1">
                    <a:lumMod val="95000"/>
                  </a:schemeClr>
                </a:solidFill>
              </a:rPr>
              <a:t/>
            </a:r>
            <a:br>
              <a:rPr lang="en-US" altLang="zh-CN" dirty="0">
                <a:solidFill>
                  <a:schemeClr val="bg1">
                    <a:lumMod val="95000"/>
                  </a:schemeClr>
                </a:solidFill>
              </a:rPr>
            </a:br>
            <a:r>
              <a:rPr lang="en-US" altLang="zh-CN" dirty="0">
                <a:solidFill>
                  <a:schemeClr val="bg1">
                    <a:lumMod val="95000"/>
                  </a:schemeClr>
                </a:solidFill>
              </a:rPr>
              <a:t>        </a:t>
            </a:r>
            <a:r>
              <a:rPr lang="en-US" altLang="zh-CN" dirty="0" smtClean="0">
                <a:solidFill>
                  <a:schemeClr val="bg1">
                    <a:lumMod val="95000"/>
                  </a:schemeClr>
                </a:solidFill>
              </a:rPr>
              <a:t>“yaxisname”:</a:t>
            </a:r>
            <a:r>
              <a:rPr lang="en-US" altLang="zh-CN" dirty="0">
                <a:solidFill>
                  <a:schemeClr val="bg1">
                    <a:lumMod val="95000"/>
                  </a:schemeClr>
                </a:solidFill>
              </a:rPr>
              <a:t> </a:t>
            </a:r>
            <a:r>
              <a:rPr lang="en-US" altLang="zh-CN" dirty="0" smtClean="0">
                <a:solidFill>
                  <a:schemeClr val="bg1">
                    <a:lumMod val="95000"/>
                  </a:schemeClr>
                </a:solidFill>
              </a:rPr>
              <a:t>“Response</a:t>
            </a:r>
            <a:r>
              <a:rPr lang="en-US" altLang="zh-CN" dirty="0">
                <a:solidFill>
                  <a:schemeClr val="bg1">
                    <a:lumMod val="95000"/>
                  </a:schemeClr>
                </a:solidFill>
              </a:rPr>
              <a:t> Time (sec</a:t>
            </a:r>
            <a:r>
              <a:rPr lang="en-US" altLang="zh-CN" dirty="0" smtClean="0">
                <a:solidFill>
                  <a:schemeClr val="bg1">
                    <a:lumMod val="95000"/>
                  </a:schemeClr>
                </a:solidFill>
              </a:rPr>
              <a:t>)”,</a:t>
            </a:r>
            <a:r>
              <a:rPr lang="en-US" altLang="zh-CN" dirty="0">
                <a:solidFill>
                  <a:schemeClr val="bg1">
                    <a:lumMod val="95000"/>
                  </a:schemeClr>
                </a:solidFill>
              </a:rPr>
              <a:t/>
            </a:r>
            <a:br>
              <a:rPr lang="en-US" altLang="zh-CN" dirty="0">
                <a:solidFill>
                  <a:schemeClr val="bg1">
                    <a:lumMod val="95000"/>
                  </a:schemeClr>
                </a:solidFill>
              </a:rPr>
            </a:br>
            <a:r>
              <a:rPr lang="en-US" altLang="zh-CN" dirty="0">
                <a:solidFill>
                  <a:schemeClr val="bg1">
                    <a:lumMod val="95000"/>
                  </a:schemeClr>
                </a:solidFill>
              </a:rPr>
              <a:t>        </a:t>
            </a:r>
            <a:r>
              <a:rPr lang="en-US" altLang="zh-CN" dirty="0" smtClean="0">
                <a:solidFill>
                  <a:schemeClr val="bg1">
                    <a:lumMod val="95000"/>
                  </a:schemeClr>
                </a:solidFill>
              </a:rPr>
              <a:t>“xaxisname”:</a:t>
            </a:r>
            <a:r>
              <a:rPr lang="en-US" altLang="zh-CN" dirty="0">
                <a:solidFill>
                  <a:schemeClr val="bg1">
                    <a:lumMod val="95000"/>
                  </a:schemeClr>
                </a:solidFill>
              </a:rPr>
              <a:t> </a:t>
            </a:r>
            <a:r>
              <a:rPr lang="en-US" altLang="zh-CN" dirty="0" smtClean="0">
                <a:solidFill>
                  <a:schemeClr val="bg1">
                    <a:lumMod val="95000"/>
                  </a:schemeClr>
                </a:solidFill>
              </a:rPr>
              <a:t>“Server</a:t>
            </a:r>
            <a:r>
              <a:rPr lang="en-US" altLang="zh-CN" dirty="0">
                <a:solidFill>
                  <a:schemeClr val="bg1">
                    <a:lumMod val="95000"/>
                  </a:schemeClr>
                </a:solidFill>
              </a:rPr>
              <a:t> Load (TPS</a:t>
            </a:r>
            <a:r>
              <a:rPr lang="en-US" altLang="zh-CN" dirty="0" smtClean="0">
                <a:solidFill>
                  <a:schemeClr val="bg1">
                    <a:lumMod val="95000"/>
                  </a:schemeClr>
                </a:solidFill>
              </a:rPr>
              <a:t>)”,</a:t>
            </a:r>
            <a:r>
              <a:rPr lang="en-US" altLang="zh-CN" dirty="0">
                <a:solidFill>
                  <a:schemeClr val="bg1">
                    <a:lumMod val="95000"/>
                  </a:schemeClr>
                </a:solidFill>
              </a:rPr>
              <a:t/>
            </a:r>
            <a:br>
              <a:rPr lang="en-US" altLang="zh-CN" dirty="0">
                <a:solidFill>
                  <a:schemeClr val="bg1">
                    <a:lumMod val="95000"/>
                  </a:schemeClr>
                </a:solidFill>
              </a:rPr>
            </a:br>
            <a:r>
              <a:rPr lang="en-US" altLang="zh-CN" dirty="0">
                <a:solidFill>
                  <a:schemeClr val="bg1">
                    <a:lumMod val="95000"/>
                  </a:schemeClr>
                </a:solidFill>
              </a:rPr>
              <a:t>        </a:t>
            </a:r>
            <a:r>
              <a:rPr lang="en-US" altLang="zh-CN" dirty="0" smtClean="0">
                <a:solidFill>
                  <a:schemeClr val="bg1">
                    <a:lumMod val="95000"/>
                  </a:schemeClr>
                </a:solidFill>
              </a:rPr>
              <a:t>“rotatelabels”:</a:t>
            </a:r>
            <a:r>
              <a:rPr lang="en-US" altLang="zh-CN" dirty="0">
                <a:solidFill>
                  <a:schemeClr val="bg1">
                    <a:lumMod val="95000"/>
                  </a:schemeClr>
                </a:solidFill>
              </a:rPr>
              <a:t> </a:t>
            </a:r>
            <a:r>
              <a:rPr lang="en-US" altLang="zh-CN" dirty="0" smtClean="0">
                <a:solidFill>
                  <a:schemeClr val="bg1">
                    <a:lumMod val="95000"/>
                  </a:schemeClr>
                </a:solidFill>
              </a:rPr>
              <a:t>“0”,</a:t>
            </a:r>
            <a:r>
              <a:rPr lang="en-US" altLang="zh-CN" dirty="0">
                <a:solidFill>
                  <a:schemeClr val="bg1">
                    <a:lumMod val="95000"/>
                  </a:schemeClr>
                </a:solidFill>
              </a:rPr>
              <a:t/>
            </a:r>
            <a:br>
              <a:rPr lang="en-US" altLang="zh-CN" dirty="0">
                <a:solidFill>
                  <a:schemeClr val="bg1">
                    <a:lumMod val="95000"/>
                  </a:schemeClr>
                </a:solidFill>
              </a:rPr>
            </a:br>
            <a:r>
              <a:rPr lang="en-US" altLang="zh-CN" dirty="0">
                <a:solidFill>
                  <a:schemeClr val="bg1">
                    <a:lumMod val="95000"/>
                  </a:schemeClr>
                </a:solidFill>
              </a:rPr>
              <a:t>        </a:t>
            </a:r>
            <a:r>
              <a:rPr lang="en-US" altLang="zh-CN" dirty="0" smtClean="0">
                <a:solidFill>
                  <a:schemeClr val="bg1">
                    <a:lumMod val="95000"/>
                  </a:schemeClr>
                </a:solidFill>
              </a:rPr>
              <a:t>“showlegend”:</a:t>
            </a:r>
            <a:r>
              <a:rPr lang="en-US" altLang="zh-CN" dirty="0">
                <a:solidFill>
                  <a:schemeClr val="bg1">
                    <a:lumMod val="95000"/>
                  </a:schemeClr>
                </a:solidFill>
              </a:rPr>
              <a:t> </a:t>
            </a:r>
            <a:r>
              <a:rPr lang="en-US" altLang="zh-CN" dirty="0" smtClean="0">
                <a:solidFill>
                  <a:schemeClr val="bg1">
                    <a:lumMod val="95000"/>
                  </a:schemeClr>
                </a:solidFill>
              </a:rPr>
              <a:t>“1”,</a:t>
            </a:r>
            <a:r>
              <a:rPr lang="en-US" altLang="zh-CN" dirty="0">
                <a:solidFill>
                  <a:schemeClr val="bg1">
                    <a:lumMod val="95000"/>
                  </a:schemeClr>
                </a:solidFill>
              </a:rPr>
              <a:t/>
            </a:r>
            <a:br>
              <a:rPr lang="en-US" altLang="zh-CN" dirty="0">
                <a:solidFill>
                  <a:schemeClr val="bg1">
                    <a:lumMod val="95000"/>
                  </a:schemeClr>
                </a:solidFill>
              </a:rPr>
            </a:br>
            <a:r>
              <a:rPr lang="en-US" altLang="zh-CN" dirty="0">
                <a:solidFill>
                  <a:schemeClr val="bg1">
                    <a:lumMod val="95000"/>
                  </a:schemeClr>
                </a:solidFill>
              </a:rPr>
              <a:t>   </a:t>
            </a:r>
            <a:r>
              <a:rPr lang="en-US" altLang="zh-CN" dirty="0" smtClean="0">
                <a:solidFill>
                  <a:schemeClr val="bg1">
                    <a:lumMod val="95000"/>
                  </a:schemeClr>
                </a:solidFill>
              </a:rPr>
              <a:t>     ……</a:t>
            </a:r>
          </a:p>
          <a:p>
            <a:r>
              <a:rPr lang="en-US" altLang="zh-CN" dirty="0" smtClean="0">
                <a:solidFill>
                  <a:schemeClr val="bg1">
                    <a:lumMod val="95000"/>
                  </a:schemeClr>
                </a:solidFill>
              </a:rPr>
              <a:t>}</a:t>
            </a:r>
            <a:endParaRPr lang="zh-CN" altLang="en-US" dirty="0">
              <a:solidFill>
                <a:schemeClr val="bg1">
                  <a:lumMod val="95000"/>
                </a:schemeClr>
              </a:solidFill>
            </a:endParaRPr>
          </a:p>
        </p:txBody>
      </p:sp>
      <p:sp>
        <p:nvSpPr>
          <p:cNvPr id="2" name="标题 1"/>
          <p:cNvSpPr>
            <a:spLocks noGrp="1"/>
          </p:cNvSpPr>
          <p:nvPr>
            <p:ph type="title"/>
          </p:nvPr>
        </p:nvSpPr>
        <p:spPr/>
        <p:txBody>
          <a:bodyPr/>
          <a:lstStyle/>
          <a:p>
            <a:r>
              <a:rPr lang="zh-CN" altLang="en-US" dirty="0" smtClean="0"/>
              <a:t>平台特性：图形报表方案</a:t>
            </a:r>
            <a:endParaRPr lang="zh-CN" altLang="en-US" dirty="0"/>
          </a:p>
        </p:txBody>
      </p:sp>
      <p:pic>
        <p:nvPicPr>
          <p:cNvPr id="3" name="图片 2"/>
          <p:cNvPicPr>
            <a:picLocks noChangeAspect="1"/>
          </p:cNvPicPr>
          <p:nvPr/>
        </p:nvPicPr>
        <p:blipFill>
          <a:blip r:embed="rId3"/>
          <a:stretch>
            <a:fillRect/>
          </a:stretch>
        </p:blipFill>
        <p:spPr>
          <a:xfrm>
            <a:off x="4800601" y="1219200"/>
            <a:ext cx="3733800" cy="2314575"/>
          </a:xfrm>
          <a:prstGeom prst="rect">
            <a:avLst/>
          </a:prstGeom>
        </p:spPr>
      </p:pic>
      <p:pic>
        <p:nvPicPr>
          <p:cNvPr id="4" name="图片 3"/>
          <p:cNvPicPr>
            <a:picLocks noChangeAspect="1"/>
          </p:cNvPicPr>
          <p:nvPr/>
        </p:nvPicPr>
        <p:blipFill>
          <a:blip r:embed="rId4"/>
          <a:stretch>
            <a:fillRect/>
          </a:stretch>
        </p:blipFill>
        <p:spPr>
          <a:xfrm>
            <a:off x="552106" y="1219200"/>
            <a:ext cx="3803994" cy="2306813"/>
          </a:xfrm>
          <a:prstGeom prst="rect">
            <a:avLst/>
          </a:prstGeom>
        </p:spPr>
      </p:pic>
      <p:sp>
        <p:nvSpPr>
          <p:cNvPr id="14" name="矩形 13"/>
          <p:cNvSpPr/>
          <p:nvPr/>
        </p:nvSpPr>
        <p:spPr>
          <a:xfrm>
            <a:off x="552110" y="3932876"/>
            <a:ext cx="5696295" cy="2287759"/>
          </a:xfrm>
          <a:prstGeom prst="rect">
            <a:avLst/>
          </a:prstGeom>
        </p:spPr>
        <p:txBody>
          <a:bodyPr wrap="square" lIns="91395" tIns="45697" rIns="91395" bIns="45697">
            <a:spAutoFit/>
          </a:bodyPr>
          <a:lstStyle/>
          <a:p>
            <a:pPr marL="285608" indent="-285608">
              <a:spcAft>
                <a:spcPts val="600"/>
              </a:spcAft>
              <a:buFont typeface="Arial" panose="020B0604020202020204" pitchFamily="34" charset="0"/>
              <a:buChar char="•"/>
            </a:pPr>
            <a:r>
              <a:rPr lang="zh-CN" altLang="en-US" dirty="0" smtClean="0">
                <a:latin typeface="+mn-ea"/>
                <a:ea typeface="+mn-ea"/>
              </a:rPr>
              <a:t>图形报表控件</a:t>
            </a:r>
          </a:p>
          <a:p>
            <a:pPr>
              <a:spcAft>
                <a:spcPts val="600"/>
              </a:spcAft>
            </a:pPr>
            <a:r>
              <a:rPr lang="zh-CN" altLang="en-US" dirty="0" smtClean="0"/>
              <a:t>     </a:t>
            </a:r>
            <a:r>
              <a:rPr lang="en-US" altLang="zh-CN" dirty="0" smtClean="0"/>
              <a:t>- </a:t>
            </a:r>
            <a:r>
              <a:rPr lang="zh-CN" altLang="en-US" dirty="0" smtClean="0"/>
              <a:t>平台提供丰富的图形报表控件，包括散点图、折线图、柱状图、饼状图、面积图等</a:t>
            </a:r>
            <a:r>
              <a:rPr lang="en-US" altLang="zh-CN" dirty="0" smtClean="0"/>
              <a:t>12</a:t>
            </a:r>
            <a:r>
              <a:rPr lang="zh-CN" altLang="en-US" dirty="0" smtClean="0"/>
              <a:t>类以上</a:t>
            </a:r>
            <a:endParaRPr lang="en-US" altLang="zh-CN" dirty="0" smtClean="0"/>
          </a:p>
          <a:p>
            <a:pPr>
              <a:spcAft>
                <a:spcPts val="600"/>
              </a:spcAft>
            </a:pPr>
            <a:r>
              <a:rPr lang="en-US" altLang="zh-CN" dirty="0"/>
              <a:t> </a:t>
            </a:r>
            <a:r>
              <a:rPr lang="en-US" altLang="zh-CN" dirty="0" smtClean="0"/>
              <a:t>    - </a:t>
            </a:r>
            <a:r>
              <a:rPr lang="zh-CN" altLang="en-US" dirty="0" smtClean="0"/>
              <a:t>图形报表控件基于</a:t>
            </a:r>
            <a:r>
              <a:rPr lang="en-US" altLang="zh-CN" dirty="0" smtClean="0"/>
              <a:t>Flash</a:t>
            </a:r>
            <a:r>
              <a:rPr lang="zh-CN" altLang="en-US" dirty="0" smtClean="0"/>
              <a:t>技术，动态绘制和显示</a:t>
            </a:r>
            <a:r>
              <a:rPr lang="en-US" altLang="zh-CN" dirty="0" smtClean="0"/>
              <a:t> </a:t>
            </a:r>
            <a:r>
              <a:rPr lang="zh-CN" altLang="en-US" dirty="0" smtClean="0"/>
              <a:t>，具备优异的可视效果</a:t>
            </a:r>
            <a:endParaRPr lang="en-US" altLang="zh-CN" dirty="0" smtClean="0"/>
          </a:p>
          <a:p>
            <a:pPr>
              <a:spcAft>
                <a:spcPts val="600"/>
              </a:spcAft>
            </a:pPr>
            <a:r>
              <a:rPr lang="en-US" altLang="zh-CN" dirty="0"/>
              <a:t> </a:t>
            </a:r>
            <a:r>
              <a:rPr lang="en-US" altLang="zh-CN" dirty="0" smtClean="0"/>
              <a:t>    - </a:t>
            </a:r>
            <a:r>
              <a:rPr lang="zh-CN" altLang="en-US" dirty="0" smtClean="0"/>
              <a:t>图形报表控件采用标准的</a:t>
            </a:r>
            <a:r>
              <a:rPr lang="en-US" altLang="zh-CN" dirty="0" smtClean="0"/>
              <a:t>XML</a:t>
            </a:r>
            <a:r>
              <a:rPr lang="zh-CN" altLang="en-US" dirty="0" smtClean="0"/>
              <a:t>（或</a:t>
            </a:r>
            <a:r>
              <a:rPr lang="en-US" altLang="zh-CN" dirty="0" smtClean="0"/>
              <a:t>JSON</a:t>
            </a:r>
            <a:r>
              <a:rPr lang="zh-CN" altLang="en-US" dirty="0" smtClean="0"/>
              <a:t>）格式数据，便于使用</a:t>
            </a:r>
            <a:endParaRPr lang="zh-CN" altLang="en-US" dirty="0"/>
          </a:p>
        </p:txBody>
      </p:sp>
      <p:pic>
        <p:nvPicPr>
          <p:cNvPr id="19" name="图片 18"/>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6477000" y="3838573"/>
            <a:ext cx="2057400" cy="1087929"/>
          </a:xfrm>
          <a:prstGeom prst="rect">
            <a:avLst/>
          </a:prstGeom>
          <a:ln>
            <a:solidFill>
              <a:schemeClr val="bg1">
                <a:lumMod val="85000"/>
              </a:schemeClr>
            </a:solidFill>
          </a:ln>
        </p:spPr>
      </p:pic>
      <p:pic>
        <p:nvPicPr>
          <p:cNvPr id="21" name="图片 20"/>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6477000" y="5063951"/>
            <a:ext cx="2057400" cy="1087929"/>
          </a:xfrm>
          <a:prstGeom prst="rect">
            <a:avLst/>
          </a:prstGeom>
          <a:ln>
            <a:solidFill>
              <a:schemeClr val="bg1">
                <a:lumMod val="85000"/>
              </a:schemeClr>
            </a:solidFill>
          </a:ln>
        </p:spPr>
      </p:pic>
      <p:sp>
        <p:nvSpPr>
          <p:cNvPr id="9"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40</a:t>
            </a:fld>
            <a:endParaRPr lang="en-US" altLang="zh-CN" dirty="0"/>
          </a:p>
        </p:txBody>
      </p:sp>
    </p:spTree>
    <p:extLst>
      <p:ext uri="{BB962C8B-B14F-4D97-AF65-F5344CB8AC3E}">
        <p14:creationId xmlns="" xmlns:p14="http://schemas.microsoft.com/office/powerpoint/2010/main" val="15785137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65"/>
          <p:cNvGrpSpPr/>
          <p:nvPr/>
        </p:nvGrpSpPr>
        <p:grpSpPr>
          <a:xfrm>
            <a:off x="3019412" y="4660916"/>
            <a:ext cx="5327650" cy="982662"/>
            <a:chOff x="2786050" y="4660916"/>
            <a:chExt cx="5327650" cy="982662"/>
          </a:xfrm>
        </p:grpSpPr>
        <p:sp>
          <p:nvSpPr>
            <p:cNvPr id="120" name="Rectangle 197"/>
            <p:cNvSpPr>
              <a:spLocks noChangeArrowheads="1"/>
            </p:cNvSpPr>
            <p:nvPr/>
          </p:nvSpPr>
          <p:spPr bwMode="auto">
            <a:xfrm>
              <a:off x="2818832" y="4660916"/>
              <a:ext cx="5294868" cy="719137"/>
            </a:xfrm>
            <a:prstGeom prst="rect">
              <a:avLst/>
            </a:prstGeom>
            <a:gradFill rotWithShape="1">
              <a:gsLst>
                <a:gs pos="0">
                  <a:schemeClr val="bg1"/>
                </a:gs>
                <a:gs pos="100000">
                  <a:srgbClr val="FFFFCC"/>
                </a:gs>
              </a:gsLst>
              <a:lin ang="5400000" scaled="1"/>
            </a:gradFill>
            <a:ln w="9525">
              <a:solidFill>
                <a:srgbClr val="990033"/>
              </a:solidFill>
              <a:miter lim="800000"/>
              <a:headEnd/>
              <a:tailEnd/>
            </a:ln>
            <a:effectLst>
              <a:prstShdw prst="shdw17" dist="17961" dir="13500000">
                <a:srgbClr val="5C001F">
                  <a:alpha val="50000"/>
                </a:srgbClr>
              </a:prstShdw>
            </a:effectLst>
          </p:spPr>
          <p:txBody>
            <a:bodyPr wrap="none" anchor="ctr"/>
            <a:lstStyle/>
            <a:p>
              <a:endParaRPr lang="zh-CN" altLang="en-US"/>
            </a:p>
          </p:txBody>
        </p:sp>
        <p:sp>
          <p:nvSpPr>
            <p:cNvPr id="121" name="Text Box 198"/>
            <p:cNvSpPr txBox="1">
              <a:spLocks noChangeArrowheads="1"/>
            </p:cNvSpPr>
            <p:nvPr/>
          </p:nvSpPr>
          <p:spPr bwMode="auto">
            <a:xfrm>
              <a:off x="2786050" y="4667266"/>
              <a:ext cx="1840105" cy="304800"/>
            </a:xfrm>
            <a:prstGeom prst="rect">
              <a:avLst/>
            </a:prstGeom>
            <a:noFill/>
            <a:ln w="9525" algn="ctr">
              <a:noFill/>
              <a:miter lim="800000"/>
              <a:headEnd/>
              <a:tailEnd/>
            </a:ln>
          </p:spPr>
          <p:txBody>
            <a:bodyPr>
              <a:spAutoFit/>
            </a:bodyPr>
            <a:lstStyle/>
            <a:p>
              <a:pPr eaLnBrk="0" hangingPunct="0"/>
              <a:r>
                <a:rPr lang="zh-CN" altLang="en-US" sz="1400" b="1" dirty="0" smtClean="0">
                  <a:solidFill>
                    <a:srgbClr val="990033"/>
                  </a:solidFill>
                </a:rPr>
                <a:t>逻辑层</a:t>
              </a:r>
              <a:endParaRPr lang="zh-CN" altLang="en-US" sz="1400" b="1" dirty="0">
                <a:solidFill>
                  <a:srgbClr val="990033"/>
                </a:solidFill>
              </a:endParaRPr>
            </a:p>
          </p:txBody>
        </p:sp>
        <p:pic>
          <p:nvPicPr>
            <p:cNvPr id="122" name="Picture 202" descr="invoke5x"/>
            <p:cNvPicPr>
              <a:picLocks noChangeAspect="1" noChangeArrowheads="1"/>
            </p:cNvPicPr>
            <p:nvPr/>
          </p:nvPicPr>
          <p:blipFill>
            <a:blip r:embed="rId3"/>
            <a:srcRect/>
            <a:stretch>
              <a:fillRect/>
            </a:stretch>
          </p:blipFill>
          <p:spPr bwMode="auto">
            <a:xfrm>
              <a:off x="6650021" y="4922882"/>
              <a:ext cx="182582" cy="223837"/>
            </a:xfrm>
            <a:prstGeom prst="rect">
              <a:avLst/>
            </a:prstGeom>
            <a:gradFill rotWithShape="1">
              <a:gsLst>
                <a:gs pos="0">
                  <a:srgbClr val="0066FF"/>
                </a:gs>
                <a:gs pos="100000">
                  <a:srgbClr val="FFFFFF"/>
                </a:gs>
              </a:gsLst>
              <a:lin ang="5400000" scaled="1"/>
            </a:gradFill>
            <a:ln w="9525">
              <a:noFill/>
              <a:miter lim="800000"/>
              <a:headEnd/>
              <a:tailEnd/>
            </a:ln>
          </p:spPr>
        </p:pic>
        <p:cxnSp>
          <p:nvCxnSpPr>
            <p:cNvPr id="123" name="AutoShape 209"/>
            <p:cNvCxnSpPr>
              <a:cxnSpLocks noChangeShapeType="1"/>
              <a:stCxn id="133" idx="3"/>
              <a:endCxn id="131" idx="1"/>
            </p:cNvCxnSpPr>
            <p:nvPr/>
          </p:nvCxnSpPr>
          <p:spPr bwMode="auto">
            <a:xfrm>
              <a:off x="5761033" y="5025278"/>
              <a:ext cx="285752" cy="9523"/>
            </a:xfrm>
            <a:prstGeom prst="straightConnector1">
              <a:avLst/>
            </a:prstGeom>
            <a:noFill/>
            <a:ln w="9525">
              <a:solidFill>
                <a:schemeClr val="tx1"/>
              </a:solidFill>
              <a:round/>
              <a:headEnd/>
              <a:tailEnd type="triangle" w="med" len="med"/>
            </a:ln>
          </p:spPr>
        </p:cxnSp>
        <p:sp>
          <p:nvSpPr>
            <p:cNvPr id="124" name="AutoShape 319"/>
            <p:cNvSpPr>
              <a:spLocks noChangeArrowheads="1"/>
            </p:cNvSpPr>
            <p:nvPr/>
          </p:nvSpPr>
          <p:spPr bwMode="auto">
            <a:xfrm>
              <a:off x="3541636" y="4805379"/>
              <a:ext cx="576323" cy="179387"/>
            </a:xfrm>
            <a:prstGeom prst="flowChartProcess">
              <a:avLst/>
            </a:prstGeom>
            <a:gradFill rotWithShape="1">
              <a:gsLst>
                <a:gs pos="0">
                  <a:schemeClr val="bg1"/>
                </a:gs>
                <a:gs pos="100000">
                  <a:srgbClr val="FFCC99"/>
                </a:gs>
              </a:gsLst>
              <a:lin ang="5400000" scaled="1"/>
            </a:gradFill>
            <a:ln w="9525" algn="ctr">
              <a:solidFill>
                <a:schemeClr val="tx1"/>
              </a:solidFill>
              <a:miter lim="800000"/>
              <a:headEnd/>
              <a:tailEnd/>
            </a:ln>
          </p:spPr>
          <p:txBody>
            <a:bodyPr wrap="none" anchor="ctr"/>
            <a:lstStyle/>
            <a:p>
              <a:pPr algn="ctr" eaLnBrk="0" hangingPunct="0"/>
              <a:r>
                <a:rPr lang="zh-CN" altLang="en-US" sz="1100" b="1" dirty="0" smtClean="0"/>
                <a:t>逻辑编制</a:t>
              </a:r>
            </a:p>
          </p:txBody>
        </p:sp>
        <p:sp>
          <p:nvSpPr>
            <p:cNvPr id="125" name="AutoShape 320"/>
            <p:cNvSpPr>
              <a:spLocks noChangeArrowheads="1"/>
            </p:cNvSpPr>
            <p:nvPr/>
          </p:nvSpPr>
          <p:spPr bwMode="auto">
            <a:xfrm>
              <a:off x="3541636" y="5076841"/>
              <a:ext cx="576323" cy="179388"/>
            </a:xfrm>
            <a:prstGeom prst="flowChartProcess">
              <a:avLst/>
            </a:prstGeom>
            <a:gradFill rotWithShape="1">
              <a:gsLst>
                <a:gs pos="0">
                  <a:schemeClr val="bg1"/>
                </a:gs>
                <a:gs pos="100000">
                  <a:srgbClr val="FFCC99"/>
                </a:gs>
              </a:gsLst>
              <a:lin ang="5400000" scaled="1"/>
            </a:gradFill>
            <a:ln w="9525" algn="ctr">
              <a:solidFill>
                <a:schemeClr val="tx1"/>
              </a:solidFill>
              <a:miter lim="800000"/>
              <a:headEnd/>
              <a:tailEnd/>
            </a:ln>
          </p:spPr>
          <p:txBody>
            <a:bodyPr wrap="none" anchor="ctr"/>
            <a:lstStyle/>
            <a:p>
              <a:pPr algn="ctr" eaLnBrk="0" hangingPunct="0"/>
              <a:r>
                <a:rPr lang="zh-CN" altLang="en-US" sz="1100" b="1" dirty="0" smtClean="0"/>
                <a:t>多种实现</a:t>
              </a:r>
              <a:endParaRPr lang="zh-CN" altLang="en-US" sz="1100" b="1" dirty="0"/>
            </a:p>
          </p:txBody>
        </p:sp>
        <p:sp>
          <p:nvSpPr>
            <p:cNvPr id="126" name="Line 335"/>
            <p:cNvSpPr>
              <a:spLocks noChangeShapeType="1"/>
            </p:cNvSpPr>
            <p:nvPr/>
          </p:nvSpPr>
          <p:spPr bwMode="auto">
            <a:xfrm>
              <a:off x="5355924" y="5356240"/>
              <a:ext cx="0" cy="287338"/>
            </a:xfrm>
            <a:prstGeom prst="line">
              <a:avLst/>
            </a:prstGeom>
            <a:noFill/>
            <a:ln w="9525">
              <a:solidFill>
                <a:schemeClr val="tx1"/>
              </a:solidFill>
              <a:round/>
              <a:headEnd/>
              <a:tailEnd type="triangle" w="med" len="med"/>
            </a:ln>
          </p:spPr>
          <p:txBody>
            <a:bodyPr wrap="none" anchor="ctr"/>
            <a:lstStyle/>
            <a:p>
              <a:endParaRPr lang="zh-CN" altLang="en-US"/>
            </a:p>
          </p:txBody>
        </p:sp>
        <p:sp>
          <p:nvSpPr>
            <p:cNvPr id="127" name="Line 336"/>
            <p:cNvSpPr>
              <a:spLocks noChangeShapeType="1"/>
            </p:cNvSpPr>
            <p:nvPr/>
          </p:nvSpPr>
          <p:spPr bwMode="auto">
            <a:xfrm>
              <a:off x="6292647" y="5349890"/>
              <a:ext cx="0" cy="287338"/>
            </a:xfrm>
            <a:prstGeom prst="line">
              <a:avLst/>
            </a:prstGeom>
            <a:noFill/>
            <a:ln w="9525">
              <a:solidFill>
                <a:schemeClr val="tx1"/>
              </a:solidFill>
              <a:round/>
              <a:headEnd/>
              <a:tailEnd type="triangle" w="med" len="med"/>
            </a:ln>
          </p:spPr>
          <p:txBody>
            <a:bodyPr wrap="none" anchor="ctr"/>
            <a:lstStyle/>
            <a:p>
              <a:endParaRPr lang="zh-CN" altLang="en-US"/>
            </a:p>
          </p:txBody>
        </p:sp>
        <p:sp>
          <p:nvSpPr>
            <p:cNvPr id="128" name="Line 337"/>
            <p:cNvSpPr>
              <a:spLocks noChangeShapeType="1"/>
            </p:cNvSpPr>
            <p:nvPr/>
          </p:nvSpPr>
          <p:spPr bwMode="auto">
            <a:xfrm>
              <a:off x="7227782" y="5349890"/>
              <a:ext cx="0" cy="287338"/>
            </a:xfrm>
            <a:prstGeom prst="line">
              <a:avLst/>
            </a:prstGeom>
            <a:noFill/>
            <a:ln w="9525">
              <a:solidFill>
                <a:schemeClr val="tx1"/>
              </a:solidFill>
              <a:round/>
              <a:headEnd/>
              <a:tailEnd type="triangle" w="med" len="med"/>
            </a:ln>
          </p:spPr>
          <p:txBody>
            <a:bodyPr wrap="none" anchor="ctr"/>
            <a:lstStyle/>
            <a:p>
              <a:endParaRPr lang="zh-CN" altLang="en-US"/>
            </a:p>
          </p:txBody>
        </p:sp>
        <p:sp>
          <p:nvSpPr>
            <p:cNvPr id="129" name="AutoShape 320"/>
            <p:cNvSpPr>
              <a:spLocks noChangeArrowheads="1"/>
            </p:cNvSpPr>
            <p:nvPr/>
          </p:nvSpPr>
          <p:spPr bwMode="auto">
            <a:xfrm>
              <a:off x="4281429" y="4821248"/>
              <a:ext cx="576323" cy="179388"/>
            </a:xfrm>
            <a:prstGeom prst="flowChartProcess">
              <a:avLst/>
            </a:prstGeom>
            <a:gradFill rotWithShape="1">
              <a:gsLst>
                <a:gs pos="0">
                  <a:schemeClr val="bg1"/>
                </a:gs>
                <a:gs pos="100000">
                  <a:srgbClr val="FFCC99"/>
                </a:gs>
              </a:gsLst>
              <a:lin ang="5400000" scaled="1"/>
            </a:gradFill>
            <a:ln w="9525" algn="ctr">
              <a:solidFill>
                <a:schemeClr val="tx1"/>
              </a:solidFill>
              <a:miter lim="800000"/>
              <a:headEnd/>
              <a:tailEnd/>
            </a:ln>
          </p:spPr>
          <p:txBody>
            <a:bodyPr wrap="none" anchor="ctr"/>
            <a:lstStyle/>
            <a:p>
              <a:pPr algn="ctr" eaLnBrk="0" hangingPunct="0"/>
              <a:r>
                <a:rPr lang="en-US" altLang="zh-CN" sz="1100" b="1" dirty="0" smtClean="0"/>
                <a:t>AOP</a:t>
              </a:r>
              <a:endParaRPr lang="zh-CN" altLang="en-US" sz="1100" b="1" dirty="0"/>
            </a:p>
          </p:txBody>
        </p:sp>
        <p:sp>
          <p:nvSpPr>
            <p:cNvPr id="130" name="AutoShape 320"/>
            <p:cNvSpPr>
              <a:spLocks noChangeArrowheads="1"/>
            </p:cNvSpPr>
            <p:nvPr/>
          </p:nvSpPr>
          <p:spPr bwMode="auto">
            <a:xfrm>
              <a:off x="4286248" y="5072074"/>
              <a:ext cx="576323" cy="179388"/>
            </a:xfrm>
            <a:prstGeom prst="flowChartProcess">
              <a:avLst/>
            </a:prstGeom>
            <a:gradFill rotWithShape="1">
              <a:gsLst>
                <a:gs pos="0">
                  <a:schemeClr val="bg1"/>
                </a:gs>
                <a:gs pos="100000">
                  <a:srgbClr val="FFCC99"/>
                </a:gs>
              </a:gsLst>
              <a:lin ang="5400000" scaled="1"/>
            </a:gradFill>
            <a:ln w="9525" algn="ctr">
              <a:solidFill>
                <a:schemeClr val="tx1"/>
              </a:solidFill>
              <a:miter lim="800000"/>
              <a:headEnd/>
              <a:tailEnd/>
            </a:ln>
          </p:spPr>
          <p:txBody>
            <a:bodyPr wrap="none" anchor="ctr"/>
            <a:lstStyle/>
            <a:p>
              <a:pPr algn="ctr" eaLnBrk="0" hangingPunct="0"/>
              <a:r>
                <a:rPr lang="zh-CN" altLang="en-US" sz="1100" b="1" dirty="0" smtClean="0"/>
                <a:t>可插拔</a:t>
              </a:r>
              <a:endParaRPr lang="zh-CN" altLang="en-US" sz="1100" b="1" dirty="0"/>
            </a:p>
          </p:txBody>
        </p:sp>
        <p:pic>
          <p:nvPicPr>
            <p:cNvPr id="131" name="Picture 202" descr="invoke5x"/>
            <p:cNvPicPr>
              <a:picLocks noChangeAspect="1" noChangeArrowheads="1"/>
            </p:cNvPicPr>
            <p:nvPr/>
          </p:nvPicPr>
          <p:blipFill>
            <a:blip r:embed="rId3"/>
            <a:srcRect/>
            <a:stretch>
              <a:fillRect/>
            </a:stretch>
          </p:blipFill>
          <p:spPr bwMode="auto">
            <a:xfrm>
              <a:off x="6072198" y="4929198"/>
              <a:ext cx="182582" cy="223837"/>
            </a:xfrm>
            <a:prstGeom prst="rect">
              <a:avLst/>
            </a:prstGeom>
            <a:gradFill rotWithShape="1">
              <a:gsLst>
                <a:gs pos="0">
                  <a:srgbClr val="0066FF"/>
                </a:gs>
                <a:gs pos="100000">
                  <a:srgbClr val="FFFFFF"/>
                </a:gs>
              </a:gsLst>
              <a:lin ang="5400000" scaled="1"/>
            </a:gradFill>
            <a:ln w="9525">
              <a:noFill/>
              <a:miter lim="800000"/>
              <a:headEnd/>
              <a:tailEnd/>
            </a:ln>
          </p:spPr>
        </p:pic>
        <p:pic>
          <p:nvPicPr>
            <p:cNvPr id="132" name="Picture 202" descr="invoke5x"/>
            <p:cNvPicPr>
              <a:picLocks noChangeAspect="1" noChangeArrowheads="1"/>
            </p:cNvPicPr>
            <p:nvPr/>
          </p:nvPicPr>
          <p:blipFill>
            <a:blip r:embed="rId3"/>
            <a:srcRect/>
            <a:stretch>
              <a:fillRect/>
            </a:stretch>
          </p:blipFill>
          <p:spPr bwMode="auto">
            <a:xfrm>
              <a:off x="7246938" y="4919675"/>
              <a:ext cx="182582" cy="223837"/>
            </a:xfrm>
            <a:prstGeom prst="rect">
              <a:avLst/>
            </a:prstGeom>
            <a:gradFill rotWithShape="1">
              <a:gsLst>
                <a:gs pos="0">
                  <a:srgbClr val="0066FF"/>
                </a:gs>
                <a:gs pos="100000">
                  <a:srgbClr val="FFFFFF"/>
                </a:gs>
              </a:gsLst>
              <a:lin ang="5400000" scaled="1"/>
            </a:gradFill>
            <a:ln w="9525">
              <a:noFill/>
              <a:miter lim="800000"/>
              <a:headEnd/>
              <a:tailEnd/>
            </a:ln>
          </p:spPr>
        </p:pic>
        <p:pic>
          <p:nvPicPr>
            <p:cNvPr id="133" name="Picture 202" descr="invoke5x"/>
            <p:cNvPicPr>
              <a:picLocks noChangeAspect="1" noChangeArrowheads="1"/>
            </p:cNvPicPr>
            <p:nvPr/>
          </p:nvPicPr>
          <p:blipFill>
            <a:blip r:embed="rId3"/>
            <a:srcRect/>
            <a:stretch>
              <a:fillRect/>
            </a:stretch>
          </p:blipFill>
          <p:spPr bwMode="auto">
            <a:xfrm>
              <a:off x="5603864" y="4919675"/>
              <a:ext cx="182582" cy="223837"/>
            </a:xfrm>
            <a:prstGeom prst="rect">
              <a:avLst/>
            </a:prstGeom>
            <a:gradFill rotWithShape="1">
              <a:gsLst>
                <a:gs pos="0">
                  <a:srgbClr val="0066FF"/>
                </a:gs>
                <a:gs pos="100000">
                  <a:srgbClr val="FFFFFF"/>
                </a:gs>
              </a:gsLst>
              <a:lin ang="5400000" scaled="1"/>
            </a:gradFill>
            <a:ln w="9525">
              <a:noFill/>
              <a:miter lim="800000"/>
              <a:headEnd/>
              <a:tailEnd/>
            </a:ln>
          </p:spPr>
        </p:pic>
      </p:grpSp>
      <p:grpSp>
        <p:nvGrpSpPr>
          <p:cNvPr id="3" name="组合 302"/>
          <p:cNvGrpSpPr>
            <a:grpSpLocks/>
          </p:cNvGrpSpPr>
          <p:nvPr/>
        </p:nvGrpSpPr>
        <p:grpSpPr bwMode="auto">
          <a:xfrm>
            <a:off x="3044825" y="3740134"/>
            <a:ext cx="5326062" cy="1189068"/>
            <a:chOff x="2597146" y="3730609"/>
            <a:chExt cx="5326107" cy="1189068"/>
          </a:xfrm>
        </p:grpSpPr>
        <p:sp>
          <p:nvSpPr>
            <p:cNvPr id="135" name="Rectangle 196"/>
            <p:cNvSpPr>
              <a:spLocks noChangeArrowheads="1"/>
            </p:cNvSpPr>
            <p:nvPr/>
          </p:nvSpPr>
          <p:spPr bwMode="auto">
            <a:xfrm>
              <a:off x="2628944" y="3732197"/>
              <a:ext cx="5294309" cy="719136"/>
            </a:xfrm>
            <a:prstGeom prst="rect">
              <a:avLst/>
            </a:prstGeom>
            <a:gradFill rotWithShape="1">
              <a:gsLst>
                <a:gs pos="0">
                  <a:schemeClr val="bg1"/>
                </a:gs>
                <a:gs pos="100000">
                  <a:srgbClr val="DBE9FF"/>
                </a:gs>
              </a:gsLst>
              <a:lin ang="5400000" scaled="1"/>
            </a:gradFill>
            <a:ln w="9525">
              <a:solidFill>
                <a:srgbClr val="094584"/>
              </a:solidFill>
              <a:miter lim="800000"/>
              <a:headEnd/>
              <a:tailEnd/>
            </a:ln>
            <a:effectLst>
              <a:prstShdw prst="shdw17" dist="17961" dir="13500000">
                <a:srgbClr val="05294F">
                  <a:alpha val="50000"/>
                </a:srgbClr>
              </a:prstShdw>
            </a:effectLst>
          </p:spPr>
          <p:txBody>
            <a:bodyPr wrap="none" anchor="ctr"/>
            <a:lstStyle/>
            <a:p>
              <a:endParaRPr lang="zh-CN" altLang="en-US"/>
            </a:p>
          </p:txBody>
        </p:sp>
        <p:cxnSp>
          <p:nvCxnSpPr>
            <p:cNvPr id="136" name="AutoShape 212"/>
            <p:cNvCxnSpPr>
              <a:cxnSpLocks noChangeShapeType="1"/>
              <a:endCxn id="133" idx="0"/>
            </p:cNvCxnSpPr>
            <p:nvPr/>
          </p:nvCxnSpPr>
          <p:spPr bwMode="auto">
            <a:xfrm rot="16200000" flipH="1">
              <a:off x="5398708" y="4604158"/>
              <a:ext cx="612805" cy="18232"/>
            </a:xfrm>
            <a:prstGeom prst="straightConnector1">
              <a:avLst/>
            </a:prstGeom>
            <a:noFill/>
            <a:ln w="9525">
              <a:solidFill>
                <a:schemeClr val="tx1"/>
              </a:solidFill>
              <a:round/>
              <a:headEnd/>
              <a:tailEnd type="triangle" w="med" len="med"/>
            </a:ln>
          </p:spPr>
        </p:cxnSp>
        <p:grpSp>
          <p:nvGrpSpPr>
            <p:cNvPr id="4" name="Group 213"/>
            <p:cNvGrpSpPr>
              <a:grpSpLocks/>
            </p:cNvGrpSpPr>
            <p:nvPr/>
          </p:nvGrpSpPr>
          <p:grpSpPr bwMode="auto">
            <a:xfrm>
              <a:off x="5100679" y="3873484"/>
              <a:ext cx="787400" cy="417513"/>
              <a:chOff x="2562" y="2068"/>
              <a:chExt cx="496" cy="263"/>
            </a:xfrm>
          </p:grpSpPr>
          <p:sp>
            <p:nvSpPr>
              <p:cNvPr id="159" name="Rectangle 222"/>
              <p:cNvSpPr>
                <a:spLocks noChangeArrowheads="1"/>
              </p:cNvSpPr>
              <p:nvPr/>
            </p:nvSpPr>
            <p:spPr bwMode="auto">
              <a:xfrm>
                <a:off x="2619" y="2068"/>
                <a:ext cx="381" cy="263"/>
              </a:xfrm>
              <a:prstGeom prst="rect">
                <a:avLst/>
              </a:prstGeom>
              <a:solidFill>
                <a:srgbClr val="7889FB"/>
              </a:solidFill>
              <a:ln w="9525">
                <a:noFill/>
                <a:miter lim="800000"/>
                <a:headEnd/>
                <a:tailEnd/>
              </a:ln>
            </p:spPr>
            <p:txBody>
              <a:bodyPr/>
              <a:lstStyle/>
              <a:p>
                <a:pPr>
                  <a:lnSpc>
                    <a:spcPct val="90000"/>
                  </a:lnSpc>
                  <a:spcBef>
                    <a:spcPct val="20000"/>
                  </a:spcBef>
                </a:pPr>
                <a:endParaRPr lang="zh-CN" altLang="zh-CN" sz="2800" dirty="0">
                  <a:ea typeface="方正舒体" pitchFamily="2" charset="-122"/>
                </a:endParaRPr>
              </a:p>
            </p:txBody>
          </p:sp>
          <p:pic>
            <p:nvPicPr>
              <p:cNvPr id="160" name="Picture 223"/>
              <p:cNvPicPr>
                <a:picLocks noChangeAspect="1" noChangeArrowheads="1"/>
              </p:cNvPicPr>
              <p:nvPr/>
            </p:nvPicPr>
            <p:blipFill>
              <a:blip r:embed="rId4"/>
              <a:srcRect/>
              <a:stretch>
                <a:fillRect/>
              </a:stretch>
            </p:blipFill>
            <p:spPr bwMode="auto">
              <a:xfrm>
                <a:off x="2619" y="2068"/>
                <a:ext cx="382" cy="263"/>
              </a:xfrm>
              <a:prstGeom prst="rect">
                <a:avLst/>
              </a:prstGeom>
              <a:noFill/>
              <a:ln w="9525">
                <a:noFill/>
                <a:miter lim="800000"/>
                <a:headEnd/>
                <a:tailEnd/>
              </a:ln>
            </p:spPr>
          </p:pic>
          <p:sp>
            <p:nvSpPr>
              <p:cNvPr id="161" name="Rectangle 224"/>
              <p:cNvSpPr>
                <a:spLocks noChangeArrowheads="1"/>
              </p:cNvSpPr>
              <p:nvPr/>
            </p:nvSpPr>
            <p:spPr bwMode="auto">
              <a:xfrm>
                <a:off x="2619" y="2068"/>
                <a:ext cx="381" cy="263"/>
              </a:xfrm>
              <a:prstGeom prst="rect">
                <a:avLst/>
              </a:prstGeom>
              <a:solidFill>
                <a:srgbClr val="7889FB"/>
              </a:solidFill>
              <a:ln w="9525">
                <a:noFill/>
                <a:miter lim="800000"/>
                <a:headEnd/>
                <a:tailEnd/>
              </a:ln>
            </p:spPr>
            <p:txBody>
              <a:bodyPr/>
              <a:lstStyle/>
              <a:p>
                <a:pPr>
                  <a:lnSpc>
                    <a:spcPct val="90000"/>
                  </a:lnSpc>
                  <a:spcBef>
                    <a:spcPct val="20000"/>
                  </a:spcBef>
                </a:pPr>
                <a:endParaRPr lang="zh-CN" altLang="zh-CN" sz="2800" dirty="0">
                  <a:ea typeface="方正舒体" pitchFamily="2" charset="-122"/>
                </a:endParaRPr>
              </a:p>
            </p:txBody>
          </p:sp>
          <p:sp>
            <p:nvSpPr>
              <p:cNvPr id="162" name="Rectangle 225"/>
              <p:cNvSpPr>
                <a:spLocks noChangeArrowheads="1"/>
              </p:cNvSpPr>
              <p:nvPr/>
            </p:nvSpPr>
            <p:spPr bwMode="auto">
              <a:xfrm>
                <a:off x="2619" y="2068"/>
                <a:ext cx="382" cy="263"/>
              </a:xfrm>
              <a:prstGeom prst="rect">
                <a:avLst/>
              </a:prstGeom>
              <a:noFill/>
              <a:ln w="5" cap="rnd">
                <a:solidFill>
                  <a:srgbClr val="000000"/>
                </a:solidFill>
                <a:miter lim="800000"/>
                <a:headEnd/>
                <a:tailEnd/>
              </a:ln>
            </p:spPr>
            <p:txBody>
              <a:bodyPr/>
              <a:lstStyle/>
              <a:p>
                <a:pPr>
                  <a:lnSpc>
                    <a:spcPct val="90000"/>
                  </a:lnSpc>
                  <a:spcBef>
                    <a:spcPct val="20000"/>
                  </a:spcBef>
                </a:pPr>
                <a:endParaRPr lang="zh-CN" altLang="zh-CN" sz="2800" dirty="0">
                  <a:ea typeface="方正舒体" pitchFamily="2" charset="-122"/>
                </a:endParaRPr>
              </a:p>
            </p:txBody>
          </p:sp>
          <p:sp>
            <p:nvSpPr>
              <p:cNvPr id="163" name="Freeform 227"/>
              <p:cNvSpPr>
                <a:spLocks/>
              </p:cNvSpPr>
              <p:nvPr/>
            </p:nvSpPr>
            <p:spPr bwMode="auto">
              <a:xfrm>
                <a:off x="2722" y="2178"/>
                <a:ext cx="69" cy="88"/>
              </a:xfrm>
              <a:custGeom>
                <a:avLst/>
                <a:gdLst>
                  <a:gd name="T0" fmla="*/ 11 w 1441"/>
                  <a:gd name="T1" fmla="*/ 0 h 1600"/>
                  <a:gd name="T2" fmla="*/ 0 w 1441"/>
                  <a:gd name="T3" fmla="*/ 13 h 1600"/>
                  <a:gd name="T4" fmla="*/ 0 w 1441"/>
                  <a:gd name="T5" fmla="*/ 75 h 1600"/>
                  <a:gd name="T6" fmla="*/ 11 w 1441"/>
                  <a:gd name="T7" fmla="*/ 88 h 1600"/>
                  <a:gd name="T8" fmla="*/ 58 w 1441"/>
                  <a:gd name="T9" fmla="*/ 88 h 1600"/>
                  <a:gd name="T10" fmla="*/ 69 w 1441"/>
                  <a:gd name="T11" fmla="*/ 75 h 1600"/>
                  <a:gd name="T12" fmla="*/ 69 w 1441"/>
                  <a:gd name="T13" fmla="*/ 13 h 1600"/>
                  <a:gd name="T14" fmla="*/ 58 w 1441"/>
                  <a:gd name="T15" fmla="*/ 0 h 1600"/>
                  <a:gd name="T16" fmla="*/ 11 w 1441"/>
                  <a:gd name="T17" fmla="*/ 0 h 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1"/>
                  <a:gd name="T28" fmla="*/ 0 h 1600"/>
                  <a:gd name="T29" fmla="*/ 1441 w 1441"/>
                  <a:gd name="T30" fmla="*/ 1600 h 1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1" h="1600">
                    <a:moveTo>
                      <a:pt x="240" y="0"/>
                    </a:moveTo>
                    <a:cubicBezTo>
                      <a:pt x="107" y="0"/>
                      <a:pt x="0" y="108"/>
                      <a:pt x="0" y="241"/>
                    </a:cubicBezTo>
                    <a:lnTo>
                      <a:pt x="0" y="1360"/>
                    </a:lnTo>
                    <a:cubicBezTo>
                      <a:pt x="0" y="1493"/>
                      <a:pt x="107" y="1600"/>
                      <a:pt x="240" y="1600"/>
                    </a:cubicBezTo>
                    <a:lnTo>
                      <a:pt x="1201" y="1600"/>
                    </a:lnTo>
                    <a:cubicBezTo>
                      <a:pt x="1334" y="1600"/>
                      <a:pt x="1441" y="1493"/>
                      <a:pt x="1441" y="1360"/>
                    </a:cubicBezTo>
                    <a:lnTo>
                      <a:pt x="1441" y="241"/>
                    </a:lnTo>
                    <a:cubicBezTo>
                      <a:pt x="1441" y="108"/>
                      <a:pt x="1334" y="0"/>
                      <a:pt x="1201" y="0"/>
                    </a:cubicBezTo>
                    <a:lnTo>
                      <a:pt x="240" y="0"/>
                    </a:lnTo>
                    <a:close/>
                  </a:path>
                </a:pathLst>
              </a:custGeom>
              <a:solidFill>
                <a:srgbClr val="7889FB"/>
              </a:solidFill>
              <a:ln w="0">
                <a:solidFill>
                  <a:srgbClr val="000000"/>
                </a:solidFill>
                <a:round/>
                <a:headEnd/>
                <a:tailEnd/>
              </a:ln>
            </p:spPr>
            <p:txBody>
              <a:bodyPr/>
              <a:lstStyle/>
              <a:p>
                <a:pPr>
                  <a:lnSpc>
                    <a:spcPct val="90000"/>
                  </a:lnSpc>
                  <a:spcBef>
                    <a:spcPct val="20000"/>
                  </a:spcBef>
                </a:pPr>
                <a:endParaRPr lang="zh-CN" altLang="zh-CN" sz="2800" dirty="0">
                  <a:ea typeface="方正舒体" pitchFamily="2" charset="-122"/>
                </a:endParaRPr>
              </a:p>
            </p:txBody>
          </p:sp>
          <p:sp>
            <p:nvSpPr>
              <p:cNvPr id="164" name="Freeform 228"/>
              <p:cNvSpPr>
                <a:spLocks/>
              </p:cNvSpPr>
              <p:nvPr/>
            </p:nvSpPr>
            <p:spPr bwMode="auto">
              <a:xfrm>
                <a:off x="2722" y="2178"/>
                <a:ext cx="69" cy="88"/>
              </a:xfrm>
              <a:custGeom>
                <a:avLst/>
                <a:gdLst>
                  <a:gd name="T0" fmla="*/ 11 w 1441"/>
                  <a:gd name="T1" fmla="*/ 0 h 1600"/>
                  <a:gd name="T2" fmla="*/ 0 w 1441"/>
                  <a:gd name="T3" fmla="*/ 13 h 1600"/>
                  <a:gd name="T4" fmla="*/ 0 w 1441"/>
                  <a:gd name="T5" fmla="*/ 75 h 1600"/>
                  <a:gd name="T6" fmla="*/ 11 w 1441"/>
                  <a:gd name="T7" fmla="*/ 88 h 1600"/>
                  <a:gd name="T8" fmla="*/ 58 w 1441"/>
                  <a:gd name="T9" fmla="*/ 88 h 1600"/>
                  <a:gd name="T10" fmla="*/ 69 w 1441"/>
                  <a:gd name="T11" fmla="*/ 75 h 1600"/>
                  <a:gd name="T12" fmla="*/ 69 w 1441"/>
                  <a:gd name="T13" fmla="*/ 13 h 1600"/>
                  <a:gd name="T14" fmla="*/ 58 w 1441"/>
                  <a:gd name="T15" fmla="*/ 0 h 1600"/>
                  <a:gd name="T16" fmla="*/ 11 w 1441"/>
                  <a:gd name="T17" fmla="*/ 0 h 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1"/>
                  <a:gd name="T28" fmla="*/ 0 h 1600"/>
                  <a:gd name="T29" fmla="*/ 1441 w 1441"/>
                  <a:gd name="T30" fmla="*/ 1600 h 1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1" h="1600">
                    <a:moveTo>
                      <a:pt x="240" y="0"/>
                    </a:moveTo>
                    <a:cubicBezTo>
                      <a:pt x="107" y="0"/>
                      <a:pt x="0" y="108"/>
                      <a:pt x="0" y="241"/>
                    </a:cubicBezTo>
                    <a:lnTo>
                      <a:pt x="0" y="1360"/>
                    </a:lnTo>
                    <a:cubicBezTo>
                      <a:pt x="0" y="1493"/>
                      <a:pt x="107" y="1600"/>
                      <a:pt x="240" y="1600"/>
                    </a:cubicBezTo>
                    <a:lnTo>
                      <a:pt x="1201" y="1600"/>
                    </a:lnTo>
                    <a:cubicBezTo>
                      <a:pt x="1334" y="1600"/>
                      <a:pt x="1441" y="1493"/>
                      <a:pt x="1441" y="1360"/>
                    </a:cubicBezTo>
                    <a:lnTo>
                      <a:pt x="1441" y="241"/>
                    </a:lnTo>
                    <a:cubicBezTo>
                      <a:pt x="1441" y="108"/>
                      <a:pt x="1334" y="0"/>
                      <a:pt x="1201" y="0"/>
                    </a:cubicBezTo>
                    <a:lnTo>
                      <a:pt x="240" y="0"/>
                    </a:lnTo>
                    <a:close/>
                  </a:path>
                </a:pathLst>
              </a:custGeom>
              <a:noFill/>
              <a:ln w="4" cap="rnd">
                <a:solidFill>
                  <a:srgbClr val="000000"/>
                </a:solidFill>
                <a:round/>
                <a:headEnd/>
                <a:tailEnd/>
              </a:ln>
            </p:spPr>
            <p:txBody>
              <a:bodyPr/>
              <a:lstStyle/>
              <a:p>
                <a:pPr>
                  <a:lnSpc>
                    <a:spcPct val="90000"/>
                  </a:lnSpc>
                  <a:spcBef>
                    <a:spcPct val="20000"/>
                  </a:spcBef>
                </a:pPr>
                <a:endParaRPr lang="zh-CN" altLang="zh-CN" sz="2800" dirty="0">
                  <a:ea typeface="方正舒体" pitchFamily="2" charset="-122"/>
                </a:endParaRPr>
              </a:p>
            </p:txBody>
          </p:sp>
          <p:sp>
            <p:nvSpPr>
              <p:cNvPr id="165" name="Freeform 230"/>
              <p:cNvSpPr>
                <a:spLocks/>
              </p:cNvSpPr>
              <p:nvPr/>
            </p:nvSpPr>
            <p:spPr bwMode="auto">
              <a:xfrm>
                <a:off x="2562" y="2178"/>
                <a:ext cx="114" cy="88"/>
              </a:xfrm>
              <a:custGeom>
                <a:avLst/>
                <a:gdLst>
                  <a:gd name="T0" fmla="*/ 86 w 184"/>
                  <a:gd name="T1" fmla="*/ 0 h 125"/>
                  <a:gd name="T2" fmla="*/ 0 w 184"/>
                  <a:gd name="T3" fmla="*/ 0 h 125"/>
                  <a:gd name="T4" fmla="*/ 29 w 184"/>
                  <a:gd name="T5" fmla="*/ 44 h 125"/>
                  <a:gd name="T6" fmla="*/ 0 w 184"/>
                  <a:gd name="T7" fmla="*/ 88 h 125"/>
                  <a:gd name="T8" fmla="*/ 86 w 184"/>
                  <a:gd name="T9" fmla="*/ 88 h 125"/>
                  <a:gd name="T10" fmla="*/ 114 w 184"/>
                  <a:gd name="T11" fmla="*/ 44 h 125"/>
                  <a:gd name="T12" fmla="*/ 86 w 184"/>
                  <a:gd name="T13" fmla="*/ 0 h 125"/>
                  <a:gd name="T14" fmla="*/ 0 60000 65536"/>
                  <a:gd name="T15" fmla="*/ 0 60000 65536"/>
                  <a:gd name="T16" fmla="*/ 0 60000 65536"/>
                  <a:gd name="T17" fmla="*/ 0 60000 65536"/>
                  <a:gd name="T18" fmla="*/ 0 60000 65536"/>
                  <a:gd name="T19" fmla="*/ 0 60000 65536"/>
                  <a:gd name="T20" fmla="*/ 0 60000 65536"/>
                  <a:gd name="T21" fmla="*/ 0 w 184"/>
                  <a:gd name="T22" fmla="*/ 0 h 125"/>
                  <a:gd name="T23" fmla="*/ 184 w 184"/>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4" h="125">
                    <a:moveTo>
                      <a:pt x="138" y="0"/>
                    </a:moveTo>
                    <a:lnTo>
                      <a:pt x="0" y="0"/>
                    </a:lnTo>
                    <a:lnTo>
                      <a:pt x="46" y="62"/>
                    </a:lnTo>
                    <a:lnTo>
                      <a:pt x="0" y="125"/>
                    </a:lnTo>
                    <a:lnTo>
                      <a:pt x="138" y="125"/>
                    </a:lnTo>
                    <a:lnTo>
                      <a:pt x="184" y="62"/>
                    </a:lnTo>
                    <a:lnTo>
                      <a:pt x="138" y="0"/>
                    </a:lnTo>
                    <a:close/>
                  </a:path>
                </a:pathLst>
              </a:custGeom>
              <a:solidFill>
                <a:srgbClr val="99CC00"/>
              </a:solidFill>
              <a:ln w="9525">
                <a:noFill/>
                <a:round/>
                <a:headEnd/>
                <a:tailEnd/>
              </a:ln>
            </p:spPr>
            <p:txBody>
              <a:bodyPr/>
              <a:lstStyle/>
              <a:p>
                <a:pPr>
                  <a:lnSpc>
                    <a:spcPct val="90000"/>
                  </a:lnSpc>
                  <a:spcBef>
                    <a:spcPct val="20000"/>
                  </a:spcBef>
                </a:pPr>
                <a:endParaRPr lang="zh-CN" altLang="zh-CN" sz="2800" dirty="0">
                  <a:ea typeface="方正舒体" pitchFamily="2" charset="-122"/>
                </a:endParaRPr>
              </a:p>
            </p:txBody>
          </p:sp>
          <p:sp>
            <p:nvSpPr>
              <p:cNvPr id="166" name="Freeform 231"/>
              <p:cNvSpPr>
                <a:spLocks/>
              </p:cNvSpPr>
              <p:nvPr/>
            </p:nvSpPr>
            <p:spPr bwMode="auto">
              <a:xfrm>
                <a:off x="2562" y="2178"/>
                <a:ext cx="114" cy="88"/>
              </a:xfrm>
              <a:custGeom>
                <a:avLst/>
                <a:gdLst>
                  <a:gd name="T0" fmla="*/ 86 w 184"/>
                  <a:gd name="T1" fmla="*/ 0 h 125"/>
                  <a:gd name="T2" fmla="*/ 0 w 184"/>
                  <a:gd name="T3" fmla="*/ 0 h 125"/>
                  <a:gd name="T4" fmla="*/ 29 w 184"/>
                  <a:gd name="T5" fmla="*/ 44 h 125"/>
                  <a:gd name="T6" fmla="*/ 0 w 184"/>
                  <a:gd name="T7" fmla="*/ 88 h 125"/>
                  <a:gd name="T8" fmla="*/ 86 w 184"/>
                  <a:gd name="T9" fmla="*/ 88 h 125"/>
                  <a:gd name="T10" fmla="*/ 114 w 184"/>
                  <a:gd name="T11" fmla="*/ 44 h 125"/>
                  <a:gd name="T12" fmla="*/ 86 w 184"/>
                  <a:gd name="T13" fmla="*/ 0 h 125"/>
                  <a:gd name="T14" fmla="*/ 0 60000 65536"/>
                  <a:gd name="T15" fmla="*/ 0 60000 65536"/>
                  <a:gd name="T16" fmla="*/ 0 60000 65536"/>
                  <a:gd name="T17" fmla="*/ 0 60000 65536"/>
                  <a:gd name="T18" fmla="*/ 0 60000 65536"/>
                  <a:gd name="T19" fmla="*/ 0 60000 65536"/>
                  <a:gd name="T20" fmla="*/ 0 60000 65536"/>
                  <a:gd name="T21" fmla="*/ 0 w 184"/>
                  <a:gd name="T22" fmla="*/ 0 h 125"/>
                  <a:gd name="T23" fmla="*/ 184 w 184"/>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4" h="125">
                    <a:moveTo>
                      <a:pt x="138" y="0"/>
                    </a:moveTo>
                    <a:lnTo>
                      <a:pt x="0" y="0"/>
                    </a:lnTo>
                    <a:lnTo>
                      <a:pt x="46" y="62"/>
                    </a:lnTo>
                    <a:lnTo>
                      <a:pt x="0" y="125"/>
                    </a:lnTo>
                    <a:lnTo>
                      <a:pt x="138" y="125"/>
                    </a:lnTo>
                    <a:lnTo>
                      <a:pt x="184" y="62"/>
                    </a:lnTo>
                    <a:lnTo>
                      <a:pt x="138" y="0"/>
                    </a:lnTo>
                    <a:close/>
                  </a:path>
                </a:pathLst>
              </a:custGeom>
              <a:noFill/>
              <a:ln w="4" cap="rnd">
                <a:solidFill>
                  <a:srgbClr val="000000"/>
                </a:solidFill>
                <a:round/>
                <a:headEnd/>
                <a:tailEnd/>
              </a:ln>
            </p:spPr>
            <p:txBody>
              <a:bodyPr/>
              <a:lstStyle/>
              <a:p>
                <a:pPr>
                  <a:lnSpc>
                    <a:spcPct val="90000"/>
                  </a:lnSpc>
                  <a:spcBef>
                    <a:spcPct val="20000"/>
                  </a:spcBef>
                </a:pPr>
                <a:endParaRPr lang="zh-CN" altLang="zh-CN" sz="2800" dirty="0">
                  <a:ea typeface="方正舒体" pitchFamily="2" charset="-122"/>
                </a:endParaRPr>
              </a:p>
            </p:txBody>
          </p:sp>
          <p:sp>
            <p:nvSpPr>
              <p:cNvPr id="167" name="Rectangle 233"/>
              <p:cNvSpPr>
                <a:spLocks noChangeArrowheads="1"/>
              </p:cNvSpPr>
              <p:nvPr/>
            </p:nvSpPr>
            <p:spPr bwMode="auto">
              <a:xfrm>
                <a:off x="2704" y="2105"/>
                <a:ext cx="250" cy="58"/>
              </a:xfrm>
              <a:prstGeom prst="rect">
                <a:avLst/>
              </a:prstGeom>
              <a:noFill/>
              <a:ln w="9525">
                <a:noFill/>
                <a:miter lim="800000"/>
                <a:headEnd/>
                <a:tailEnd/>
              </a:ln>
            </p:spPr>
            <p:txBody>
              <a:bodyPr wrap="none" lIns="0" tIns="0" rIns="0" bIns="0">
                <a:spAutoFit/>
              </a:bodyPr>
              <a:lstStyle/>
              <a:p>
                <a:r>
                  <a:rPr lang="zh-CN" altLang="zh-CN" sz="600" b="1" dirty="0">
                    <a:solidFill>
                      <a:schemeClr val="bg1"/>
                    </a:solidFill>
                  </a:rPr>
                  <a:t>Composite</a:t>
                </a:r>
                <a:endParaRPr lang="zh-CN" altLang="zh-CN" sz="600" dirty="0">
                  <a:solidFill>
                    <a:schemeClr val="bg1"/>
                  </a:solidFill>
                </a:endParaRPr>
              </a:p>
            </p:txBody>
          </p:sp>
          <p:sp>
            <p:nvSpPr>
              <p:cNvPr id="168" name="Line 234"/>
              <p:cNvSpPr>
                <a:spLocks noChangeShapeType="1"/>
              </p:cNvSpPr>
              <p:nvPr/>
            </p:nvSpPr>
            <p:spPr bwMode="auto">
              <a:xfrm>
                <a:off x="2676" y="2222"/>
                <a:ext cx="39" cy="1"/>
              </a:xfrm>
              <a:prstGeom prst="line">
                <a:avLst/>
              </a:prstGeom>
              <a:noFill/>
              <a:ln w="4" cap="rnd">
                <a:solidFill>
                  <a:srgbClr val="000000"/>
                </a:solidFill>
                <a:round/>
                <a:headEnd/>
                <a:tailEnd/>
              </a:ln>
            </p:spPr>
            <p:txBody>
              <a:bodyPr/>
              <a:lstStyle/>
              <a:p>
                <a:endParaRPr lang="zh-CN" altLang="en-US"/>
              </a:p>
            </p:txBody>
          </p:sp>
          <p:sp>
            <p:nvSpPr>
              <p:cNvPr id="169" name="Freeform 235"/>
              <p:cNvSpPr>
                <a:spLocks/>
              </p:cNvSpPr>
              <p:nvPr/>
            </p:nvSpPr>
            <p:spPr bwMode="auto">
              <a:xfrm>
                <a:off x="2837" y="2178"/>
                <a:ext cx="68" cy="88"/>
              </a:xfrm>
              <a:custGeom>
                <a:avLst/>
                <a:gdLst>
                  <a:gd name="T0" fmla="*/ 11 w 1441"/>
                  <a:gd name="T1" fmla="*/ 0 h 1600"/>
                  <a:gd name="T2" fmla="*/ 0 w 1441"/>
                  <a:gd name="T3" fmla="*/ 13 h 1600"/>
                  <a:gd name="T4" fmla="*/ 0 w 1441"/>
                  <a:gd name="T5" fmla="*/ 75 h 1600"/>
                  <a:gd name="T6" fmla="*/ 11 w 1441"/>
                  <a:gd name="T7" fmla="*/ 88 h 1600"/>
                  <a:gd name="T8" fmla="*/ 57 w 1441"/>
                  <a:gd name="T9" fmla="*/ 88 h 1600"/>
                  <a:gd name="T10" fmla="*/ 68 w 1441"/>
                  <a:gd name="T11" fmla="*/ 75 h 1600"/>
                  <a:gd name="T12" fmla="*/ 68 w 1441"/>
                  <a:gd name="T13" fmla="*/ 13 h 1600"/>
                  <a:gd name="T14" fmla="*/ 57 w 1441"/>
                  <a:gd name="T15" fmla="*/ 0 h 1600"/>
                  <a:gd name="T16" fmla="*/ 11 w 1441"/>
                  <a:gd name="T17" fmla="*/ 0 h 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1"/>
                  <a:gd name="T28" fmla="*/ 0 h 1600"/>
                  <a:gd name="T29" fmla="*/ 1441 w 1441"/>
                  <a:gd name="T30" fmla="*/ 1600 h 1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1" h="1600">
                    <a:moveTo>
                      <a:pt x="240" y="0"/>
                    </a:moveTo>
                    <a:cubicBezTo>
                      <a:pt x="107" y="0"/>
                      <a:pt x="0" y="108"/>
                      <a:pt x="0" y="241"/>
                    </a:cubicBezTo>
                    <a:lnTo>
                      <a:pt x="0" y="1360"/>
                    </a:lnTo>
                    <a:cubicBezTo>
                      <a:pt x="0" y="1493"/>
                      <a:pt x="107" y="1600"/>
                      <a:pt x="240" y="1600"/>
                    </a:cubicBezTo>
                    <a:lnTo>
                      <a:pt x="1201" y="1600"/>
                    </a:lnTo>
                    <a:cubicBezTo>
                      <a:pt x="1334" y="1600"/>
                      <a:pt x="1441" y="1493"/>
                      <a:pt x="1441" y="1360"/>
                    </a:cubicBezTo>
                    <a:lnTo>
                      <a:pt x="1441" y="241"/>
                    </a:lnTo>
                    <a:cubicBezTo>
                      <a:pt x="1441" y="108"/>
                      <a:pt x="1334" y="0"/>
                      <a:pt x="1201" y="0"/>
                    </a:cubicBezTo>
                    <a:lnTo>
                      <a:pt x="240" y="0"/>
                    </a:lnTo>
                    <a:close/>
                  </a:path>
                </a:pathLst>
              </a:custGeom>
              <a:solidFill>
                <a:srgbClr val="7889FB"/>
              </a:solidFill>
              <a:ln w="0">
                <a:solidFill>
                  <a:srgbClr val="000000"/>
                </a:solidFill>
                <a:round/>
                <a:headEnd/>
                <a:tailEnd/>
              </a:ln>
            </p:spPr>
            <p:txBody>
              <a:bodyPr/>
              <a:lstStyle/>
              <a:p>
                <a:pPr>
                  <a:lnSpc>
                    <a:spcPct val="90000"/>
                  </a:lnSpc>
                  <a:spcBef>
                    <a:spcPct val="20000"/>
                  </a:spcBef>
                </a:pPr>
                <a:endParaRPr lang="zh-CN" altLang="zh-CN" sz="2800" dirty="0">
                  <a:ea typeface="方正舒体" pitchFamily="2" charset="-122"/>
                </a:endParaRPr>
              </a:p>
            </p:txBody>
          </p:sp>
          <p:sp>
            <p:nvSpPr>
              <p:cNvPr id="170" name="Freeform 236"/>
              <p:cNvSpPr>
                <a:spLocks/>
              </p:cNvSpPr>
              <p:nvPr/>
            </p:nvSpPr>
            <p:spPr bwMode="auto">
              <a:xfrm>
                <a:off x="2837" y="2178"/>
                <a:ext cx="68" cy="88"/>
              </a:xfrm>
              <a:custGeom>
                <a:avLst/>
                <a:gdLst>
                  <a:gd name="T0" fmla="*/ 11 w 1441"/>
                  <a:gd name="T1" fmla="*/ 0 h 1600"/>
                  <a:gd name="T2" fmla="*/ 0 w 1441"/>
                  <a:gd name="T3" fmla="*/ 13 h 1600"/>
                  <a:gd name="T4" fmla="*/ 0 w 1441"/>
                  <a:gd name="T5" fmla="*/ 75 h 1600"/>
                  <a:gd name="T6" fmla="*/ 11 w 1441"/>
                  <a:gd name="T7" fmla="*/ 88 h 1600"/>
                  <a:gd name="T8" fmla="*/ 57 w 1441"/>
                  <a:gd name="T9" fmla="*/ 88 h 1600"/>
                  <a:gd name="T10" fmla="*/ 68 w 1441"/>
                  <a:gd name="T11" fmla="*/ 75 h 1600"/>
                  <a:gd name="T12" fmla="*/ 68 w 1441"/>
                  <a:gd name="T13" fmla="*/ 13 h 1600"/>
                  <a:gd name="T14" fmla="*/ 57 w 1441"/>
                  <a:gd name="T15" fmla="*/ 0 h 1600"/>
                  <a:gd name="T16" fmla="*/ 11 w 1441"/>
                  <a:gd name="T17" fmla="*/ 0 h 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1"/>
                  <a:gd name="T28" fmla="*/ 0 h 1600"/>
                  <a:gd name="T29" fmla="*/ 1441 w 1441"/>
                  <a:gd name="T30" fmla="*/ 1600 h 1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1" h="1600">
                    <a:moveTo>
                      <a:pt x="240" y="0"/>
                    </a:moveTo>
                    <a:cubicBezTo>
                      <a:pt x="107" y="0"/>
                      <a:pt x="0" y="108"/>
                      <a:pt x="0" y="241"/>
                    </a:cubicBezTo>
                    <a:lnTo>
                      <a:pt x="0" y="1360"/>
                    </a:lnTo>
                    <a:cubicBezTo>
                      <a:pt x="0" y="1493"/>
                      <a:pt x="107" y="1600"/>
                      <a:pt x="240" y="1600"/>
                    </a:cubicBezTo>
                    <a:lnTo>
                      <a:pt x="1201" y="1600"/>
                    </a:lnTo>
                    <a:cubicBezTo>
                      <a:pt x="1334" y="1600"/>
                      <a:pt x="1441" y="1493"/>
                      <a:pt x="1441" y="1360"/>
                    </a:cubicBezTo>
                    <a:lnTo>
                      <a:pt x="1441" y="241"/>
                    </a:lnTo>
                    <a:cubicBezTo>
                      <a:pt x="1441" y="108"/>
                      <a:pt x="1334" y="0"/>
                      <a:pt x="1201" y="0"/>
                    </a:cubicBezTo>
                    <a:lnTo>
                      <a:pt x="240" y="0"/>
                    </a:lnTo>
                    <a:close/>
                  </a:path>
                </a:pathLst>
              </a:custGeom>
              <a:noFill/>
              <a:ln w="4" cap="rnd">
                <a:solidFill>
                  <a:srgbClr val="000000"/>
                </a:solidFill>
                <a:round/>
                <a:headEnd/>
                <a:tailEnd/>
              </a:ln>
            </p:spPr>
            <p:txBody>
              <a:bodyPr/>
              <a:lstStyle/>
              <a:p>
                <a:pPr>
                  <a:lnSpc>
                    <a:spcPct val="90000"/>
                  </a:lnSpc>
                  <a:spcBef>
                    <a:spcPct val="20000"/>
                  </a:spcBef>
                </a:pPr>
                <a:endParaRPr lang="zh-CN" altLang="zh-CN" sz="2800" dirty="0">
                  <a:ea typeface="方正舒体" pitchFamily="2" charset="-122"/>
                </a:endParaRPr>
              </a:p>
            </p:txBody>
          </p:sp>
          <p:sp>
            <p:nvSpPr>
              <p:cNvPr id="171" name="Line 238"/>
              <p:cNvSpPr>
                <a:spLocks noChangeShapeType="1"/>
              </p:cNvSpPr>
              <p:nvPr/>
            </p:nvSpPr>
            <p:spPr bwMode="auto">
              <a:xfrm>
                <a:off x="2791" y="2222"/>
                <a:ext cx="38" cy="1"/>
              </a:xfrm>
              <a:prstGeom prst="line">
                <a:avLst/>
              </a:prstGeom>
              <a:noFill/>
              <a:ln w="4" cap="rnd">
                <a:solidFill>
                  <a:srgbClr val="000000"/>
                </a:solidFill>
                <a:round/>
                <a:headEnd/>
                <a:tailEnd/>
              </a:ln>
            </p:spPr>
            <p:txBody>
              <a:bodyPr/>
              <a:lstStyle/>
              <a:p>
                <a:endParaRPr lang="zh-CN" altLang="en-US"/>
              </a:p>
            </p:txBody>
          </p:sp>
          <p:sp>
            <p:nvSpPr>
              <p:cNvPr id="172" name="Line 239"/>
              <p:cNvSpPr>
                <a:spLocks noChangeShapeType="1"/>
              </p:cNvSpPr>
              <p:nvPr/>
            </p:nvSpPr>
            <p:spPr bwMode="auto">
              <a:xfrm>
                <a:off x="2905" y="2222"/>
                <a:ext cx="77" cy="1"/>
              </a:xfrm>
              <a:prstGeom prst="line">
                <a:avLst/>
              </a:prstGeom>
              <a:noFill/>
              <a:ln w="4" cap="rnd">
                <a:solidFill>
                  <a:srgbClr val="000000"/>
                </a:solidFill>
                <a:round/>
                <a:headEnd/>
                <a:tailEnd/>
              </a:ln>
            </p:spPr>
            <p:txBody>
              <a:bodyPr/>
              <a:lstStyle/>
              <a:p>
                <a:endParaRPr lang="zh-CN" altLang="en-US"/>
              </a:p>
            </p:txBody>
          </p:sp>
          <p:sp>
            <p:nvSpPr>
              <p:cNvPr id="173" name="Freeform 295"/>
              <p:cNvSpPr>
                <a:spLocks/>
              </p:cNvSpPr>
              <p:nvPr/>
            </p:nvSpPr>
            <p:spPr bwMode="auto">
              <a:xfrm>
                <a:off x="2943" y="2178"/>
                <a:ext cx="115" cy="88"/>
              </a:xfrm>
              <a:custGeom>
                <a:avLst/>
                <a:gdLst>
                  <a:gd name="T0" fmla="*/ 86 w 185"/>
                  <a:gd name="T1" fmla="*/ 0 h 125"/>
                  <a:gd name="T2" fmla="*/ 0 w 185"/>
                  <a:gd name="T3" fmla="*/ 0 h 125"/>
                  <a:gd name="T4" fmla="*/ 29 w 185"/>
                  <a:gd name="T5" fmla="*/ 44 h 125"/>
                  <a:gd name="T6" fmla="*/ 0 w 185"/>
                  <a:gd name="T7" fmla="*/ 88 h 125"/>
                  <a:gd name="T8" fmla="*/ 86 w 185"/>
                  <a:gd name="T9" fmla="*/ 88 h 125"/>
                  <a:gd name="T10" fmla="*/ 115 w 185"/>
                  <a:gd name="T11" fmla="*/ 44 h 125"/>
                  <a:gd name="T12" fmla="*/ 86 w 185"/>
                  <a:gd name="T13" fmla="*/ 0 h 125"/>
                  <a:gd name="T14" fmla="*/ 0 60000 65536"/>
                  <a:gd name="T15" fmla="*/ 0 60000 65536"/>
                  <a:gd name="T16" fmla="*/ 0 60000 65536"/>
                  <a:gd name="T17" fmla="*/ 0 60000 65536"/>
                  <a:gd name="T18" fmla="*/ 0 60000 65536"/>
                  <a:gd name="T19" fmla="*/ 0 60000 65536"/>
                  <a:gd name="T20" fmla="*/ 0 60000 65536"/>
                  <a:gd name="T21" fmla="*/ 0 w 185"/>
                  <a:gd name="T22" fmla="*/ 0 h 125"/>
                  <a:gd name="T23" fmla="*/ 185 w 185"/>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5" h="125">
                    <a:moveTo>
                      <a:pt x="139" y="0"/>
                    </a:moveTo>
                    <a:lnTo>
                      <a:pt x="0" y="0"/>
                    </a:lnTo>
                    <a:lnTo>
                      <a:pt x="46" y="62"/>
                    </a:lnTo>
                    <a:lnTo>
                      <a:pt x="0" y="125"/>
                    </a:lnTo>
                    <a:lnTo>
                      <a:pt x="139" y="125"/>
                    </a:lnTo>
                    <a:lnTo>
                      <a:pt x="185" y="62"/>
                    </a:lnTo>
                    <a:lnTo>
                      <a:pt x="139" y="0"/>
                    </a:lnTo>
                    <a:close/>
                  </a:path>
                </a:pathLst>
              </a:custGeom>
              <a:solidFill>
                <a:srgbClr val="CC99FF"/>
              </a:solidFill>
              <a:ln w="9525">
                <a:noFill/>
                <a:round/>
                <a:headEnd/>
                <a:tailEnd/>
              </a:ln>
            </p:spPr>
            <p:txBody>
              <a:bodyPr/>
              <a:lstStyle/>
              <a:p>
                <a:pPr>
                  <a:lnSpc>
                    <a:spcPct val="90000"/>
                  </a:lnSpc>
                  <a:spcBef>
                    <a:spcPct val="20000"/>
                  </a:spcBef>
                </a:pPr>
                <a:endParaRPr lang="zh-CN" altLang="zh-CN" sz="2800" dirty="0">
                  <a:ea typeface="方正舒体" pitchFamily="2" charset="-122"/>
                </a:endParaRPr>
              </a:p>
            </p:txBody>
          </p:sp>
          <p:sp>
            <p:nvSpPr>
              <p:cNvPr id="174" name="Freeform 296"/>
              <p:cNvSpPr>
                <a:spLocks/>
              </p:cNvSpPr>
              <p:nvPr/>
            </p:nvSpPr>
            <p:spPr bwMode="auto">
              <a:xfrm>
                <a:off x="2943" y="2178"/>
                <a:ext cx="115" cy="88"/>
              </a:xfrm>
              <a:custGeom>
                <a:avLst/>
                <a:gdLst>
                  <a:gd name="T0" fmla="*/ 86 w 185"/>
                  <a:gd name="T1" fmla="*/ 0 h 125"/>
                  <a:gd name="T2" fmla="*/ 0 w 185"/>
                  <a:gd name="T3" fmla="*/ 0 h 125"/>
                  <a:gd name="T4" fmla="*/ 29 w 185"/>
                  <a:gd name="T5" fmla="*/ 44 h 125"/>
                  <a:gd name="T6" fmla="*/ 0 w 185"/>
                  <a:gd name="T7" fmla="*/ 88 h 125"/>
                  <a:gd name="T8" fmla="*/ 86 w 185"/>
                  <a:gd name="T9" fmla="*/ 88 h 125"/>
                  <a:gd name="T10" fmla="*/ 115 w 185"/>
                  <a:gd name="T11" fmla="*/ 44 h 125"/>
                  <a:gd name="T12" fmla="*/ 86 w 185"/>
                  <a:gd name="T13" fmla="*/ 0 h 125"/>
                  <a:gd name="T14" fmla="*/ 0 60000 65536"/>
                  <a:gd name="T15" fmla="*/ 0 60000 65536"/>
                  <a:gd name="T16" fmla="*/ 0 60000 65536"/>
                  <a:gd name="T17" fmla="*/ 0 60000 65536"/>
                  <a:gd name="T18" fmla="*/ 0 60000 65536"/>
                  <a:gd name="T19" fmla="*/ 0 60000 65536"/>
                  <a:gd name="T20" fmla="*/ 0 60000 65536"/>
                  <a:gd name="T21" fmla="*/ 0 w 185"/>
                  <a:gd name="T22" fmla="*/ 0 h 125"/>
                  <a:gd name="T23" fmla="*/ 185 w 185"/>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5" h="125">
                    <a:moveTo>
                      <a:pt x="139" y="0"/>
                    </a:moveTo>
                    <a:lnTo>
                      <a:pt x="0" y="0"/>
                    </a:lnTo>
                    <a:lnTo>
                      <a:pt x="46" y="62"/>
                    </a:lnTo>
                    <a:lnTo>
                      <a:pt x="0" y="125"/>
                    </a:lnTo>
                    <a:lnTo>
                      <a:pt x="139" y="125"/>
                    </a:lnTo>
                    <a:lnTo>
                      <a:pt x="185" y="62"/>
                    </a:lnTo>
                    <a:lnTo>
                      <a:pt x="139" y="0"/>
                    </a:lnTo>
                    <a:close/>
                  </a:path>
                </a:pathLst>
              </a:custGeom>
              <a:noFill/>
              <a:ln w="4" cap="rnd">
                <a:solidFill>
                  <a:srgbClr val="000000"/>
                </a:solidFill>
                <a:round/>
                <a:headEnd/>
                <a:tailEnd/>
              </a:ln>
            </p:spPr>
            <p:txBody>
              <a:bodyPr/>
              <a:lstStyle/>
              <a:p>
                <a:pPr>
                  <a:lnSpc>
                    <a:spcPct val="90000"/>
                  </a:lnSpc>
                  <a:spcBef>
                    <a:spcPct val="20000"/>
                  </a:spcBef>
                </a:pPr>
                <a:endParaRPr lang="zh-CN" altLang="zh-CN" sz="2800" dirty="0">
                  <a:ea typeface="方正舒体" pitchFamily="2" charset="-122"/>
                </a:endParaRPr>
              </a:p>
            </p:txBody>
          </p:sp>
        </p:grpSp>
        <p:sp>
          <p:nvSpPr>
            <p:cNvPr id="138" name="Text Box 230"/>
            <p:cNvSpPr txBox="1">
              <a:spLocks noChangeArrowheads="1"/>
            </p:cNvSpPr>
            <p:nvPr/>
          </p:nvSpPr>
          <p:spPr bwMode="auto">
            <a:xfrm>
              <a:off x="2597146" y="3730609"/>
              <a:ext cx="1352549" cy="304800"/>
            </a:xfrm>
            <a:prstGeom prst="rect">
              <a:avLst/>
            </a:prstGeom>
            <a:noFill/>
            <a:ln w="9525" algn="ctr">
              <a:noFill/>
              <a:miter lim="800000"/>
              <a:headEnd/>
              <a:tailEnd/>
            </a:ln>
          </p:spPr>
          <p:txBody>
            <a:bodyPr>
              <a:spAutoFit/>
            </a:bodyPr>
            <a:lstStyle/>
            <a:p>
              <a:pPr eaLnBrk="0" hangingPunct="0"/>
              <a:r>
                <a:rPr lang="zh-CN" altLang="en-US" sz="1400" b="1" dirty="0">
                  <a:solidFill>
                    <a:srgbClr val="094584"/>
                  </a:solidFill>
                </a:rPr>
                <a:t>服务层</a:t>
              </a:r>
            </a:p>
          </p:txBody>
        </p:sp>
        <p:cxnSp>
          <p:nvCxnSpPr>
            <p:cNvPr id="139" name="AutoShape 231"/>
            <p:cNvCxnSpPr>
              <a:cxnSpLocks noChangeShapeType="1"/>
              <a:stCxn id="132" idx="0"/>
            </p:cNvCxnSpPr>
            <p:nvPr/>
          </p:nvCxnSpPr>
          <p:spPr bwMode="auto">
            <a:xfrm rot="16200000" flipV="1">
              <a:off x="6859222" y="4421585"/>
              <a:ext cx="701702" cy="294482"/>
            </a:xfrm>
            <a:prstGeom prst="curvedConnector3">
              <a:avLst>
                <a:gd name="adj1" fmla="val 50000"/>
              </a:avLst>
            </a:prstGeom>
            <a:noFill/>
            <a:ln w="12700">
              <a:solidFill>
                <a:srgbClr val="BA0613"/>
              </a:solidFill>
              <a:round/>
              <a:headEnd/>
              <a:tailEnd type="triangle" w="med" len="med"/>
            </a:ln>
          </p:spPr>
        </p:cxnSp>
        <p:grpSp>
          <p:nvGrpSpPr>
            <p:cNvPr id="5" name="Group 301"/>
            <p:cNvGrpSpPr>
              <a:grpSpLocks/>
            </p:cNvGrpSpPr>
            <p:nvPr/>
          </p:nvGrpSpPr>
          <p:grpSpPr bwMode="auto">
            <a:xfrm>
              <a:off x="6829467" y="3916347"/>
              <a:ext cx="712787" cy="319087"/>
              <a:chOff x="3834" y="2116"/>
              <a:chExt cx="449" cy="201"/>
            </a:xfrm>
          </p:grpSpPr>
          <p:sp>
            <p:nvSpPr>
              <p:cNvPr id="146" name="Rectangle 140"/>
              <p:cNvSpPr>
                <a:spLocks noChangeArrowheads="1"/>
              </p:cNvSpPr>
              <p:nvPr/>
            </p:nvSpPr>
            <p:spPr bwMode="auto">
              <a:xfrm>
                <a:off x="3877" y="2116"/>
                <a:ext cx="342" cy="200"/>
              </a:xfrm>
              <a:prstGeom prst="rect">
                <a:avLst/>
              </a:prstGeom>
              <a:solidFill>
                <a:srgbClr val="7889FB"/>
              </a:solidFill>
              <a:ln w="9525">
                <a:noFill/>
                <a:miter lim="800000"/>
                <a:headEnd/>
                <a:tailEnd/>
              </a:ln>
            </p:spPr>
            <p:txBody>
              <a:bodyPr/>
              <a:lstStyle/>
              <a:p>
                <a:pPr>
                  <a:lnSpc>
                    <a:spcPct val="90000"/>
                  </a:lnSpc>
                  <a:spcBef>
                    <a:spcPct val="20000"/>
                  </a:spcBef>
                </a:pPr>
                <a:endParaRPr lang="zh-CN" altLang="zh-CN" sz="2800" dirty="0">
                  <a:ea typeface="方正舒体" pitchFamily="2" charset="-122"/>
                </a:endParaRPr>
              </a:p>
            </p:txBody>
          </p:sp>
          <p:pic>
            <p:nvPicPr>
              <p:cNvPr id="147" name="Picture 141"/>
              <p:cNvPicPr>
                <a:picLocks noChangeAspect="1" noChangeArrowheads="1"/>
              </p:cNvPicPr>
              <p:nvPr/>
            </p:nvPicPr>
            <p:blipFill>
              <a:blip r:embed="rId5"/>
              <a:srcRect/>
              <a:stretch>
                <a:fillRect/>
              </a:stretch>
            </p:blipFill>
            <p:spPr bwMode="auto">
              <a:xfrm>
                <a:off x="3877" y="2116"/>
                <a:ext cx="342" cy="201"/>
              </a:xfrm>
              <a:prstGeom prst="rect">
                <a:avLst/>
              </a:prstGeom>
              <a:noFill/>
              <a:ln w="9525">
                <a:noFill/>
                <a:miter lim="800000"/>
                <a:headEnd/>
                <a:tailEnd/>
              </a:ln>
            </p:spPr>
          </p:pic>
          <p:sp>
            <p:nvSpPr>
              <p:cNvPr id="148" name="Rectangle 142"/>
              <p:cNvSpPr>
                <a:spLocks noChangeArrowheads="1"/>
              </p:cNvSpPr>
              <p:nvPr/>
            </p:nvSpPr>
            <p:spPr bwMode="auto">
              <a:xfrm>
                <a:off x="3877" y="2116"/>
                <a:ext cx="342" cy="200"/>
              </a:xfrm>
              <a:prstGeom prst="rect">
                <a:avLst/>
              </a:prstGeom>
              <a:solidFill>
                <a:srgbClr val="7889FB"/>
              </a:solidFill>
              <a:ln w="9525">
                <a:noFill/>
                <a:miter lim="800000"/>
                <a:headEnd/>
                <a:tailEnd/>
              </a:ln>
            </p:spPr>
            <p:txBody>
              <a:bodyPr/>
              <a:lstStyle/>
              <a:p>
                <a:pPr>
                  <a:lnSpc>
                    <a:spcPct val="90000"/>
                  </a:lnSpc>
                  <a:spcBef>
                    <a:spcPct val="20000"/>
                  </a:spcBef>
                </a:pPr>
                <a:endParaRPr lang="zh-CN" altLang="zh-CN" sz="2800" dirty="0">
                  <a:ea typeface="方正舒体" pitchFamily="2" charset="-122"/>
                </a:endParaRPr>
              </a:p>
            </p:txBody>
          </p:sp>
          <p:sp>
            <p:nvSpPr>
              <p:cNvPr id="149" name="Rectangle 143"/>
              <p:cNvSpPr>
                <a:spLocks noChangeArrowheads="1"/>
              </p:cNvSpPr>
              <p:nvPr/>
            </p:nvSpPr>
            <p:spPr bwMode="auto">
              <a:xfrm>
                <a:off x="3877" y="2116"/>
                <a:ext cx="342" cy="201"/>
              </a:xfrm>
              <a:prstGeom prst="rect">
                <a:avLst/>
              </a:prstGeom>
              <a:noFill/>
              <a:ln w="5" cap="rnd">
                <a:solidFill>
                  <a:srgbClr val="000000"/>
                </a:solidFill>
                <a:miter lim="800000"/>
                <a:headEnd/>
                <a:tailEnd/>
              </a:ln>
            </p:spPr>
            <p:txBody>
              <a:bodyPr/>
              <a:lstStyle/>
              <a:p>
                <a:pPr>
                  <a:lnSpc>
                    <a:spcPct val="90000"/>
                  </a:lnSpc>
                  <a:spcBef>
                    <a:spcPct val="20000"/>
                  </a:spcBef>
                </a:pPr>
                <a:endParaRPr lang="zh-CN" altLang="zh-CN" sz="2800" dirty="0">
                  <a:ea typeface="方正舒体" pitchFamily="2" charset="-122"/>
                </a:endParaRPr>
              </a:p>
            </p:txBody>
          </p:sp>
          <p:sp>
            <p:nvSpPr>
              <p:cNvPr id="150" name="Freeform 145"/>
              <p:cNvSpPr>
                <a:spLocks/>
              </p:cNvSpPr>
              <p:nvPr/>
            </p:nvSpPr>
            <p:spPr bwMode="auto">
              <a:xfrm>
                <a:off x="4013" y="2200"/>
                <a:ext cx="77" cy="67"/>
              </a:xfrm>
              <a:custGeom>
                <a:avLst/>
                <a:gdLst>
                  <a:gd name="T0" fmla="*/ 13 w 1441"/>
                  <a:gd name="T1" fmla="*/ 0 h 1600"/>
                  <a:gd name="T2" fmla="*/ 0 w 1441"/>
                  <a:gd name="T3" fmla="*/ 10 h 1600"/>
                  <a:gd name="T4" fmla="*/ 0 w 1441"/>
                  <a:gd name="T5" fmla="*/ 57 h 1600"/>
                  <a:gd name="T6" fmla="*/ 13 w 1441"/>
                  <a:gd name="T7" fmla="*/ 67 h 1600"/>
                  <a:gd name="T8" fmla="*/ 64 w 1441"/>
                  <a:gd name="T9" fmla="*/ 67 h 1600"/>
                  <a:gd name="T10" fmla="*/ 77 w 1441"/>
                  <a:gd name="T11" fmla="*/ 57 h 1600"/>
                  <a:gd name="T12" fmla="*/ 77 w 1441"/>
                  <a:gd name="T13" fmla="*/ 10 h 1600"/>
                  <a:gd name="T14" fmla="*/ 64 w 1441"/>
                  <a:gd name="T15" fmla="*/ 0 h 1600"/>
                  <a:gd name="T16" fmla="*/ 13 w 1441"/>
                  <a:gd name="T17" fmla="*/ 0 h 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1"/>
                  <a:gd name="T28" fmla="*/ 0 h 1600"/>
                  <a:gd name="T29" fmla="*/ 1441 w 1441"/>
                  <a:gd name="T30" fmla="*/ 1600 h 1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1" h="1600">
                    <a:moveTo>
                      <a:pt x="240" y="0"/>
                    </a:moveTo>
                    <a:cubicBezTo>
                      <a:pt x="107" y="0"/>
                      <a:pt x="0" y="108"/>
                      <a:pt x="0" y="241"/>
                    </a:cubicBezTo>
                    <a:lnTo>
                      <a:pt x="0" y="1360"/>
                    </a:lnTo>
                    <a:cubicBezTo>
                      <a:pt x="0" y="1493"/>
                      <a:pt x="107" y="1600"/>
                      <a:pt x="240" y="1600"/>
                    </a:cubicBezTo>
                    <a:lnTo>
                      <a:pt x="1201" y="1600"/>
                    </a:lnTo>
                    <a:cubicBezTo>
                      <a:pt x="1334" y="1600"/>
                      <a:pt x="1441" y="1493"/>
                      <a:pt x="1441" y="1360"/>
                    </a:cubicBezTo>
                    <a:lnTo>
                      <a:pt x="1441" y="241"/>
                    </a:lnTo>
                    <a:cubicBezTo>
                      <a:pt x="1441" y="108"/>
                      <a:pt x="1334" y="0"/>
                      <a:pt x="1201" y="0"/>
                    </a:cubicBezTo>
                    <a:lnTo>
                      <a:pt x="240" y="0"/>
                    </a:lnTo>
                    <a:close/>
                  </a:path>
                </a:pathLst>
              </a:custGeom>
              <a:solidFill>
                <a:srgbClr val="7889FB"/>
              </a:solidFill>
              <a:ln w="0">
                <a:solidFill>
                  <a:srgbClr val="000000"/>
                </a:solidFill>
                <a:round/>
                <a:headEnd/>
                <a:tailEnd/>
              </a:ln>
            </p:spPr>
            <p:txBody>
              <a:bodyPr/>
              <a:lstStyle/>
              <a:p>
                <a:pPr>
                  <a:lnSpc>
                    <a:spcPct val="90000"/>
                  </a:lnSpc>
                  <a:spcBef>
                    <a:spcPct val="20000"/>
                  </a:spcBef>
                </a:pPr>
                <a:endParaRPr lang="zh-CN" altLang="zh-CN" sz="2800" dirty="0">
                  <a:ea typeface="方正舒体" pitchFamily="2" charset="-122"/>
                </a:endParaRPr>
              </a:p>
            </p:txBody>
          </p:sp>
          <p:sp>
            <p:nvSpPr>
              <p:cNvPr id="151" name="Freeform 146"/>
              <p:cNvSpPr>
                <a:spLocks/>
              </p:cNvSpPr>
              <p:nvPr/>
            </p:nvSpPr>
            <p:spPr bwMode="auto">
              <a:xfrm>
                <a:off x="4013" y="2200"/>
                <a:ext cx="77" cy="67"/>
              </a:xfrm>
              <a:custGeom>
                <a:avLst/>
                <a:gdLst>
                  <a:gd name="T0" fmla="*/ 13 w 1441"/>
                  <a:gd name="T1" fmla="*/ 0 h 1600"/>
                  <a:gd name="T2" fmla="*/ 0 w 1441"/>
                  <a:gd name="T3" fmla="*/ 10 h 1600"/>
                  <a:gd name="T4" fmla="*/ 0 w 1441"/>
                  <a:gd name="T5" fmla="*/ 57 h 1600"/>
                  <a:gd name="T6" fmla="*/ 13 w 1441"/>
                  <a:gd name="T7" fmla="*/ 67 h 1600"/>
                  <a:gd name="T8" fmla="*/ 64 w 1441"/>
                  <a:gd name="T9" fmla="*/ 67 h 1600"/>
                  <a:gd name="T10" fmla="*/ 77 w 1441"/>
                  <a:gd name="T11" fmla="*/ 57 h 1600"/>
                  <a:gd name="T12" fmla="*/ 77 w 1441"/>
                  <a:gd name="T13" fmla="*/ 10 h 1600"/>
                  <a:gd name="T14" fmla="*/ 64 w 1441"/>
                  <a:gd name="T15" fmla="*/ 0 h 1600"/>
                  <a:gd name="T16" fmla="*/ 13 w 1441"/>
                  <a:gd name="T17" fmla="*/ 0 h 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1"/>
                  <a:gd name="T28" fmla="*/ 0 h 1600"/>
                  <a:gd name="T29" fmla="*/ 1441 w 1441"/>
                  <a:gd name="T30" fmla="*/ 1600 h 16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1" h="1600">
                    <a:moveTo>
                      <a:pt x="240" y="0"/>
                    </a:moveTo>
                    <a:cubicBezTo>
                      <a:pt x="107" y="0"/>
                      <a:pt x="0" y="108"/>
                      <a:pt x="0" y="241"/>
                    </a:cubicBezTo>
                    <a:lnTo>
                      <a:pt x="0" y="1360"/>
                    </a:lnTo>
                    <a:cubicBezTo>
                      <a:pt x="0" y="1493"/>
                      <a:pt x="107" y="1600"/>
                      <a:pt x="240" y="1600"/>
                    </a:cubicBezTo>
                    <a:lnTo>
                      <a:pt x="1201" y="1600"/>
                    </a:lnTo>
                    <a:cubicBezTo>
                      <a:pt x="1334" y="1600"/>
                      <a:pt x="1441" y="1493"/>
                      <a:pt x="1441" y="1360"/>
                    </a:cubicBezTo>
                    <a:lnTo>
                      <a:pt x="1441" y="241"/>
                    </a:lnTo>
                    <a:cubicBezTo>
                      <a:pt x="1441" y="108"/>
                      <a:pt x="1334" y="0"/>
                      <a:pt x="1201" y="0"/>
                    </a:cubicBezTo>
                    <a:lnTo>
                      <a:pt x="240" y="0"/>
                    </a:lnTo>
                    <a:close/>
                  </a:path>
                </a:pathLst>
              </a:custGeom>
              <a:noFill/>
              <a:ln w="4" cap="rnd">
                <a:solidFill>
                  <a:srgbClr val="000000"/>
                </a:solidFill>
                <a:round/>
                <a:headEnd/>
                <a:tailEnd/>
              </a:ln>
            </p:spPr>
            <p:txBody>
              <a:bodyPr/>
              <a:lstStyle/>
              <a:p>
                <a:pPr>
                  <a:lnSpc>
                    <a:spcPct val="90000"/>
                  </a:lnSpc>
                  <a:spcBef>
                    <a:spcPct val="20000"/>
                  </a:spcBef>
                </a:pPr>
                <a:endParaRPr lang="zh-CN" altLang="zh-CN" sz="2800" dirty="0">
                  <a:ea typeface="方正舒体" pitchFamily="2" charset="-122"/>
                </a:endParaRPr>
              </a:p>
            </p:txBody>
          </p:sp>
          <p:sp>
            <p:nvSpPr>
              <p:cNvPr id="152" name="Freeform 148"/>
              <p:cNvSpPr>
                <a:spLocks/>
              </p:cNvSpPr>
              <p:nvPr/>
            </p:nvSpPr>
            <p:spPr bwMode="auto">
              <a:xfrm>
                <a:off x="3834" y="2200"/>
                <a:ext cx="128" cy="67"/>
              </a:xfrm>
              <a:custGeom>
                <a:avLst/>
                <a:gdLst>
                  <a:gd name="T0" fmla="*/ 95 w 185"/>
                  <a:gd name="T1" fmla="*/ 0 h 125"/>
                  <a:gd name="T2" fmla="*/ 0 w 185"/>
                  <a:gd name="T3" fmla="*/ 0 h 125"/>
                  <a:gd name="T4" fmla="*/ 32 w 185"/>
                  <a:gd name="T5" fmla="*/ 34 h 125"/>
                  <a:gd name="T6" fmla="*/ 0 w 185"/>
                  <a:gd name="T7" fmla="*/ 67 h 125"/>
                  <a:gd name="T8" fmla="*/ 95 w 185"/>
                  <a:gd name="T9" fmla="*/ 67 h 125"/>
                  <a:gd name="T10" fmla="*/ 128 w 185"/>
                  <a:gd name="T11" fmla="*/ 34 h 125"/>
                  <a:gd name="T12" fmla="*/ 95 w 185"/>
                  <a:gd name="T13" fmla="*/ 0 h 125"/>
                  <a:gd name="T14" fmla="*/ 0 60000 65536"/>
                  <a:gd name="T15" fmla="*/ 0 60000 65536"/>
                  <a:gd name="T16" fmla="*/ 0 60000 65536"/>
                  <a:gd name="T17" fmla="*/ 0 60000 65536"/>
                  <a:gd name="T18" fmla="*/ 0 60000 65536"/>
                  <a:gd name="T19" fmla="*/ 0 60000 65536"/>
                  <a:gd name="T20" fmla="*/ 0 60000 65536"/>
                  <a:gd name="T21" fmla="*/ 0 w 185"/>
                  <a:gd name="T22" fmla="*/ 0 h 125"/>
                  <a:gd name="T23" fmla="*/ 185 w 185"/>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5" h="125">
                    <a:moveTo>
                      <a:pt x="138" y="0"/>
                    </a:moveTo>
                    <a:lnTo>
                      <a:pt x="0" y="0"/>
                    </a:lnTo>
                    <a:lnTo>
                      <a:pt x="46" y="63"/>
                    </a:lnTo>
                    <a:lnTo>
                      <a:pt x="0" y="125"/>
                    </a:lnTo>
                    <a:lnTo>
                      <a:pt x="138" y="125"/>
                    </a:lnTo>
                    <a:lnTo>
                      <a:pt x="185" y="63"/>
                    </a:lnTo>
                    <a:lnTo>
                      <a:pt x="138" y="0"/>
                    </a:lnTo>
                    <a:close/>
                  </a:path>
                </a:pathLst>
              </a:custGeom>
              <a:solidFill>
                <a:srgbClr val="99CC00"/>
              </a:solidFill>
              <a:ln w="9525">
                <a:noFill/>
                <a:round/>
                <a:headEnd/>
                <a:tailEnd/>
              </a:ln>
            </p:spPr>
            <p:txBody>
              <a:bodyPr/>
              <a:lstStyle/>
              <a:p>
                <a:pPr>
                  <a:lnSpc>
                    <a:spcPct val="90000"/>
                  </a:lnSpc>
                  <a:spcBef>
                    <a:spcPct val="20000"/>
                  </a:spcBef>
                </a:pPr>
                <a:endParaRPr lang="zh-CN" altLang="zh-CN" sz="2800" dirty="0">
                  <a:ea typeface="方正舒体" pitchFamily="2" charset="-122"/>
                </a:endParaRPr>
              </a:p>
            </p:txBody>
          </p:sp>
          <p:sp>
            <p:nvSpPr>
              <p:cNvPr id="153" name="Freeform 149"/>
              <p:cNvSpPr>
                <a:spLocks/>
              </p:cNvSpPr>
              <p:nvPr/>
            </p:nvSpPr>
            <p:spPr bwMode="auto">
              <a:xfrm>
                <a:off x="3834" y="2200"/>
                <a:ext cx="128" cy="67"/>
              </a:xfrm>
              <a:custGeom>
                <a:avLst/>
                <a:gdLst>
                  <a:gd name="T0" fmla="*/ 95 w 185"/>
                  <a:gd name="T1" fmla="*/ 0 h 125"/>
                  <a:gd name="T2" fmla="*/ 0 w 185"/>
                  <a:gd name="T3" fmla="*/ 0 h 125"/>
                  <a:gd name="T4" fmla="*/ 32 w 185"/>
                  <a:gd name="T5" fmla="*/ 34 h 125"/>
                  <a:gd name="T6" fmla="*/ 0 w 185"/>
                  <a:gd name="T7" fmla="*/ 67 h 125"/>
                  <a:gd name="T8" fmla="*/ 95 w 185"/>
                  <a:gd name="T9" fmla="*/ 67 h 125"/>
                  <a:gd name="T10" fmla="*/ 128 w 185"/>
                  <a:gd name="T11" fmla="*/ 34 h 125"/>
                  <a:gd name="T12" fmla="*/ 95 w 185"/>
                  <a:gd name="T13" fmla="*/ 0 h 125"/>
                  <a:gd name="T14" fmla="*/ 0 60000 65536"/>
                  <a:gd name="T15" fmla="*/ 0 60000 65536"/>
                  <a:gd name="T16" fmla="*/ 0 60000 65536"/>
                  <a:gd name="T17" fmla="*/ 0 60000 65536"/>
                  <a:gd name="T18" fmla="*/ 0 60000 65536"/>
                  <a:gd name="T19" fmla="*/ 0 60000 65536"/>
                  <a:gd name="T20" fmla="*/ 0 60000 65536"/>
                  <a:gd name="T21" fmla="*/ 0 w 185"/>
                  <a:gd name="T22" fmla="*/ 0 h 125"/>
                  <a:gd name="T23" fmla="*/ 185 w 185"/>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5" h="125">
                    <a:moveTo>
                      <a:pt x="138" y="0"/>
                    </a:moveTo>
                    <a:lnTo>
                      <a:pt x="0" y="0"/>
                    </a:lnTo>
                    <a:lnTo>
                      <a:pt x="46" y="63"/>
                    </a:lnTo>
                    <a:lnTo>
                      <a:pt x="0" y="125"/>
                    </a:lnTo>
                    <a:lnTo>
                      <a:pt x="138" y="125"/>
                    </a:lnTo>
                    <a:lnTo>
                      <a:pt x="185" y="63"/>
                    </a:lnTo>
                    <a:lnTo>
                      <a:pt x="138" y="0"/>
                    </a:lnTo>
                    <a:close/>
                  </a:path>
                </a:pathLst>
              </a:custGeom>
              <a:noFill/>
              <a:ln w="4" cap="rnd">
                <a:solidFill>
                  <a:srgbClr val="000000"/>
                </a:solidFill>
                <a:round/>
                <a:headEnd/>
                <a:tailEnd/>
              </a:ln>
            </p:spPr>
            <p:txBody>
              <a:bodyPr/>
              <a:lstStyle/>
              <a:p>
                <a:pPr>
                  <a:lnSpc>
                    <a:spcPct val="90000"/>
                  </a:lnSpc>
                  <a:spcBef>
                    <a:spcPct val="20000"/>
                  </a:spcBef>
                </a:pPr>
                <a:endParaRPr lang="zh-CN" altLang="zh-CN" sz="2800" dirty="0">
                  <a:ea typeface="方正舒体" pitchFamily="2" charset="-122"/>
                </a:endParaRPr>
              </a:p>
            </p:txBody>
          </p:sp>
          <p:sp>
            <p:nvSpPr>
              <p:cNvPr id="154" name="Rectangle 151"/>
              <p:cNvSpPr>
                <a:spLocks noChangeArrowheads="1"/>
              </p:cNvSpPr>
              <p:nvPr/>
            </p:nvSpPr>
            <p:spPr bwMode="auto">
              <a:xfrm>
                <a:off x="3903" y="2116"/>
                <a:ext cx="269" cy="78"/>
              </a:xfrm>
              <a:prstGeom prst="rect">
                <a:avLst/>
              </a:prstGeom>
              <a:noFill/>
              <a:ln w="9525">
                <a:noFill/>
                <a:miter lim="800000"/>
                <a:headEnd/>
                <a:tailEnd/>
              </a:ln>
            </p:spPr>
            <p:txBody>
              <a:bodyPr wrap="none" lIns="0" tIns="0" rIns="0" bIns="0">
                <a:spAutoFit/>
              </a:bodyPr>
              <a:lstStyle/>
              <a:p>
                <a:r>
                  <a:rPr lang="en-US" altLang="zh-CN" sz="800" b="1" dirty="0">
                    <a:solidFill>
                      <a:schemeClr val="bg1"/>
                    </a:solidFill>
                  </a:rPr>
                  <a:t> </a:t>
                </a:r>
                <a:r>
                  <a:rPr lang="zh-CN" altLang="zh-CN" sz="600" b="1" dirty="0">
                    <a:solidFill>
                      <a:schemeClr val="bg1"/>
                    </a:solidFill>
                  </a:rPr>
                  <a:t>Composite</a:t>
                </a:r>
                <a:endParaRPr lang="zh-CN" altLang="zh-CN" sz="600" dirty="0">
                  <a:solidFill>
                    <a:schemeClr val="bg1"/>
                  </a:solidFill>
                </a:endParaRPr>
              </a:p>
            </p:txBody>
          </p:sp>
          <p:sp>
            <p:nvSpPr>
              <p:cNvPr id="155" name="Line 152"/>
              <p:cNvSpPr>
                <a:spLocks noChangeShapeType="1"/>
              </p:cNvSpPr>
              <p:nvPr/>
            </p:nvSpPr>
            <p:spPr bwMode="auto">
              <a:xfrm>
                <a:off x="3962" y="2233"/>
                <a:ext cx="43" cy="1"/>
              </a:xfrm>
              <a:prstGeom prst="line">
                <a:avLst/>
              </a:prstGeom>
              <a:noFill/>
              <a:ln w="4" cap="rnd">
                <a:solidFill>
                  <a:srgbClr val="000000"/>
                </a:solidFill>
                <a:round/>
                <a:headEnd/>
                <a:tailEnd/>
              </a:ln>
            </p:spPr>
            <p:txBody>
              <a:bodyPr/>
              <a:lstStyle/>
              <a:p>
                <a:endParaRPr lang="zh-CN" altLang="en-US"/>
              </a:p>
            </p:txBody>
          </p:sp>
          <p:sp>
            <p:nvSpPr>
              <p:cNvPr id="156" name="Line 167"/>
              <p:cNvSpPr>
                <a:spLocks noChangeShapeType="1"/>
              </p:cNvSpPr>
              <p:nvPr/>
            </p:nvSpPr>
            <p:spPr bwMode="auto">
              <a:xfrm>
                <a:off x="4090" y="2233"/>
                <a:ext cx="86" cy="1"/>
              </a:xfrm>
              <a:prstGeom prst="line">
                <a:avLst/>
              </a:prstGeom>
              <a:noFill/>
              <a:ln w="4" cap="rnd">
                <a:solidFill>
                  <a:srgbClr val="000000"/>
                </a:solidFill>
                <a:round/>
                <a:headEnd/>
                <a:tailEnd/>
              </a:ln>
            </p:spPr>
            <p:txBody>
              <a:bodyPr/>
              <a:lstStyle/>
              <a:p>
                <a:endParaRPr lang="zh-CN" altLang="en-US"/>
              </a:p>
            </p:txBody>
          </p:sp>
          <p:sp>
            <p:nvSpPr>
              <p:cNvPr id="157" name="Freeform 198"/>
              <p:cNvSpPr>
                <a:spLocks/>
              </p:cNvSpPr>
              <p:nvPr/>
            </p:nvSpPr>
            <p:spPr bwMode="auto">
              <a:xfrm>
                <a:off x="4155" y="2200"/>
                <a:ext cx="128" cy="67"/>
              </a:xfrm>
              <a:custGeom>
                <a:avLst/>
                <a:gdLst>
                  <a:gd name="T0" fmla="*/ 96 w 184"/>
                  <a:gd name="T1" fmla="*/ 0 h 125"/>
                  <a:gd name="T2" fmla="*/ 0 w 184"/>
                  <a:gd name="T3" fmla="*/ 0 h 125"/>
                  <a:gd name="T4" fmla="*/ 32 w 184"/>
                  <a:gd name="T5" fmla="*/ 34 h 125"/>
                  <a:gd name="T6" fmla="*/ 0 w 184"/>
                  <a:gd name="T7" fmla="*/ 67 h 125"/>
                  <a:gd name="T8" fmla="*/ 96 w 184"/>
                  <a:gd name="T9" fmla="*/ 67 h 125"/>
                  <a:gd name="T10" fmla="*/ 128 w 184"/>
                  <a:gd name="T11" fmla="*/ 34 h 125"/>
                  <a:gd name="T12" fmla="*/ 96 w 184"/>
                  <a:gd name="T13" fmla="*/ 0 h 125"/>
                  <a:gd name="T14" fmla="*/ 0 60000 65536"/>
                  <a:gd name="T15" fmla="*/ 0 60000 65536"/>
                  <a:gd name="T16" fmla="*/ 0 60000 65536"/>
                  <a:gd name="T17" fmla="*/ 0 60000 65536"/>
                  <a:gd name="T18" fmla="*/ 0 60000 65536"/>
                  <a:gd name="T19" fmla="*/ 0 60000 65536"/>
                  <a:gd name="T20" fmla="*/ 0 60000 65536"/>
                  <a:gd name="T21" fmla="*/ 0 w 184"/>
                  <a:gd name="T22" fmla="*/ 0 h 125"/>
                  <a:gd name="T23" fmla="*/ 184 w 184"/>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4" h="125">
                    <a:moveTo>
                      <a:pt x="138" y="0"/>
                    </a:moveTo>
                    <a:lnTo>
                      <a:pt x="0" y="0"/>
                    </a:lnTo>
                    <a:lnTo>
                      <a:pt x="46" y="63"/>
                    </a:lnTo>
                    <a:lnTo>
                      <a:pt x="0" y="125"/>
                    </a:lnTo>
                    <a:lnTo>
                      <a:pt x="138" y="125"/>
                    </a:lnTo>
                    <a:lnTo>
                      <a:pt x="184" y="63"/>
                    </a:lnTo>
                    <a:lnTo>
                      <a:pt x="138" y="0"/>
                    </a:lnTo>
                    <a:close/>
                  </a:path>
                </a:pathLst>
              </a:custGeom>
              <a:solidFill>
                <a:srgbClr val="CC99FF"/>
              </a:solidFill>
              <a:ln w="9525">
                <a:noFill/>
                <a:round/>
                <a:headEnd/>
                <a:tailEnd/>
              </a:ln>
            </p:spPr>
            <p:txBody>
              <a:bodyPr/>
              <a:lstStyle/>
              <a:p>
                <a:pPr>
                  <a:lnSpc>
                    <a:spcPct val="90000"/>
                  </a:lnSpc>
                  <a:spcBef>
                    <a:spcPct val="20000"/>
                  </a:spcBef>
                </a:pPr>
                <a:endParaRPr lang="zh-CN" altLang="zh-CN" sz="2800" dirty="0">
                  <a:ea typeface="方正舒体" pitchFamily="2" charset="-122"/>
                </a:endParaRPr>
              </a:p>
            </p:txBody>
          </p:sp>
          <p:sp>
            <p:nvSpPr>
              <p:cNvPr id="158" name="Freeform 199"/>
              <p:cNvSpPr>
                <a:spLocks/>
              </p:cNvSpPr>
              <p:nvPr/>
            </p:nvSpPr>
            <p:spPr bwMode="auto">
              <a:xfrm>
                <a:off x="4155" y="2200"/>
                <a:ext cx="128" cy="67"/>
              </a:xfrm>
              <a:custGeom>
                <a:avLst/>
                <a:gdLst>
                  <a:gd name="T0" fmla="*/ 96 w 184"/>
                  <a:gd name="T1" fmla="*/ 0 h 125"/>
                  <a:gd name="T2" fmla="*/ 0 w 184"/>
                  <a:gd name="T3" fmla="*/ 0 h 125"/>
                  <a:gd name="T4" fmla="*/ 32 w 184"/>
                  <a:gd name="T5" fmla="*/ 34 h 125"/>
                  <a:gd name="T6" fmla="*/ 0 w 184"/>
                  <a:gd name="T7" fmla="*/ 67 h 125"/>
                  <a:gd name="T8" fmla="*/ 96 w 184"/>
                  <a:gd name="T9" fmla="*/ 67 h 125"/>
                  <a:gd name="T10" fmla="*/ 128 w 184"/>
                  <a:gd name="T11" fmla="*/ 34 h 125"/>
                  <a:gd name="T12" fmla="*/ 96 w 184"/>
                  <a:gd name="T13" fmla="*/ 0 h 125"/>
                  <a:gd name="T14" fmla="*/ 0 60000 65536"/>
                  <a:gd name="T15" fmla="*/ 0 60000 65536"/>
                  <a:gd name="T16" fmla="*/ 0 60000 65536"/>
                  <a:gd name="T17" fmla="*/ 0 60000 65536"/>
                  <a:gd name="T18" fmla="*/ 0 60000 65536"/>
                  <a:gd name="T19" fmla="*/ 0 60000 65536"/>
                  <a:gd name="T20" fmla="*/ 0 60000 65536"/>
                  <a:gd name="T21" fmla="*/ 0 w 184"/>
                  <a:gd name="T22" fmla="*/ 0 h 125"/>
                  <a:gd name="T23" fmla="*/ 184 w 184"/>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4" h="125">
                    <a:moveTo>
                      <a:pt x="138" y="0"/>
                    </a:moveTo>
                    <a:lnTo>
                      <a:pt x="0" y="0"/>
                    </a:lnTo>
                    <a:lnTo>
                      <a:pt x="46" y="63"/>
                    </a:lnTo>
                    <a:lnTo>
                      <a:pt x="0" y="125"/>
                    </a:lnTo>
                    <a:lnTo>
                      <a:pt x="138" y="125"/>
                    </a:lnTo>
                    <a:lnTo>
                      <a:pt x="184" y="63"/>
                    </a:lnTo>
                    <a:lnTo>
                      <a:pt x="138" y="0"/>
                    </a:lnTo>
                    <a:close/>
                  </a:path>
                </a:pathLst>
              </a:custGeom>
              <a:noFill/>
              <a:ln w="4" cap="rnd">
                <a:solidFill>
                  <a:srgbClr val="000000"/>
                </a:solidFill>
                <a:round/>
                <a:headEnd/>
                <a:tailEnd/>
              </a:ln>
            </p:spPr>
            <p:txBody>
              <a:bodyPr/>
              <a:lstStyle/>
              <a:p>
                <a:pPr>
                  <a:lnSpc>
                    <a:spcPct val="90000"/>
                  </a:lnSpc>
                  <a:spcBef>
                    <a:spcPct val="20000"/>
                  </a:spcBef>
                </a:pPr>
                <a:endParaRPr lang="zh-CN" altLang="zh-CN" sz="2800" dirty="0">
                  <a:ea typeface="方正舒体" pitchFamily="2" charset="-122"/>
                </a:endParaRPr>
              </a:p>
            </p:txBody>
          </p:sp>
        </p:grpSp>
        <p:sp>
          <p:nvSpPr>
            <p:cNvPr id="141" name="AutoShape 315"/>
            <p:cNvSpPr>
              <a:spLocks noChangeArrowheads="1"/>
            </p:cNvSpPr>
            <p:nvPr/>
          </p:nvSpPr>
          <p:spPr bwMode="auto">
            <a:xfrm>
              <a:off x="3300456" y="3875072"/>
              <a:ext cx="576263" cy="179387"/>
            </a:xfrm>
            <a:prstGeom prst="flowChartProcess">
              <a:avLst/>
            </a:prstGeom>
            <a:gradFill rotWithShape="1">
              <a:gsLst>
                <a:gs pos="0">
                  <a:schemeClr val="bg1"/>
                </a:gs>
                <a:gs pos="100000">
                  <a:srgbClr val="CCFFFF"/>
                </a:gs>
              </a:gsLst>
              <a:lin ang="5400000" scaled="1"/>
            </a:gradFill>
            <a:ln w="9525" algn="ctr">
              <a:solidFill>
                <a:schemeClr val="tx1"/>
              </a:solidFill>
              <a:miter lim="800000"/>
              <a:headEnd/>
              <a:tailEnd/>
            </a:ln>
          </p:spPr>
          <p:txBody>
            <a:bodyPr wrap="none" anchor="ctr"/>
            <a:lstStyle/>
            <a:p>
              <a:pPr algn="ctr" eaLnBrk="0" hangingPunct="0"/>
              <a:r>
                <a:rPr lang="zh-CN" altLang="en-US" sz="1100" b="1" dirty="0" smtClean="0"/>
                <a:t>协议转换</a:t>
              </a:r>
              <a:endParaRPr lang="zh-CN" altLang="en-US" sz="1100" b="1" dirty="0"/>
            </a:p>
          </p:txBody>
        </p:sp>
        <p:sp>
          <p:nvSpPr>
            <p:cNvPr id="142" name="AutoShape 316"/>
            <p:cNvSpPr>
              <a:spLocks noChangeArrowheads="1"/>
            </p:cNvSpPr>
            <p:nvPr/>
          </p:nvSpPr>
          <p:spPr bwMode="auto">
            <a:xfrm>
              <a:off x="4021180" y="3875072"/>
              <a:ext cx="576263" cy="179387"/>
            </a:xfrm>
            <a:prstGeom prst="flowChartProcess">
              <a:avLst/>
            </a:prstGeom>
            <a:gradFill rotWithShape="1">
              <a:gsLst>
                <a:gs pos="0">
                  <a:schemeClr val="bg1"/>
                </a:gs>
                <a:gs pos="100000">
                  <a:srgbClr val="CCFFFF"/>
                </a:gs>
              </a:gsLst>
              <a:lin ang="5400000" scaled="1"/>
            </a:gradFill>
            <a:ln w="9525" algn="ctr">
              <a:solidFill>
                <a:schemeClr val="tx1"/>
              </a:solidFill>
              <a:miter lim="800000"/>
              <a:headEnd/>
              <a:tailEnd/>
            </a:ln>
          </p:spPr>
          <p:txBody>
            <a:bodyPr wrap="none" anchor="ctr"/>
            <a:lstStyle/>
            <a:p>
              <a:pPr algn="ctr" eaLnBrk="0" hangingPunct="0"/>
              <a:r>
                <a:rPr lang="zh-CN" altLang="en-US" sz="1100" b="1" dirty="0" smtClean="0"/>
                <a:t>注册路由</a:t>
              </a:r>
              <a:endParaRPr lang="zh-CN" altLang="en-US" sz="1100" b="1" dirty="0"/>
            </a:p>
          </p:txBody>
        </p:sp>
        <p:sp>
          <p:nvSpPr>
            <p:cNvPr id="143" name="AutoShape 317"/>
            <p:cNvSpPr>
              <a:spLocks noChangeArrowheads="1"/>
            </p:cNvSpPr>
            <p:nvPr/>
          </p:nvSpPr>
          <p:spPr bwMode="auto">
            <a:xfrm>
              <a:off x="3300456" y="4138597"/>
              <a:ext cx="576263" cy="179387"/>
            </a:xfrm>
            <a:prstGeom prst="flowChartProcess">
              <a:avLst/>
            </a:prstGeom>
            <a:gradFill rotWithShape="1">
              <a:gsLst>
                <a:gs pos="0">
                  <a:schemeClr val="bg1"/>
                </a:gs>
                <a:gs pos="100000">
                  <a:srgbClr val="CCFFFF"/>
                </a:gs>
              </a:gsLst>
              <a:lin ang="5400000" scaled="1"/>
            </a:gradFill>
            <a:ln w="9525" algn="ctr">
              <a:solidFill>
                <a:schemeClr val="tx1"/>
              </a:solidFill>
              <a:miter lim="800000"/>
              <a:headEnd/>
              <a:tailEnd/>
            </a:ln>
          </p:spPr>
          <p:txBody>
            <a:bodyPr wrap="none" anchor="ctr"/>
            <a:lstStyle/>
            <a:p>
              <a:pPr algn="ctr" eaLnBrk="0" hangingPunct="0"/>
              <a:r>
                <a:rPr lang="zh-CN" altLang="en-US" sz="1100" b="1" dirty="0" smtClean="0"/>
                <a:t>事务</a:t>
              </a:r>
              <a:endParaRPr lang="en-US" altLang="zh-CN" sz="1100" b="1" dirty="0"/>
            </a:p>
          </p:txBody>
        </p:sp>
        <p:sp>
          <p:nvSpPr>
            <p:cNvPr id="144" name="AutoShape 318"/>
            <p:cNvSpPr>
              <a:spLocks noChangeArrowheads="1"/>
            </p:cNvSpPr>
            <p:nvPr/>
          </p:nvSpPr>
          <p:spPr bwMode="auto">
            <a:xfrm>
              <a:off x="4021180" y="4122722"/>
              <a:ext cx="576263" cy="179387"/>
            </a:xfrm>
            <a:prstGeom prst="flowChartProcess">
              <a:avLst/>
            </a:prstGeom>
            <a:gradFill rotWithShape="1">
              <a:gsLst>
                <a:gs pos="0">
                  <a:schemeClr val="bg1"/>
                </a:gs>
                <a:gs pos="100000">
                  <a:srgbClr val="CCFFFF"/>
                </a:gs>
              </a:gsLst>
              <a:lin ang="5400000" scaled="1"/>
            </a:gradFill>
            <a:ln w="9525" algn="ctr">
              <a:solidFill>
                <a:schemeClr val="tx1"/>
              </a:solidFill>
              <a:miter lim="800000"/>
              <a:headEnd/>
              <a:tailEnd/>
            </a:ln>
          </p:spPr>
          <p:txBody>
            <a:bodyPr wrap="none" anchor="ctr"/>
            <a:lstStyle/>
            <a:p>
              <a:pPr algn="ctr" eaLnBrk="0" hangingPunct="0"/>
              <a:r>
                <a:rPr lang="zh-CN" altLang="en-US" sz="1100" b="1" dirty="0" smtClean="0"/>
                <a:t>安全</a:t>
              </a:r>
              <a:endParaRPr lang="en-US" altLang="zh-CN" sz="1100" b="1" dirty="0"/>
            </a:p>
          </p:txBody>
        </p:sp>
        <p:cxnSp>
          <p:nvCxnSpPr>
            <p:cNvPr id="145" name="AutoShape 327"/>
            <p:cNvCxnSpPr>
              <a:cxnSpLocks noChangeShapeType="1"/>
            </p:cNvCxnSpPr>
            <p:nvPr/>
          </p:nvCxnSpPr>
          <p:spPr bwMode="auto">
            <a:xfrm>
              <a:off x="5892845" y="4090975"/>
              <a:ext cx="941387" cy="38100"/>
            </a:xfrm>
            <a:prstGeom prst="curvedConnector5">
              <a:avLst>
                <a:gd name="adj1" fmla="val 49917"/>
                <a:gd name="adj2" fmla="val 295833"/>
                <a:gd name="adj3" fmla="val 81111"/>
              </a:avLst>
            </a:prstGeom>
            <a:noFill/>
            <a:ln w="9525">
              <a:solidFill>
                <a:schemeClr val="tx1"/>
              </a:solidFill>
              <a:round/>
              <a:headEnd/>
              <a:tailEnd type="triangle" w="med" len="med"/>
            </a:ln>
          </p:spPr>
        </p:cxnSp>
      </p:grpSp>
      <p:grpSp>
        <p:nvGrpSpPr>
          <p:cNvPr id="6" name="组合 172"/>
          <p:cNvGrpSpPr/>
          <p:nvPr/>
        </p:nvGrpSpPr>
        <p:grpSpPr>
          <a:xfrm>
            <a:off x="3057525" y="2801891"/>
            <a:ext cx="5321300" cy="2120997"/>
            <a:chOff x="2824163" y="2801885"/>
            <a:chExt cx="5321300" cy="2120997"/>
          </a:xfrm>
        </p:grpSpPr>
        <p:sp>
          <p:nvSpPr>
            <p:cNvPr id="176" name="Rectangle 195"/>
            <p:cNvSpPr>
              <a:spLocks noChangeArrowheads="1"/>
            </p:cNvSpPr>
            <p:nvPr/>
          </p:nvSpPr>
          <p:spPr bwMode="auto">
            <a:xfrm>
              <a:off x="2851199" y="2801885"/>
              <a:ext cx="5294264" cy="719137"/>
            </a:xfrm>
            <a:prstGeom prst="rect">
              <a:avLst/>
            </a:prstGeom>
            <a:gradFill rotWithShape="1">
              <a:gsLst>
                <a:gs pos="0">
                  <a:schemeClr val="bg1"/>
                </a:gs>
                <a:gs pos="100000">
                  <a:srgbClr val="BCEDDE"/>
                </a:gs>
              </a:gsLst>
              <a:lin ang="5400000" scaled="1"/>
            </a:gradFill>
            <a:ln w="12700" algn="ctr">
              <a:solidFill>
                <a:srgbClr val="007A55"/>
              </a:solidFill>
              <a:miter lim="800000"/>
              <a:headEnd/>
              <a:tailEnd/>
            </a:ln>
          </p:spPr>
          <p:txBody>
            <a:bodyPr wrap="none" anchor="ctr"/>
            <a:lstStyle/>
            <a:p>
              <a:pPr algn="ctr" eaLnBrk="0" hangingPunct="0"/>
              <a:endParaRPr lang="zh-CN" altLang="zh-CN">
                <a:solidFill>
                  <a:schemeClr val="bg1"/>
                </a:solidFill>
                <a:cs typeface="Arial" pitchFamily="34" charset="0"/>
              </a:endParaRPr>
            </a:p>
          </p:txBody>
        </p:sp>
        <p:sp>
          <p:nvSpPr>
            <p:cNvPr id="177" name="Oval 232"/>
            <p:cNvSpPr>
              <a:spLocks noChangeArrowheads="1"/>
            </p:cNvSpPr>
            <p:nvPr/>
          </p:nvSpPr>
          <p:spPr bwMode="auto">
            <a:xfrm>
              <a:off x="5802335" y="2908247"/>
              <a:ext cx="952491" cy="441325"/>
            </a:xfrm>
            <a:prstGeom prst="ellipse">
              <a:avLst/>
            </a:prstGeom>
            <a:noFill/>
            <a:ln w="12700" algn="ctr">
              <a:solidFill>
                <a:schemeClr val="bg2"/>
              </a:solidFill>
              <a:prstDash val="sysDot"/>
              <a:round/>
              <a:headEnd/>
              <a:tailEnd/>
            </a:ln>
          </p:spPr>
          <p:txBody>
            <a:bodyPr wrap="none" anchor="ctr"/>
            <a:lstStyle/>
            <a:p>
              <a:endParaRPr lang="zh-CN" altLang="en-US"/>
            </a:p>
          </p:txBody>
        </p:sp>
        <p:sp>
          <p:nvSpPr>
            <p:cNvPr id="178" name="Oval 233"/>
            <p:cNvSpPr>
              <a:spLocks noChangeArrowheads="1"/>
            </p:cNvSpPr>
            <p:nvPr/>
          </p:nvSpPr>
          <p:spPr bwMode="auto">
            <a:xfrm>
              <a:off x="4889530" y="2922535"/>
              <a:ext cx="835017" cy="439737"/>
            </a:xfrm>
            <a:prstGeom prst="ellipse">
              <a:avLst/>
            </a:prstGeom>
            <a:noFill/>
            <a:ln w="12700" algn="ctr">
              <a:solidFill>
                <a:schemeClr val="bg2"/>
              </a:solidFill>
              <a:prstDash val="sysDot"/>
              <a:round/>
              <a:headEnd/>
              <a:tailEnd/>
            </a:ln>
          </p:spPr>
          <p:txBody>
            <a:bodyPr wrap="none" anchor="ctr"/>
            <a:lstStyle/>
            <a:p>
              <a:endParaRPr lang="zh-CN" altLang="en-US"/>
            </a:p>
          </p:txBody>
        </p:sp>
        <p:sp>
          <p:nvSpPr>
            <p:cNvPr id="179" name="Oval 234"/>
            <p:cNvSpPr>
              <a:spLocks noChangeArrowheads="1"/>
            </p:cNvSpPr>
            <p:nvPr/>
          </p:nvSpPr>
          <p:spPr bwMode="auto">
            <a:xfrm>
              <a:off x="6873887" y="2887610"/>
              <a:ext cx="912805" cy="441325"/>
            </a:xfrm>
            <a:prstGeom prst="ellipse">
              <a:avLst/>
            </a:prstGeom>
            <a:noFill/>
            <a:ln w="12700" algn="ctr">
              <a:solidFill>
                <a:schemeClr val="bg2"/>
              </a:solidFill>
              <a:prstDash val="sysDot"/>
              <a:round/>
              <a:headEnd/>
              <a:tailEnd/>
            </a:ln>
          </p:spPr>
          <p:txBody>
            <a:bodyPr wrap="none" anchor="ctr"/>
            <a:lstStyle/>
            <a:p>
              <a:endParaRPr lang="zh-CN" altLang="en-US"/>
            </a:p>
          </p:txBody>
        </p:sp>
        <p:pic>
          <p:nvPicPr>
            <p:cNvPr id="180" name="Picture 236" descr="manual_activity32"/>
            <p:cNvPicPr>
              <a:picLocks noChangeAspect="1" noChangeArrowheads="1"/>
            </p:cNvPicPr>
            <p:nvPr/>
          </p:nvPicPr>
          <p:blipFill>
            <a:blip r:embed="rId6"/>
            <a:srcRect/>
            <a:stretch>
              <a:fillRect/>
            </a:stretch>
          </p:blipFill>
          <p:spPr bwMode="auto">
            <a:xfrm>
              <a:off x="6986599" y="3046360"/>
              <a:ext cx="142874" cy="158750"/>
            </a:xfrm>
            <a:prstGeom prst="rect">
              <a:avLst/>
            </a:prstGeom>
            <a:noFill/>
            <a:ln w="9525">
              <a:noFill/>
              <a:miter lim="800000"/>
              <a:headEnd/>
              <a:tailEnd/>
            </a:ln>
          </p:spPr>
        </p:pic>
        <p:pic>
          <p:nvPicPr>
            <p:cNvPr id="181" name="Picture 237" descr="auto_activity32"/>
            <p:cNvPicPr>
              <a:picLocks noChangeAspect="1" noChangeArrowheads="1"/>
            </p:cNvPicPr>
            <p:nvPr/>
          </p:nvPicPr>
          <p:blipFill>
            <a:blip r:embed="rId7"/>
            <a:srcRect/>
            <a:stretch>
              <a:fillRect/>
            </a:stretch>
          </p:blipFill>
          <p:spPr bwMode="auto">
            <a:xfrm>
              <a:off x="7237421" y="3046360"/>
              <a:ext cx="142874" cy="158750"/>
            </a:xfrm>
            <a:prstGeom prst="rect">
              <a:avLst/>
            </a:prstGeom>
            <a:noFill/>
            <a:ln w="9525">
              <a:noFill/>
              <a:miter lim="800000"/>
              <a:headEnd/>
              <a:tailEnd/>
            </a:ln>
          </p:spPr>
        </p:pic>
        <p:pic>
          <p:nvPicPr>
            <p:cNvPr id="182" name="Picture 238" descr="manual_activity32"/>
            <p:cNvPicPr>
              <a:picLocks noChangeAspect="1" noChangeArrowheads="1"/>
            </p:cNvPicPr>
            <p:nvPr/>
          </p:nvPicPr>
          <p:blipFill>
            <a:blip r:embed="rId6"/>
            <a:srcRect/>
            <a:stretch>
              <a:fillRect/>
            </a:stretch>
          </p:blipFill>
          <p:spPr bwMode="auto">
            <a:xfrm>
              <a:off x="7481894" y="3046360"/>
              <a:ext cx="142874" cy="158750"/>
            </a:xfrm>
            <a:prstGeom prst="rect">
              <a:avLst/>
            </a:prstGeom>
            <a:noFill/>
            <a:ln w="9525">
              <a:noFill/>
              <a:miter lim="800000"/>
              <a:headEnd/>
              <a:tailEnd/>
            </a:ln>
          </p:spPr>
        </p:pic>
        <p:cxnSp>
          <p:nvCxnSpPr>
            <p:cNvPr id="183" name="AutoShape 239"/>
            <p:cNvCxnSpPr>
              <a:cxnSpLocks noChangeShapeType="1"/>
            </p:cNvCxnSpPr>
            <p:nvPr/>
          </p:nvCxnSpPr>
          <p:spPr bwMode="auto">
            <a:xfrm>
              <a:off x="7129472" y="3125735"/>
              <a:ext cx="107949" cy="0"/>
            </a:xfrm>
            <a:prstGeom prst="straightConnector1">
              <a:avLst/>
            </a:prstGeom>
            <a:noFill/>
            <a:ln w="9525">
              <a:solidFill>
                <a:schemeClr val="tx1"/>
              </a:solidFill>
              <a:round/>
              <a:headEnd/>
              <a:tailEnd type="triangle" w="med" len="med"/>
            </a:ln>
          </p:spPr>
        </p:cxnSp>
        <p:cxnSp>
          <p:nvCxnSpPr>
            <p:cNvPr id="184" name="AutoShape 240"/>
            <p:cNvCxnSpPr>
              <a:cxnSpLocks noChangeShapeType="1"/>
            </p:cNvCxnSpPr>
            <p:nvPr/>
          </p:nvCxnSpPr>
          <p:spPr bwMode="auto">
            <a:xfrm>
              <a:off x="7380295" y="3125735"/>
              <a:ext cx="101599" cy="0"/>
            </a:xfrm>
            <a:prstGeom prst="straightConnector1">
              <a:avLst/>
            </a:prstGeom>
            <a:noFill/>
            <a:ln w="9525">
              <a:solidFill>
                <a:schemeClr val="tx1"/>
              </a:solidFill>
              <a:round/>
              <a:headEnd/>
              <a:tailEnd type="triangle" w="med" len="med"/>
            </a:ln>
          </p:spPr>
        </p:cxnSp>
        <p:pic>
          <p:nvPicPr>
            <p:cNvPr id="185" name="Picture 241" descr="router_activity32"/>
            <p:cNvPicPr>
              <a:picLocks noChangeAspect="1" noChangeArrowheads="1"/>
            </p:cNvPicPr>
            <p:nvPr/>
          </p:nvPicPr>
          <p:blipFill>
            <a:blip r:embed="rId8"/>
            <a:srcRect/>
            <a:stretch>
              <a:fillRect/>
            </a:stretch>
          </p:blipFill>
          <p:spPr bwMode="auto">
            <a:xfrm>
              <a:off x="6064269" y="3068585"/>
              <a:ext cx="119062" cy="130175"/>
            </a:xfrm>
            <a:prstGeom prst="rect">
              <a:avLst/>
            </a:prstGeom>
            <a:noFill/>
            <a:ln w="9525">
              <a:noFill/>
              <a:miter lim="800000"/>
              <a:headEnd/>
              <a:tailEnd/>
            </a:ln>
          </p:spPr>
        </p:pic>
        <p:pic>
          <p:nvPicPr>
            <p:cNvPr id="186" name="Picture 242" descr="manual_activity32"/>
            <p:cNvPicPr>
              <a:picLocks noChangeAspect="1" noChangeArrowheads="1"/>
            </p:cNvPicPr>
            <p:nvPr/>
          </p:nvPicPr>
          <p:blipFill>
            <a:blip r:embed="rId6"/>
            <a:srcRect/>
            <a:stretch>
              <a:fillRect/>
            </a:stretch>
          </p:blipFill>
          <p:spPr bwMode="auto">
            <a:xfrm>
              <a:off x="5870596" y="3068585"/>
              <a:ext cx="119062" cy="130175"/>
            </a:xfrm>
            <a:prstGeom prst="rect">
              <a:avLst/>
            </a:prstGeom>
            <a:noFill/>
            <a:ln w="9525">
              <a:noFill/>
              <a:miter lim="800000"/>
              <a:headEnd/>
              <a:tailEnd/>
            </a:ln>
          </p:spPr>
        </p:pic>
        <p:pic>
          <p:nvPicPr>
            <p:cNvPr id="187" name="Picture 243" descr="auto_activity32"/>
            <p:cNvPicPr>
              <a:picLocks noChangeAspect="1" noChangeArrowheads="1"/>
            </p:cNvPicPr>
            <p:nvPr/>
          </p:nvPicPr>
          <p:blipFill>
            <a:blip r:embed="rId7"/>
            <a:srcRect/>
            <a:stretch>
              <a:fillRect/>
            </a:stretch>
          </p:blipFill>
          <p:spPr bwMode="auto">
            <a:xfrm>
              <a:off x="6270642" y="2960635"/>
              <a:ext cx="119062" cy="131762"/>
            </a:xfrm>
            <a:prstGeom prst="rect">
              <a:avLst/>
            </a:prstGeom>
            <a:noFill/>
            <a:ln w="9525">
              <a:noFill/>
              <a:miter lim="800000"/>
              <a:headEnd/>
              <a:tailEnd/>
            </a:ln>
          </p:spPr>
        </p:pic>
        <p:pic>
          <p:nvPicPr>
            <p:cNvPr id="188" name="Picture 244" descr="manual_activity32"/>
            <p:cNvPicPr>
              <a:picLocks noChangeAspect="1" noChangeArrowheads="1"/>
            </p:cNvPicPr>
            <p:nvPr/>
          </p:nvPicPr>
          <p:blipFill>
            <a:blip r:embed="rId6"/>
            <a:srcRect/>
            <a:stretch>
              <a:fillRect/>
            </a:stretch>
          </p:blipFill>
          <p:spPr bwMode="auto">
            <a:xfrm>
              <a:off x="6502415" y="3068585"/>
              <a:ext cx="119062" cy="130175"/>
            </a:xfrm>
            <a:prstGeom prst="rect">
              <a:avLst/>
            </a:prstGeom>
            <a:noFill/>
            <a:ln w="9525">
              <a:noFill/>
              <a:miter lim="800000"/>
              <a:headEnd/>
              <a:tailEnd/>
            </a:ln>
          </p:spPr>
        </p:pic>
        <p:cxnSp>
          <p:nvCxnSpPr>
            <p:cNvPr id="189" name="AutoShape 245"/>
            <p:cNvCxnSpPr>
              <a:cxnSpLocks noChangeShapeType="1"/>
            </p:cNvCxnSpPr>
            <p:nvPr/>
          </p:nvCxnSpPr>
          <p:spPr bwMode="auto">
            <a:xfrm>
              <a:off x="5989658" y="3133672"/>
              <a:ext cx="74611" cy="0"/>
            </a:xfrm>
            <a:prstGeom prst="straightConnector1">
              <a:avLst/>
            </a:prstGeom>
            <a:noFill/>
            <a:ln w="9525">
              <a:solidFill>
                <a:schemeClr val="tx1"/>
              </a:solidFill>
              <a:round/>
              <a:headEnd/>
              <a:tailEnd type="triangle" w="med" len="med"/>
            </a:ln>
          </p:spPr>
        </p:cxnSp>
        <p:pic>
          <p:nvPicPr>
            <p:cNvPr id="190" name="Picture 246" descr="manual_activity32"/>
            <p:cNvPicPr>
              <a:picLocks noChangeAspect="1" noChangeArrowheads="1"/>
            </p:cNvPicPr>
            <p:nvPr/>
          </p:nvPicPr>
          <p:blipFill>
            <a:blip r:embed="rId6"/>
            <a:srcRect/>
            <a:stretch>
              <a:fillRect/>
            </a:stretch>
          </p:blipFill>
          <p:spPr bwMode="auto">
            <a:xfrm>
              <a:off x="6270642" y="3201935"/>
              <a:ext cx="119062" cy="131762"/>
            </a:xfrm>
            <a:prstGeom prst="rect">
              <a:avLst/>
            </a:prstGeom>
            <a:noFill/>
            <a:ln w="9525">
              <a:noFill/>
              <a:miter lim="800000"/>
              <a:headEnd/>
              <a:tailEnd/>
            </a:ln>
          </p:spPr>
        </p:pic>
        <p:cxnSp>
          <p:nvCxnSpPr>
            <p:cNvPr id="191" name="AutoShape 247"/>
            <p:cNvCxnSpPr>
              <a:cxnSpLocks noChangeShapeType="1"/>
            </p:cNvCxnSpPr>
            <p:nvPr/>
          </p:nvCxnSpPr>
          <p:spPr bwMode="auto">
            <a:xfrm flipV="1">
              <a:off x="6183331" y="3025722"/>
              <a:ext cx="87311" cy="107950"/>
            </a:xfrm>
            <a:prstGeom prst="bentConnector3">
              <a:avLst>
                <a:gd name="adj1" fmla="val 50000"/>
              </a:avLst>
            </a:prstGeom>
            <a:noFill/>
            <a:ln w="9525">
              <a:solidFill>
                <a:schemeClr val="tx1"/>
              </a:solidFill>
              <a:miter lim="800000"/>
              <a:headEnd/>
              <a:tailEnd type="triangle" w="med" len="med"/>
            </a:ln>
          </p:spPr>
        </p:cxnSp>
        <p:cxnSp>
          <p:nvCxnSpPr>
            <p:cNvPr id="192" name="AutoShape 248"/>
            <p:cNvCxnSpPr>
              <a:cxnSpLocks noChangeShapeType="1"/>
            </p:cNvCxnSpPr>
            <p:nvPr/>
          </p:nvCxnSpPr>
          <p:spPr bwMode="auto">
            <a:xfrm>
              <a:off x="6183331" y="3133672"/>
              <a:ext cx="87311" cy="134938"/>
            </a:xfrm>
            <a:prstGeom prst="bentConnector3">
              <a:avLst>
                <a:gd name="adj1" fmla="val 50000"/>
              </a:avLst>
            </a:prstGeom>
            <a:noFill/>
            <a:ln w="9525">
              <a:solidFill>
                <a:schemeClr val="tx1"/>
              </a:solidFill>
              <a:miter lim="800000"/>
              <a:headEnd/>
              <a:tailEnd type="triangle" w="med" len="med"/>
            </a:ln>
          </p:spPr>
        </p:cxnSp>
        <p:cxnSp>
          <p:nvCxnSpPr>
            <p:cNvPr id="193" name="AutoShape 249"/>
            <p:cNvCxnSpPr>
              <a:cxnSpLocks noChangeShapeType="1"/>
            </p:cNvCxnSpPr>
            <p:nvPr/>
          </p:nvCxnSpPr>
          <p:spPr bwMode="auto">
            <a:xfrm>
              <a:off x="6389704" y="3025722"/>
              <a:ext cx="112711" cy="107950"/>
            </a:xfrm>
            <a:prstGeom prst="bentConnector3">
              <a:avLst>
                <a:gd name="adj1" fmla="val 49764"/>
              </a:avLst>
            </a:prstGeom>
            <a:noFill/>
            <a:ln w="9525">
              <a:solidFill>
                <a:schemeClr val="tx1"/>
              </a:solidFill>
              <a:miter lim="800000"/>
              <a:headEnd/>
              <a:tailEnd type="triangle" w="med" len="med"/>
            </a:ln>
          </p:spPr>
        </p:cxnSp>
        <p:cxnSp>
          <p:nvCxnSpPr>
            <p:cNvPr id="194" name="AutoShape 250"/>
            <p:cNvCxnSpPr>
              <a:cxnSpLocks noChangeShapeType="1"/>
            </p:cNvCxnSpPr>
            <p:nvPr/>
          </p:nvCxnSpPr>
          <p:spPr bwMode="auto">
            <a:xfrm flipV="1">
              <a:off x="6389704" y="3133672"/>
              <a:ext cx="112711" cy="134938"/>
            </a:xfrm>
            <a:prstGeom prst="bentConnector3">
              <a:avLst>
                <a:gd name="adj1" fmla="val 49764"/>
              </a:avLst>
            </a:prstGeom>
            <a:noFill/>
            <a:ln w="9525">
              <a:solidFill>
                <a:schemeClr val="tx1"/>
              </a:solidFill>
              <a:miter lim="800000"/>
              <a:headEnd/>
              <a:tailEnd type="triangle" w="med" len="med"/>
            </a:ln>
          </p:spPr>
        </p:cxnSp>
        <p:pic>
          <p:nvPicPr>
            <p:cNvPr id="195" name="Picture 251" descr="manual_activity32"/>
            <p:cNvPicPr>
              <a:picLocks noChangeAspect="1" noChangeArrowheads="1"/>
            </p:cNvPicPr>
            <p:nvPr/>
          </p:nvPicPr>
          <p:blipFill>
            <a:blip r:embed="rId6"/>
            <a:srcRect/>
            <a:stretch>
              <a:fillRect/>
            </a:stretch>
          </p:blipFill>
          <p:spPr bwMode="auto">
            <a:xfrm>
              <a:off x="4968904" y="3046360"/>
              <a:ext cx="142874" cy="158750"/>
            </a:xfrm>
            <a:prstGeom prst="rect">
              <a:avLst/>
            </a:prstGeom>
            <a:noFill/>
            <a:ln w="9525">
              <a:noFill/>
              <a:miter lim="800000"/>
              <a:headEnd/>
              <a:tailEnd/>
            </a:ln>
          </p:spPr>
        </p:pic>
        <p:pic>
          <p:nvPicPr>
            <p:cNvPr id="196" name="Picture 252" descr="auto_activity32"/>
            <p:cNvPicPr>
              <a:picLocks noChangeAspect="1" noChangeArrowheads="1"/>
            </p:cNvPicPr>
            <p:nvPr/>
          </p:nvPicPr>
          <p:blipFill>
            <a:blip r:embed="rId7"/>
            <a:srcRect/>
            <a:stretch>
              <a:fillRect/>
            </a:stretch>
          </p:blipFill>
          <p:spPr bwMode="auto">
            <a:xfrm>
              <a:off x="5219727" y="3046360"/>
              <a:ext cx="142874" cy="158750"/>
            </a:xfrm>
            <a:prstGeom prst="rect">
              <a:avLst/>
            </a:prstGeom>
            <a:noFill/>
            <a:ln w="9525">
              <a:noFill/>
              <a:miter lim="800000"/>
              <a:headEnd/>
              <a:tailEnd/>
            </a:ln>
          </p:spPr>
        </p:pic>
        <p:pic>
          <p:nvPicPr>
            <p:cNvPr id="197" name="Picture 253" descr="manual_activity32"/>
            <p:cNvPicPr>
              <a:picLocks noChangeAspect="1" noChangeArrowheads="1"/>
            </p:cNvPicPr>
            <p:nvPr/>
          </p:nvPicPr>
          <p:blipFill>
            <a:blip r:embed="rId6"/>
            <a:srcRect/>
            <a:stretch>
              <a:fillRect/>
            </a:stretch>
          </p:blipFill>
          <p:spPr bwMode="auto">
            <a:xfrm>
              <a:off x="5462613" y="3046360"/>
              <a:ext cx="142874" cy="158750"/>
            </a:xfrm>
            <a:prstGeom prst="rect">
              <a:avLst/>
            </a:prstGeom>
            <a:noFill/>
            <a:ln w="9525">
              <a:noFill/>
              <a:miter lim="800000"/>
              <a:headEnd/>
              <a:tailEnd/>
            </a:ln>
          </p:spPr>
        </p:pic>
        <p:cxnSp>
          <p:nvCxnSpPr>
            <p:cNvPr id="198" name="AutoShape 254"/>
            <p:cNvCxnSpPr>
              <a:cxnSpLocks noChangeShapeType="1"/>
            </p:cNvCxnSpPr>
            <p:nvPr/>
          </p:nvCxnSpPr>
          <p:spPr bwMode="auto">
            <a:xfrm>
              <a:off x="5111778" y="3125735"/>
              <a:ext cx="107949" cy="0"/>
            </a:xfrm>
            <a:prstGeom prst="straightConnector1">
              <a:avLst/>
            </a:prstGeom>
            <a:noFill/>
            <a:ln w="9525">
              <a:solidFill>
                <a:schemeClr val="tx1"/>
              </a:solidFill>
              <a:round/>
              <a:headEnd/>
              <a:tailEnd type="triangle" w="med" len="med"/>
            </a:ln>
          </p:spPr>
        </p:cxnSp>
        <p:cxnSp>
          <p:nvCxnSpPr>
            <p:cNvPr id="199" name="AutoShape 255"/>
            <p:cNvCxnSpPr>
              <a:cxnSpLocks noChangeShapeType="1"/>
            </p:cNvCxnSpPr>
            <p:nvPr/>
          </p:nvCxnSpPr>
          <p:spPr bwMode="auto">
            <a:xfrm>
              <a:off x="5362601" y="3125735"/>
              <a:ext cx="100012" cy="0"/>
            </a:xfrm>
            <a:prstGeom prst="straightConnector1">
              <a:avLst/>
            </a:prstGeom>
            <a:noFill/>
            <a:ln w="9525">
              <a:solidFill>
                <a:schemeClr val="tx1"/>
              </a:solidFill>
              <a:round/>
              <a:headEnd/>
              <a:tailEnd type="triangle" w="med" len="med"/>
            </a:ln>
          </p:spPr>
        </p:cxnSp>
        <p:cxnSp>
          <p:nvCxnSpPr>
            <p:cNvPr id="200" name="AutoShape 256"/>
            <p:cNvCxnSpPr>
              <a:cxnSpLocks noChangeShapeType="1"/>
              <a:stCxn id="177" idx="5"/>
              <a:endCxn id="179" idx="3"/>
            </p:cNvCxnSpPr>
            <p:nvPr/>
          </p:nvCxnSpPr>
          <p:spPr bwMode="auto">
            <a:xfrm rot="5400000" flipH="1" flipV="1">
              <a:off x="6800862" y="3078112"/>
              <a:ext cx="20638" cy="392108"/>
            </a:xfrm>
            <a:prstGeom prst="curvedConnector3">
              <a:avLst>
                <a:gd name="adj1" fmla="val -776926"/>
              </a:avLst>
            </a:prstGeom>
            <a:noFill/>
            <a:ln w="28575">
              <a:solidFill>
                <a:schemeClr val="bg2"/>
              </a:solidFill>
              <a:round/>
              <a:headEnd/>
              <a:tailEnd type="triangle" w="med" len="med"/>
            </a:ln>
          </p:spPr>
        </p:cxnSp>
        <p:sp>
          <p:nvSpPr>
            <p:cNvPr id="201" name="AutoShape 330"/>
            <p:cNvSpPr>
              <a:spLocks noChangeArrowheads="1"/>
            </p:cNvSpPr>
            <p:nvPr/>
          </p:nvSpPr>
          <p:spPr bwMode="auto">
            <a:xfrm>
              <a:off x="3514768" y="3255928"/>
              <a:ext cx="576258" cy="179388"/>
            </a:xfrm>
            <a:prstGeom prst="flowChartProcess">
              <a:avLst/>
            </a:prstGeom>
            <a:gradFill rotWithShape="1">
              <a:gsLst>
                <a:gs pos="0">
                  <a:schemeClr val="bg1"/>
                </a:gs>
                <a:gs pos="100000">
                  <a:srgbClr val="99CCFF"/>
                </a:gs>
              </a:gsLst>
              <a:lin ang="5400000" scaled="1"/>
            </a:gradFill>
            <a:ln w="9525" algn="ctr">
              <a:solidFill>
                <a:schemeClr val="tx1"/>
              </a:solidFill>
              <a:miter lim="800000"/>
              <a:headEnd/>
              <a:tailEnd/>
            </a:ln>
          </p:spPr>
          <p:txBody>
            <a:bodyPr wrap="none" anchor="ctr"/>
            <a:lstStyle/>
            <a:p>
              <a:pPr algn="ctr" eaLnBrk="0" hangingPunct="0"/>
              <a:r>
                <a:rPr lang="zh-CN" altLang="en-US" sz="1100" b="1" dirty="0" smtClean="0"/>
                <a:t>嵌入流程</a:t>
              </a:r>
              <a:endParaRPr lang="en-US" altLang="zh-CN" sz="1100" b="1" dirty="0"/>
            </a:p>
          </p:txBody>
        </p:sp>
        <p:sp>
          <p:nvSpPr>
            <p:cNvPr id="202" name="AutoShape 331"/>
            <p:cNvSpPr>
              <a:spLocks noChangeArrowheads="1"/>
            </p:cNvSpPr>
            <p:nvPr/>
          </p:nvSpPr>
          <p:spPr bwMode="auto">
            <a:xfrm>
              <a:off x="3500430" y="2935250"/>
              <a:ext cx="1214446" cy="214314"/>
            </a:xfrm>
            <a:prstGeom prst="flowChartProcess">
              <a:avLst/>
            </a:prstGeom>
            <a:gradFill rotWithShape="1">
              <a:gsLst>
                <a:gs pos="0">
                  <a:schemeClr val="bg1"/>
                </a:gs>
                <a:gs pos="100000">
                  <a:srgbClr val="99CCFF"/>
                </a:gs>
              </a:gsLst>
              <a:lin ang="5400000" scaled="1"/>
            </a:gradFill>
            <a:ln w="9525" algn="ctr">
              <a:solidFill>
                <a:schemeClr val="tx1"/>
              </a:solidFill>
              <a:miter lim="800000"/>
              <a:headEnd/>
              <a:tailEnd/>
            </a:ln>
          </p:spPr>
          <p:txBody>
            <a:bodyPr wrap="none" anchor="ctr"/>
            <a:lstStyle/>
            <a:p>
              <a:pPr algn="ctr" eaLnBrk="0" hangingPunct="0"/>
              <a:r>
                <a:rPr lang="zh-CN" altLang="en-US" sz="1100" b="1" dirty="0" smtClean="0"/>
                <a:t>端到端流程</a:t>
              </a:r>
              <a:endParaRPr lang="zh-CN" altLang="en-US" sz="1100" b="1" dirty="0"/>
            </a:p>
          </p:txBody>
        </p:sp>
        <p:cxnSp>
          <p:nvCxnSpPr>
            <p:cNvPr id="203" name="AutoShape 288"/>
            <p:cNvCxnSpPr>
              <a:cxnSpLocks noChangeShapeType="1"/>
              <a:stCxn id="181" idx="2"/>
              <a:endCxn id="122" idx="0"/>
            </p:cNvCxnSpPr>
            <p:nvPr/>
          </p:nvCxnSpPr>
          <p:spPr bwMode="auto">
            <a:xfrm rot="5400000">
              <a:off x="6204299" y="3818323"/>
              <a:ext cx="1717772" cy="491346"/>
            </a:xfrm>
            <a:prstGeom prst="curvedConnector3">
              <a:avLst>
                <a:gd name="adj1" fmla="val 50000"/>
              </a:avLst>
            </a:prstGeom>
            <a:noFill/>
            <a:ln w="12700">
              <a:solidFill>
                <a:schemeClr val="bg2"/>
              </a:solidFill>
              <a:round/>
              <a:headEnd/>
              <a:tailEnd type="triangle" w="med" len="med"/>
            </a:ln>
          </p:spPr>
        </p:cxnSp>
        <p:sp>
          <p:nvSpPr>
            <p:cNvPr id="204" name="Text Box 235"/>
            <p:cNvSpPr txBox="1">
              <a:spLocks noChangeArrowheads="1"/>
            </p:cNvSpPr>
            <p:nvPr/>
          </p:nvSpPr>
          <p:spPr bwMode="auto">
            <a:xfrm>
              <a:off x="2824163" y="2809800"/>
              <a:ext cx="1150926" cy="304800"/>
            </a:xfrm>
            <a:prstGeom prst="rect">
              <a:avLst/>
            </a:prstGeom>
            <a:noFill/>
            <a:ln w="9525" algn="ctr">
              <a:noFill/>
              <a:miter lim="800000"/>
              <a:headEnd/>
              <a:tailEnd/>
            </a:ln>
          </p:spPr>
          <p:txBody>
            <a:bodyPr>
              <a:spAutoFit/>
            </a:bodyPr>
            <a:lstStyle/>
            <a:p>
              <a:pPr eaLnBrk="0" hangingPunct="0"/>
              <a:r>
                <a:rPr lang="zh-CN" altLang="en-US" sz="1400" b="1" dirty="0">
                  <a:solidFill>
                    <a:schemeClr val="hlink"/>
                  </a:solidFill>
                </a:rPr>
                <a:t>流程层</a:t>
              </a:r>
            </a:p>
          </p:txBody>
        </p:sp>
        <p:cxnSp>
          <p:nvCxnSpPr>
            <p:cNvPr id="205" name="AutoShape 281"/>
            <p:cNvCxnSpPr>
              <a:cxnSpLocks noChangeShapeType="1"/>
            </p:cNvCxnSpPr>
            <p:nvPr/>
          </p:nvCxnSpPr>
          <p:spPr bwMode="auto">
            <a:xfrm rot="16200000" flipH="1">
              <a:off x="5162574" y="3333700"/>
              <a:ext cx="674687" cy="417508"/>
            </a:xfrm>
            <a:prstGeom prst="curvedConnector3">
              <a:avLst>
                <a:gd name="adj1" fmla="val 49884"/>
              </a:avLst>
            </a:prstGeom>
            <a:noFill/>
            <a:ln w="12700">
              <a:solidFill>
                <a:schemeClr val="bg2"/>
              </a:solidFill>
              <a:round/>
              <a:headEnd/>
              <a:tailEnd type="triangle" w="med" len="med"/>
            </a:ln>
          </p:spPr>
        </p:cxnSp>
        <p:sp>
          <p:nvSpPr>
            <p:cNvPr id="206" name="AutoShape 330"/>
            <p:cNvSpPr>
              <a:spLocks noChangeArrowheads="1"/>
            </p:cNvSpPr>
            <p:nvPr/>
          </p:nvSpPr>
          <p:spPr bwMode="auto">
            <a:xfrm>
              <a:off x="4138618" y="3249612"/>
              <a:ext cx="576258" cy="179388"/>
            </a:xfrm>
            <a:prstGeom prst="flowChartProcess">
              <a:avLst/>
            </a:prstGeom>
            <a:gradFill rotWithShape="1">
              <a:gsLst>
                <a:gs pos="0">
                  <a:schemeClr val="bg1"/>
                </a:gs>
                <a:gs pos="100000">
                  <a:srgbClr val="99CCFF"/>
                </a:gs>
              </a:gsLst>
              <a:lin ang="5400000" scaled="1"/>
            </a:gradFill>
            <a:ln w="9525" algn="ctr">
              <a:solidFill>
                <a:schemeClr val="tx1"/>
              </a:solidFill>
              <a:miter lim="800000"/>
              <a:headEnd/>
              <a:tailEnd/>
            </a:ln>
          </p:spPr>
          <p:txBody>
            <a:bodyPr wrap="none" anchor="ctr"/>
            <a:lstStyle/>
            <a:p>
              <a:pPr algn="ctr" eaLnBrk="0" hangingPunct="0"/>
              <a:r>
                <a:rPr lang="zh-CN" altLang="en-US" sz="1100" b="1" dirty="0" smtClean="0"/>
                <a:t>任务中心</a:t>
              </a:r>
              <a:endParaRPr lang="en-US" altLang="zh-CN" sz="1100" b="1" dirty="0"/>
            </a:p>
          </p:txBody>
        </p:sp>
        <p:cxnSp>
          <p:nvCxnSpPr>
            <p:cNvPr id="207" name="AutoShape 290"/>
            <p:cNvCxnSpPr>
              <a:cxnSpLocks noChangeShapeType="1"/>
              <a:stCxn id="196" idx="3"/>
              <a:endCxn id="162" idx="0"/>
            </p:cNvCxnSpPr>
            <p:nvPr/>
          </p:nvCxnSpPr>
          <p:spPr bwMode="auto">
            <a:xfrm>
              <a:off x="5362601" y="3125735"/>
              <a:ext cx="422271" cy="757270"/>
            </a:xfrm>
            <a:prstGeom prst="curvedConnector2">
              <a:avLst/>
            </a:prstGeom>
            <a:noFill/>
            <a:ln w="12700">
              <a:solidFill>
                <a:srgbClr val="BA0613"/>
              </a:solidFill>
              <a:round/>
              <a:headEnd/>
              <a:tailEnd type="triangle" w="med" len="med"/>
            </a:ln>
          </p:spPr>
        </p:cxnSp>
      </p:grpSp>
      <p:sp>
        <p:nvSpPr>
          <p:cNvPr id="208" name="Rectangle 3"/>
          <p:cNvSpPr txBox="1">
            <a:spLocks noChangeArrowheads="1"/>
          </p:cNvSpPr>
          <p:nvPr/>
        </p:nvSpPr>
        <p:spPr bwMode="auto">
          <a:xfrm>
            <a:off x="365126" y="1571612"/>
            <a:ext cx="2714625" cy="1285884"/>
          </a:xfrm>
          <a:prstGeom prst="rect">
            <a:avLst/>
          </a:prstGeom>
          <a:noFill/>
          <a:ln w="9525">
            <a:noFill/>
            <a:miter lim="800000"/>
            <a:headEnd/>
            <a:tailEnd/>
          </a:ln>
          <a:effectLst/>
        </p:spPr>
        <p:txBody>
          <a:bodyPr lIns="91395" tIns="45697" rIns="91395" bIns="45697"/>
          <a:lstStyle/>
          <a:p>
            <a:pPr marL="359820" indent="-359820">
              <a:spcBef>
                <a:spcPct val="20000"/>
              </a:spcBef>
              <a:buClr>
                <a:srgbClr val="0066FF"/>
              </a:buClr>
              <a:buSzPct val="85000"/>
              <a:buFont typeface="Arial" panose="020B0604020202020204" pitchFamily="34" charset="0"/>
              <a:buChar char="•"/>
              <a:defRPr/>
            </a:pPr>
            <a:r>
              <a:rPr lang="zh-CN" altLang="en-US" sz="2800" b="1" dirty="0" smtClean="0">
                <a:solidFill>
                  <a:srgbClr val="628206"/>
                </a:solidFill>
              </a:rPr>
              <a:t>协同层</a:t>
            </a:r>
            <a:r>
              <a:rPr lang="en-US" altLang="zh-CN" sz="2800" b="1" kern="0" dirty="0">
                <a:effectLst>
                  <a:outerShdw blurRad="38100" dist="38100" dir="2700000" algn="tl">
                    <a:srgbClr val="C0C0C0"/>
                  </a:outerShdw>
                </a:effectLst>
                <a:latin typeface="+mn-lt"/>
              </a:rPr>
              <a:t/>
            </a:r>
            <a:br>
              <a:rPr lang="en-US" altLang="zh-CN" sz="2800" b="1" kern="0" dirty="0">
                <a:effectLst>
                  <a:outerShdw blurRad="38100" dist="38100" dir="2700000" algn="tl">
                    <a:srgbClr val="C0C0C0"/>
                  </a:outerShdw>
                </a:effectLst>
                <a:latin typeface="+mn-lt"/>
              </a:rPr>
            </a:br>
            <a:r>
              <a:rPr lang="zh-CN" altLang="en-US" b="1" kern="0" dirty="0" smtClean="0">
                <a:effectLst>
                  <a:outerShdw blurRad="38100" dist="38100" dir="2700000" algn="tl">
                    <a:srgbClr val="C0C0C0"/>
                  </a:outerShdw>
                </a:effectLst>
              </a:rPr>
              <a:t>接入 </a:t>
            </a:r>
            <a:r>
              <a:rPr lang="en-US" altLang="zh-CN" b="1" kern="0" dirty="0" smtClean="0">
                <a:effectLst>
                  <a:outerShdw blurRad="38100" dist="38100" dir="2700000" algn="tl">
                    <a:srgbClr val="C0C0C0"/>
                  </a:outerShdw>
                </a:effectLst>
              </a:rPr>
              <a:t>&amp; </a:t>
            </a:r>
            <a:r>
              <a:rPr lang="zh-CN" altLang="en-US" b="1" kern="0" dirty="0" smtClean="0">
                <a:effectLst>
                  <a:outerShdw blurRad="38100" dist="38100" dir="2700000" algn="tl">
                    <a:srgbClr val="C0C0C0"/>
                  </a:outerShdw>
                </a:effectLst>
                <a:latin typeface="+mn-lt"/>
              </a:rPr>
              <a:t>页面流</a:t>
            </a:r>
            <a:endParaRPr lang="en-US" altLang="zh-CN" b="1" kern="0" dirty="0">
              <a:effectLst>
                <a:outerShdw blurRad="38100" dist="38100" dir="2700000" algn="tl">
                  <a:srgbClr val="C0C0C0"/>
                </a:outerShdw>
              </a:effectLst>
              <a:latin typeface="+mn-lt"/>
            </a:endParaRPr>
          </a:p>
        </p:txBody>
      </p:sp>
      <p:sp>
        <p:nvSpPr>
          <p:cNvPr id="209" name="Rectangle 3"/>
          <p:cNvSpPr txBox="1">
            <a:spLocks noChangeArrowheads="1"/>
          </p:cNvSpPr>
          <p:nvPr/>
        </p:nvSpPr>
        <p:spPr bwMode="auto">
          <a:xfrm>
            <a:off x="365697" y="5540610"/>
            <a:ext cx="2714625" cy="857256"/>
          </a:xfrm>
          <a:prstGeom prst="rect">
            <a:avLst/>
          </a:prstGeom>
          <a:noFill/>
          <a:ln w="9525">
            <a:noFill/>
            <a:miter lim="800000"/>
            <a:headEnd/>
            <a:tailEnd/>
          </a:ln>
          <a:effectLst/>
        </p:spPr>
        <p:txBody>
          <a:bodyPr lIns="91395" tIns="45697" rIns="91395" bIns="45697"/>
          <a:lstStyle/>
          <a:p>
            <a:pPr marL="359820" indent="-359820">
              <a:spcBef>
                <a:spcPct val="20000"/>
              </a:spcBef>
              <a:buClr>
                <a:srgbClr val="0066FF"/>
              </a:buClr>
              <a:buSzPct val="85000"/>
              <a:buFont typeface="Arial" panose="020B0604020202020204" pitchFamily="34" charset="0"/>
              <a:buChar char="•"/>
              <a:defRPr/>
            </a:pPr>
            <a:r>
              <a:rPr lang="zh-CN" altLang="en-US" sz="2800" b="1" dirty="0">
                <a:solidFill>
                  <a:srgbClr val="874505"/>
                </a:solidFill>
              </a:rPr>
              <a:t>资源层</a:t>
            </a:r>
            <a:r>
              <a:rPr lang="zh-CN" altLang="en-US" sz="2800" b="1" kern="0" dirty="0">
                <a:effectLst>
                  <a:outerShdw blurRad="38100" dist="38100" dir="2700000" algn="tl">
                    <a:srgbClr val="C0C0C0"/>
                  </a:outerShdw>
                </a:effectLst>
                <a:latin typeface="+mn-lt"/>
              </a:rPr>
              <a:t>，</a:t>
            </a:r>
            <a:r>
              <a:rPr lang="en-US" altLang="zh-CN" sz="2800" b="1" kern="0" dirty="0">
                <a:effectLst>
                  <a:outerShdw blurRad="38100" dist="38100" dir="2700000" algn="tl">
                    <a:srgbClr val="C0C0C0"/>
                  </a:outerShdw>
                </a:effectLst>
                <a:latin typeface="+mn-lt"/>
              </a:rPr>
              <a:t/>
            </a:r>
            <a:br>
              <a:rPr lang="en-US" altLang="zh-CN" sz="2800" b="1" kern="0" dirty="0">
                <a:effectLst>
                  <a:outerShdw blurRad="38100" dist="38100" dir="2700000" algn="tl">
                    <a:srgbClr val="C0C0C0"/>
                  </a:outerShdw>
                </a:effectLst>
                <a:latin typeface="+mn-lt"/>
              </a:rPr>
            </a:br>
            <a:r>
              <a:rPr lang="en-US" altLang="zh-CN" b="1" kern="0" dirty="0" smtClean="0">
                <a:effectLst>
                  <a:outerShdw blurRad="38100" dist="38100" dir="2700000" algn="tl">
                    <a:srgbClr val="C0C0C0"/>
                  </a:outerShdw>
                </a:effectLst>
                <a:latin typeface="+mn-lt"/>
              </a:rPr>
              <a:t>SDO &amp; DAS</a:t>
            </a:r>
            <a:endParaRPr lang="zh-CN" altLang="en-US" b="1" kern="0" dirty="0">
              <a:effectLst>
                <a:outerShdw blurRad="38100" dist="38100" dir="2700000" algn="tl">
                  <a:srgbClr val="C0C0C0"/>
                </a:outerShdw>
              </a:effectLst>
              <a:latin typeface="+mn-lt"/>
            </a:endParaRPr>
          </a:p>
        </p:txBody>
      </p:sp>
      <p:sp>
        <p:nvSpPr>
          <p:cNvPr id="210" name="Rectangle 3"/>
          <p:cNvSpPr txBox="1">
            <a:spLocks noChangeArrowheads="1"/>
          </p:cNvSpPr>
          <p:nvPr/>
        </p:nvSpPr>
        <p:spPr bwMode="auto">
          <a:xfrm>
            <a:off x="365697" y="4584650"/>
            <a:ext cx="2714625" cy="897164"/>
          </a:xfrm>
          <a:prstGeom prst="rect">
            <a:avLst/>
          </a:prstGeom>
          <a:noFill/>
          <a:ln w="9525">
            <a:noFill/>
            <a:miter lim="800000"/>
            <a:headEnd/>
            <a:tailEnd/>
          </a:ln>
          <a:effectLst/>
        </p:spPr>
        <p:txBody>
          <a:bodyPr lIns="91395" tIns="45697" rIns="91395" bIns="45697"/>
          <a:lstStyle/>
          <a:p>
            <a:pPr marL="359820" indent="-359820">
              <a:spcBef>
                <a:spcPct val="20000"/>
              </a:spcBef>
              <a:buClr>
                <a:srgbClr val="0066FF"/>
              </a:buClr>
              <a:buSzPct val="85000"/>
              <a:buFont typeface="Arial" panose="020B0604020202020204" pitchFamily="34" charset="0"/>
              <a:buChar char="•"/>
              <a:defRPr/>
            </a:pPr>
            <a:r>
              <a:rPr lang="zh-CN" altLang="en-US" sz="2800" b="1" dirty="0" smtClean="0">
                <a:solidFill>
                  <a:srgbClr val="990033"/>
                </a:solidFill>
              </a:rPr>
              <a:t>逻辑层</a:t>
            </a:r>
            <a:r>
              <a:rPr lang="zh-CN" altLang="en-US" sz="2800" b="1" kern="0" dirty="0">
                <a:effectLst>
                  <a:outerShdw blurRad="38100" dist="38100" dir="2700000" algn="tl">
                    <a:srgbClr val="C0C0C0"/>
                  </a:outerShdw>
                </a:effectLst>
                <a:latin typeface="+mn-lt"/>
              </a:rPr>
              <a:t>，</a:t>
            </a:r>
            <a:r>
              <a:rPr lang="en-US" altLang="zh-CN" sz="2800" b="1" kern="0" dirty="0">
                <a:effectLst>
                  <a:outerShdw blurRad="38100" dist="38100" dir="2700000" algn="tl">
                    <a:srgbClr val="C0C0C0"/>
                  </a:outerShdw>
                </a:effectLst>
                <a:latin typeface="+mn-lt"/>
              </a:rPr>
              <a:t/>
            </a:r>
            <a:br>
              <a:rPr lang="en-US" altLang="zh-CN" sz="2800" b="1" kern="0" dirty="0">
                <a:effectLst>
                  <a:outerShdw blurRad="38100" dist="38100" dir="2700000" algn="tl">
                    <a:srgbClr val="C0C0C0"/>
                  </a:outerShdw>
                </a:effectLst>
                <a:latin typeface="+mn-lt"/>
              </a:rPr>
            </a:br>
            <a:r>
              <a:rPr lang="zh-CN" altLang="en-US" b="1" kern="0" dirty="0" smtClean="0">
                <a:effectLst>
                  <a:outerShdw blurRad="38100" dist="38100" dir="2700000" algn="tl">
                    <a:srgbClr val="C0C0C0"/>
                  </a:outerShdw>
                </a:effectLst>
                <a:latin typeface="+mn-lt"/>
              </a:rPr>
              <a:t>构件容器</a:t>
            </a:r>
            <a:endParaRPr lang="en-US" altLang="zh-CN" b="1" kern="0" dirty="0">
              <a:effectLst>
                <a:outerShdw blurRad="38100" dist="38100" dir="2700000" algn="tl">
                  <a:srgbClr val="C0C0C0"/>
                </a:outerShdw>
              </a:effectLst>
              <a:latin typeface="+mn-lt"/>
            </a:endParaRPr>
          </a:p>
        </p:txBody>
      </p:sp>
      <p:sp>
        <p:nvSpPr>
          <p:cNvPr id="211" name="Rectangle 3"/>
          <p:cNvSpPr txBox="1">
            <a:spLocks noChangeArrowheads="1"/>
          </p:cNvSpPr>
          <p:nvPr/>
        </p:nvSpPr>
        <p:spPr bwMode="auto">
          <a:xfrm>
            <a:off x="365697" y="3643314"/>
            <a:ext cx="2714625" cy="928694"/>
          </a:xfrm>
          <a:prstGeom prst="rect">
            <a:avLst/>
          </a:prstGeom>
          <a:noFill/>
          <a:ln w="9525">
            <a:noFill/>
            <a:miter lim="800000"/>
            <a:headEnd/>
            <a:tailEnd/>
          </a:ln>
          <a:effectLst/>
        </p:spPr>
        <p:txBody>
          <a:bodyPr lIns="91395" tIns="45697" rIns="91395" bIns="45697"/>
          <a:lstStyle/>
          <a:p>
            <a:pPr marL="359820" indent="-359820">
              <a:spcBef>
                <a:spcPct val="20000"/>
              </a:spcBef>
              <a:buClr>
                <a:srgbClr val="0066FF"/>
              </a:buClr>
              <a:buSzPct val="85000"/>
              <a:buFont typeface="Arial" panose="020B0604020202020204" pitchFamily="34" charset="0"/>
              <a:buChar char="•"/>
              <a:defRPr/>
            </a:pPr>
            <a:r>
              <a:rPr lang="zh-CN" altLang="en-US" sz="2800" b="1" dirty="0" smtClean="0">
                <a:solidFill>
                  <a:srgbClr val="094584"/>
                </a:solidFill>
              </a:rPr>
              <a:t>服务</a:t>
            </a:r>
            <a:r>
              <a:rPr lang="zh-CN" altLang="en-US" sz="2800" b="1" dirty="0">
                <a:solidFill>
                  <a:srgbClr val="094584"/>
                </a:solidFill>
              </a:rPr>
              <a:t>层</a:t>
            </a:r>
            <a:r>
              <a:rPr lang="zh-CN" altLang="en-US" sz="2800" b="1" kern="0" dirty="0">
                <a:effectLst>
                  <a:outerShdw blurRad="38100" dist="38100" dir="2700000" algn="tl">
                    <a:srgbClr val="C0C0C0"/>
                  </a:outerShdw>
                </a:effectLst>
                <a:latin typeface="+mn-lt"/>
              </a:rPr>
              <a:t>，</a:t>
            </a:r>
            <a:r>
              <a:rPr lang="en-US" altLang="zh-CN" sz="2800" b="1" kern="0" dirty="0">
                <a:effectLst>
                  <a:outerShdw blurRad="38100" dist="38100" dir="2700000" algn="tl">
                    <a:srgbClr val="C0C0C0"/>
                  </a:outerShdw>
                </a:effectLst>
                <a:latin typeface="+mn-lt"/>
              </a:rPr>
              <a:t/>
            </a:r>
            <a:br>
              <a:rPr lang="en-US" altLang="zh-CN" sz="2800" b="1" kern="0" dirty="0">
                <a:effectLst>
                  <a:outerShdw blurRad="38100" dist="38100" dir="2700000" algn="tl">
                    <a:srgbClr val="C0C0C0"/>
                  </a:outerShdw>
                </a:effectLst>
                <a:latin typeface="+mn-lt"/>
              </a:rPr>
            </a:br>
            <a:r>
              <a:rPr lang="en-US" altLang="zh-CN" b="1" kern="0" dirty="0" smtClean="0">
                <a:effectLst>
                  <a:outerShdw blurRad="38100" dist="38100" dir="2700000" algn="tl">
                    <a:srgbClr val="C0C0C0"/>
                  </a:outerShdw>
                </a:effectLst>
                <a:latin typeface="+mn-lt"/>
              </a:rPr>
              <a:t>SCA </a:t>
            </a:r>
            <a:endParaRPr lang="en-US" altLang="zh-CN" b="1" kern="0" dirty="0">
              <a:effectLst>
                <a:outerShdw blurRad="38100" dist="38100" dir="2700000" algn="tl">
                  <a:srgbClr val="C0C0C0"/>
                </a:outerShdw>
              </a:effectLst>
              <a:latin typeface="+mn-lt"/>
            </a:endParaRPr>
          </a:p>
        </p:txBody>
      </p:sp>
      <p:sp>
        <p:nvSpPr>
          <p:cNvPr id="212" name="Rectangle 3"/>
          <p:cNvSpPr txBox="1">
            <a:spLocks noChangeArrowheads="1"/>
          </p:cNvSpPr>
          <p:nvPr/>
        </p:nvSpPr>
        <p:spPr bwMode="auto">
          <a:xfrm>
            <a:off x="365697" y="2735640"/>
            <a:ext cx="2714625" cy="857256"/>
          </a:xfrm>
          <a:prstGeom prst="rect">
            <a:avLst/>
          </a:prstGeom>
          <a:noFill/>
          <a:ln w="9525">
            <a:noFill/>
            <a:miter lim="800000"/>
            <a:headEnd/>
            <a:tailEnd/>
          </a:ln>
          <a:effectLst/>
        </p:spPr>
        <p:txBody>
          <a:bodyPr lIns="91395" tIns="45697" rIns="91395" bIns="45697"/>
          <a:lstStyle/>
          <a:p>
            <a:pPr marL="359820" indent="-359820">
              <a:spcBef>
                <a:spcPct val="20000"/>
              </a:spcBef>
              <a:buClr>
                <a:srgbClr val="0066FF"/>
              </a:buClr>
              <a:buSzPct val="85000"/>
              <a:buFont typeface="Arial" panose="020B0604020202020204" pitchFamily="34" charset="0"/>
              <a:buChar char="•"/>
              <a:defRPr/>
            </a:pPr>
            <a:r>
              <a:rPr lang="zh-CN" altLang="en-US" sz="2800" b="1" dirty="0" smtClean="0">
                <a:solidFill>
                  <a:schemeClr val="hlink"/>
                </a:solidFill>
              </a:rPr>
              <a:t>流程</a:t>
            </a:r>
            <a:r>
              <a:rPr lang="zh-CN" altLang="en-US" sz="2800" b="1" dirty="0">
                <a:solidFill>
                  <a:schemeClr val="hlink"/>
                </a:solidFill>
              </a:rPr>
              <a:t>层</a:t>
            </a:r>
            <a:r>
              <a:rPr lang="zh-CN" altLang="en-US" sz="2800" b="1" kern="0" dirty="0">
                <a:effectLst>
                  <a:outerShdw blurRad="38100" dist="38100" dir="2700000" algn="tl">
                    <a:srgbClr val="C0C0C0"/>
                  </a:outerShdw>
                </a:effectLst>
                <a:latin typeface="+mn-lt"/>
              </a:rPr>
              <a:t>，</a:t>
            </a:r>
            <a:r>
              <a:rPr lang="en-US" altLang="zh-CN" sz="2800" b="1" kern="0" dirty="0">
                <a:effectLst>
                  <a:outerShdw blurRad="38100" dist="38100" dir="2700000" algn="tl">
                    <a:srgbClr val="C0C0C0"/>
                  </a:outerShdw>
                </a:effectLst>
                <a:latin typeface="+mn-lt"/>
              </a:rPr>
              <a:t/>
            </a:r>
            <a:br>
              <a:rPr lang="en-US" altLang="zh-CN" sz="2800" b="1" kern="0" dirty="0">
                <a:effectLst>
                  <a:outerShdw blurRad="38100" dist="38100" dir="2700000" algn="tl">
                    <a:srgbClr val="C0C0C0"/>
                  </a:outerShdw>
                </a:effectLst>
                <a:latin typeface="+mn-lt"/>
              </a:rPr>
            </a:br>
            <a:r>
              <a:rPr lang="en-US" altLang="zh-CN" b="1" kern="0" dirty="0" smtClean="0">
                <a:effectLst>
                  <a:outerShdw blurRad="38100" dist="38100" dir="2700000" algn="tl">
                    <a:srgbClr val="C0C0C0"/>
                  </a:outerShdw>
                </a:effectLst>
                <a:latin typeface="+mn-lt"/>
              </a:rPr>
              <a:t>BPS</a:t>
            </a:r>
            <a:endParaRPr lang="en-US" altLang="zh-CN" b="1" kern="0" dirty="0">
              <a:effectLst>
                <a:outerShdw blurRad="38100" dist="38100" dir="2700000" algn="tl">
                  <a:srgbClr val="C0C0C0"/>
                </a:outerShdw>
              </a:effectLst>
              <a:latin typeface="+mn-lt"/>
            </a:endParaRPr>
          </a:p>
        </p:txBody>
      </p:sp>
      <p:grpSp>
        <p:nvGrpSpPr>
          <p:cNvPr id="7" name="组合 167"/>
          <p:cNvGrpSpPr/>
          <p:nvPr/>
        </p:nvGrpSpPr>
        <p:grpSpPr>
          <a:xfrm>
            <a:off x="3046418" y="5629264"/>
            <a:ext cx="5330825" cy="719137"/>
            <a:chOff x="2813050" y="5629257"/>
            <a:chExt cx="5330825" cy="719137"/>
          </a:xfrm>
        </p:grpSpPr>
        <p:sp>
          <p:nvSpPr>
            <p:cNvPr id="214" name="Rectangle 282"/>
            <p:cNvSpPr>
              <a:spLocks noChangeArrowheads="1"/>
            </p:cNvSpPr>
            <p:nvPr/>
          </p:nvSpPr>
          <p:spPr bwMode="auto">
            <a:xfrm>
              <a:off x="2849989" y="5629257"/>
              <a:ext cx="5293886" cy="719137"/>
            </a:xfrm>
            <a:prstGeom prst="rect">
              <a:avLst/>
            </a:prstGeom>
            <a:gradFill rotWithShape="1">
              <a:gsLst>
                <a:gs pos="0">
                  <a:schemeClr val="bg1"/>
                </a:gs>
                <a:gs pos="100000">
                  <a:srgbClr val="FFEBC5"/>
                </a:gs>
              </a:gsLst>
              <a:lin ang="5400000" scaled="1"/>
            </a:gradFill>
            <a:ln w="9525">
              <a:solidFill>
                <a:srgbClr val="874505"/>
              </a:solidFill>
              <a:miter lim="800000"/>
              <a:headEnd/>
              <a:tailEnd/>
            </a:ln>
            <a:effectLst>
              <a:prstShdw prst="shdw17" dist="17961" dir="13500000">
                <a:srgbClr val="512903">
                  <a:alpha val="50000"/>
                </a:srgbClr>
              </a:prstShdw>
            </a:effectLst>
          </p:spPr>
          <p:txBody>
            <a:bodyPr wrap="none" anchor="ctr"/>
            <a:lstStyle/>
            <a:p>
              <a:endParaRPr lang="zh-CN" altLang="en-US"/>
            </a:p>
          </p:txBody>
        </p:sp>
        <p:sp>
          <p:nvSpPr>
            <p:cNvPr id="215" name="AutoShape 283"/>
            <p:cNvSpPr>
              <a:spLocks noChangeArrowheads="1"/>
            </p:cNvSpPr>
            <p:nvPr/>
          </p:nvSpPr>
          <p:spPr bwMode="auto">
            <a:xfrm>
              <a:off x="5112167" y="5722920"/>
              <a:ext cx="639759" cy="528636"/>
            </a:xfrm>
            <a:prstGeom prst="flowChartMagneticDisk">
              <a:avLst/>
            </a:prstGeom>
            <a:gradFill rotWithShape="1">
              <a:gsLst>
                <a:gs pos="0">
                  <a:srgbClr val="777777">
                    <a:alpha val="70000"/>
                  </a:srgbClr>
                </a:gs>
                <a:gs pos="100000">
                  <a:srgbClr val="DDDDDD">
                    <a:alpha val="60001"/>
                  </a:srgbClr>
                </a:gs>
              </a:gsLst>
              <a:lin ang="0" scaled="1"/>
            </a:gradFill>
            <a:ln w="12700">
              <a:solidFill>
                <a:schemeClr val="bg2"/>
              </a:solidFill>
              <a:round/>
              <a:headEnd/>
              <a:tailEnd/>
            </a:ln>
          </p:spPr>
          <p:txBody>
            <a:bodyPr wrap="none" anchor="ctr"/>
            <a:lstStyle/>
            <a:p>
              <a:pPr algn="ctr" eaLnBrk="0" hangingPunct="0"/>
              <a:r>
                <a:rPr lang="en-US" altLang="zh-CN" sz="1200" dirty="0">
                  <a:cs typeface="Arial" pitchFamily="34" charset="0"/>
                </a:rPr>
                <a:t>DB</a:t>
              </a:r>
            </a:p>
          </p:txBody>
        </p:sp>
        <p:sp>
          <p:nvSpPr>
            <p:cNvPr id="216" name="AutoShape 285"/>
            <p:cNvSpPr>
              <a:spLocks noChangeArrowheads="1"/>
            </p:cNvSpPr>
            <p:nvPr/>
          </p:nvSpPr>
          <p:spPr bwMode="auto">
            <a:xfrm>
              <a:off x="6982233" y="5711807"/>
              <a:ext cx="641347" cy="539749"/>
            </a:xfrm>
            <a:prstGeom prst="flowChartMagneticDisk">
              <a:avLst/>
            </a:prstGeom>
            <a:gradFill rotWithShape="1">
              <a:gsLst>
                <a:gs pos="0">
                  <a:srgbClr val="777777">
                    <a:alpha val="70000"/>
                  </a:srgbClr>
                </a:gs>
                <a:gs pos="100000">
                  <a:srgbClr val="DDDDDD">
                    <a:alpha val="60001"/>
                  </a:srgbClr>
                </a:gs>
              </a:gsLst>
              <a:lin ang="0" scaled="1"/>
            </a:gradFill>
            <a:ln w="12700">
              <a:solidFill>
                <a:schemeClr val="bg2"/>
              </a:solidFill>
              <a:round/>
              <a:headEnd/>
              <a:tailEnd/>
            </a:ln>
          </p:spPr>
          <p:txBody>
            <a:bodyPr wrap="none" anchor="ctr"/>
            <a:lstStyle/>
            <a:p>
              <a:pPr algn="ctr" eaLnBrk="0" hangingPunct="0"/>
              <a:r>
                <a:rPr lang="en-US" altLang="zh-CN" sz="1200" dirty="0">
                  <a:cs typeface="Arial" pitchFamily="34" charset="0"/>
                </a:rPr>
                <a:t>ERP</a:t>
              </a:r>
            </a:p>
          </p:txBody>
        </p:sp>
        <p:sp>
          <p:nvSpPr>
            <p:cNvPr id="217" name="AutoShape 286"/>
            <p:cNvSpPr>
              <a:spLocks noChangeArrowheads="1"/>
            </p:cNvSpPr>
            <p:nvPr/>
          </p:nvSpPr>
          <p:spPr bwMode="auto">
            <a:xfrm>
              <a:off x="6039262" y="5724507"/>
              <a:ext cx="652459" cy="527049"/>
            </a:xfrm>
            <a:prstGeom prst="flowChartMagneticDisk">
              <a:avLst/>
            </a:prstGeom>
            <a:gradFill rotWithShape="1">
              <a:gsLst>
                <a:gs pos="0">
                  <a:srgbClr val="777777">
                    <a:alpha val="70000"/>
                  </a:srgbClr>
                </a:gs>
                <a:gs pos="100000">
                  <a:srgbClr val="DDDDDD">
                    <a:alpha val="60001"/>
                  </a:srgbClr>
                </a:gs>
              </a:gsLst>
              <a:lin ang="0" scaled="1"/>
            </a:gradFill>
            <a:ln w="12700">
              <a:solidFill>
                <a:schemeClr val="bg2"/>
              </a:solidFill>
              <a:round/>
              <a:headEnd/>
              <a:tailEnd/>
            </a:ln>
          </p:spPr>
          <p:txBody>
            <a:bodyPr wrap="none" anchor="ctr"/>
            <a:lstStyle/>
            <a:p>
              <a:pPr algn="ctr" eaLnBrk="0" hangingPunct="0"/>
              <a:r>
                <a:rPr lang="en-US" altLang="zh-CN" sz="1200" dirty="0">
                  <a:cs typeface="Arial" pitchFamily="34" charset="0"/>
                </a:rPr>
                <a:t>CRM</a:t>
              </a:r>
            </a:p>
          </p:txBody>
        </p:sp>
        <p:sp>
          <p:nvSpPr>
            <p:cNvPr id="218" name="Text Box 287"/>
            <p:cNvSpPr txBox="1">
              <a:spLocks noChangeArrowheads="1"/>
            </p:cNvSpPr>
            <p:nvPr/>
          </p:nvSpPr>
          <p:spPr bwMode="auto">
            <a:xfrm>
              <a:off x="2813050" y="5635605"/>
              <a:ext cx="1851017" cy="307777"/>
            </a:xfrm>
            <a:prstGeom prst="rect">
              <a:avLst/>
            </a:prstGeom>
            <a:noFill/>
            <a:ln w="9525" algn="ctr">
              <a:noFill/>
              <a:miter lim="800000"/>
              <a:headEnd/>
              <a:tailEnd/>
            </a:ln>
          </p:spPr>
          <p:txBody>
            <a:bodyPr>
              <a:spAutoFit/>
            </a:bodyPr>
            <a:lstStyle/>
            <a:p>
              <a:pPr eaLnBrk="0" hangingPunct="0"/>
              <a:r>
                <a:rPr lang="zh-CN" altLang="en-US" sz="1400" b="1" dirty="0">
                  <a:solidFill>
                    <a:srgbClr val="874505"/>
                  </a:solidFill>
                </a:rPr>
                <a:t>资源</a:t>
              </a:r>
              <a:r>
                <a:rPr lang="zh-CN" altLang="en-US" sz="1400" b="1" dirty="0" smtClean="0">
                  <a:solidFill>
                    <a:srgbClr val="874505"/>
                  </a:solidFill>
                </a:rPr>
                <a:t>层：</a:t>
              </a:r>
              <a:endParaRPr lang="zh-CN" altLang="en-US" sz="1400" b="1" dirty="0">
                <a:solidFill>
                  <a:srgbClr val="874505"/>
                </a:solidFill>
              </a:endParaRPr>
            </a:p>
          </p:txBody>
        </p:sp>
        <p:sp>
          <p:nvSpPr>
            <p:cNvPr id="219" name="AutoShape 316"/>
            <p:cNvSpPr>
              <a:spLocks noChangeArrowheads="1"/>
            </p:cNvSpPr>
            <p:nvPr/>
          </p:nvSpPr>
          <p:spPr bwMode="auto">
            <a:xfrm>
              <a:off x="3571868" y="5857892"/>
              <a:ext cx="1071570" cy="285752"/>
            </a:xfrm>
            <a:prstGeom prst="flowChartProcess">
              <a:avLst/>
            </a:prstGeom>
            <a:gradFill rotWithShape="1">
              <a:gsLst>
                <a:gs pos="0">
                  <a:schemeClr val="bg1"/>
                </a:gs>
                <a:gs pos="100000">
                  <a:srgbClr val="CCFFFF"/>
                </a:gs>
              </a:gsLst>
              <a:lin ang="5400000" scaled="1"/>
            </a:gradFill>
            <a:ln w="9525" algn="ctr">
              <a:solidFill>
                <a:schemeClr val="tx1"/>
              </a:solidFill>
              <a:miter lim="800000"/>
              <a:headEnd/>
              <a:tailEnd/>
            </a:ln>
          </p:spPr>
          <p:txBody>
            <a:bodyPr wrap="none" anchor="ctr"/>
            <a:lstStyle/>
            <a:p>
              <a:pPr algn="ctr" eaLnBrk="0" hangingPunct="0"/>
              <a:r>
                <a:rPr lang="zh-CN" altLang="en-US" sz="1100" b="1" dirty="0" smtClean="0"/>
                <a:t>统一数据访问</a:t>
              </a:r>
              <a:endParaRPr lang="zh-CN" altLang="en-US" sz="1100" b="1" dirty="0"/>
            </a:p>
          </p:txBody>
        </p:sp>
      </p:grpSp>
      <p:grpSp>
        <p:nvGrpSpPr>
          <p:cNvPr id="8" name="组合 154"/>
          <p:cNvGrpSpPr/>
          <p:nvPr/>
        </p:nvGrpSpPr>
        <p:grpSpPr>
          <a:xfrm>
            <a:off x="3057525" y="785797"/>
            <a:ext cx="5324475" cy="4143403"/>
            <a:chOff x="2824163" y="785794"/>
            <a:chExt cx="5324475" cy="4143403"/>
          </a:xfrm>
        </p:grpSpPr>
        <p:pic>
          <p:nvPicPr>
            <p:cNvPr id="221" name="Picture 64" descr="rfid_bc_combo_tag">
              <a:hlinkClick r:id="rId9"/>
            </p:cNvPr>
            <p:cNvPicPr>
              <a:picLocks noChangeAspect="1" noChangeArrowheads="1"/>
            </p:cNvPicPr>
            <p:nvPr/>
          </p:nvPicPr>
          <p:blipFill>
            <a:blip r:embed="rId10"/>
            <a:srcRect/>
            <a:stretch>
              <a:fillRect/>
            </a:stretch>
          </p:blipFill>
          <p:spPr bwMode="auto">
            <a:xfrm>
              <a:off x="6149924" y="785794"/>
              <a:ext cx="1014515" cy="783550"/>
            </a:xfrm>
            <a:prstGeom prst="rect">
              <a:avLst/>
            </a:prstGeom>
            <a:noFill/>
            <a:ln w="9525">
              <a:noFill/>
              <a:miter lim="800000"/>
              <a:headEnd/>
              <a:tailEnd/>
            </a:ln>
          </p:spPr>
        </p:pic>
        <p:pic>
          <p:nvPicPr>
            <p:cNvPr id="222" name="Picture 65" descr="Portal standard design SAP Streamline">
              <a:hlinkClick r:id="rId11"/>
            </p:cNvPr>
            <p:cNvPicPr>
              <a:picLocks noChangeAspect="1" noChangeArrowheads="1"/>
            </p:cNvPicPr>
            <p:nvPr/>
          </p:nvPicPr>
          <p:blipFill>
            <a:blip r:embed="rId12"/>
            <a:srcRect/>
            <a:stretch>
              <a:fillRect/>
            </a:stretch>
          </p:blipFill>
          <p:spPr bwMode="auto">
            <a:xfrm>
              <a:off x="3286116" y="1000108"/>
              <a:ext cx="852501" cy="491852"/>
            </a:xfrm>
            <a:prstGeom prst="rect">
              <a:avLst/>
            </a:prstGeom>
            <a:noFill/>
            <a:ln w="9525">
              <a:noFill/>
              <a:miter lim="800000"/>
              <a:headEnd/>
              <a:tailEnd/>
            </a:ln>
          </p:spPr>
        </p:pic>
        <p:pic>
          <p:nvPicPr>
            <p:cNvPr id="223" name="Picture 66" descr="colour%2520blackberry%2520above">
              <a:hlinkClick r:id="rId13"/>
            </p:cNvPr>
            <p:cNvPicPr>
              <a:picLocks noChangeAspect="1" noChangeArrowheads="1"/>
            </p:cNvPicPr>
            <p:nvPr/>
          </p:nvPicPr>
          <p:blipFill>
            <a:blip r:embed="rId14"/>
            <a:srcRect/>
            <a:stretch>
              <a:fillRect/>
            </a:stretch>
          </p:blipFill>
          <p:spPr bwMode="auto">
            <a:xfrm>
              <a:off x="7164439" y="785794"/>
              <a:ext cx="837071" cy="837855"/>
            </a:xfrm>
            <a:prstGeom prst="rect">
              <a:avLst/>
            </a:prstGeom>
            <a:noFill/>
            <a:ln w="9525">
              <a:noFill/>
              <a:miter lim="800000"/>
              <a:headEnd/>
              <a:tailEnd/>
            </a:ln>
          </p:spPr>
        </p:pic>
        <p:pic>
          <p:nvPicPr>
            <p:cNvPr id="224" name="Picture 67" descr="adobe"/>
            <p:cNvPicPr>
              <a:picLocks noChangeAspect="1" noChangeArrowheads="1"/>
            </p:cNvPicPr>
            <p:nvPr/>
          </p:nvPicPr>
          <p:blipFill>
            <a:blip r:embed="rId15"/>
            <a:srcRect/>
            <a:stretch>
              <a:fillRect/>
            </a:stretch>
          </p:blipFill>
          <p:spPr bwMode="auto">
            <a:xfrm>
              <a:off x="4531871" y="1016014"/>
              <a:ext cx="397319" cy="412721"/>
            </a:xfrm>
            <a:prstGeom prst="rect">
              <a:avLst/>
            </a:prstGeom>
            <a:noFill/>
            <a:ln w="9525">
              <a:noFill/>
              <a:miter lim="800000"/>
              <a:headEnd/>
              <a:tailEnd/>
            </a:ln>
          </p:spPr>
        </p:pic>
        <p:pic>
          <p:nvPicPr>
            <p:cNvPr id="225" name="Picture 68" descr="Flex"/>
            <p:cNvPicPr>
              <a:picLocks noChangeAspect="1" noChangeArrowheads="1"/>
            </p:cNvPicPr>
            <p:nvPr/>
          </p:nvPicPr>
          <p:blipFill>
            <a:blip r:embed="rId16">
              <a:clrChange>
                <a:clrFrom>
                  <a:srgbClr val="FFFFFF"/>
                </a:clrFrom>
                <a:clrTo>
                  <a:srgbClr val="FFFFFF">
                    <a:alpha val="0"/>
                  </a:srgbClr>
                </a:clrTo>
              </a:clrChange>
            </a:blip>
            <a:srcRect/>
            <a:stretch>
              <a:fillRect/>
            </a:stretch>
          </p:blipFill>
          <p:spPr bwMode="auto">
            <a:xfrm>
              <a:off x="4823483" y="1285859"/>
              <a:ext cx="462897" cy="279285"/>
            </a:xfrm>
            <a:prstGeom prst="rect">
              <a:avLst/>
            </a:prstGeom>
            <a:noFill/>
            <a:ln w="9525">
              <a:noFill/>
              <a:miter lim="800000"/>
              <a:headEnd/>
              <a:tailEnd/>
            </a:ln>
          </p:spPr>
        </p:pic>
        <p:sp>
          <p:nvSpPr>
            <p:cNvPr id="226" name="Rectangle 257"/>
            <p:cNvSpPr>
              <a:spLocks noChangeArrowheads="1"/>
            </p:cNvSpPr>
            <p:nvPr/>
          </p:nvSpPr>
          <p:spPr bwMode="auto">
            <a:xfrm>
              <a:off x="2853162" y="1927210"/>
              <a:ext cx="5295476" cy="719137"/>
            </a:xfrm>
            <a:prstGeom prst="rect">
              <a:avLst/>
            </a:prstGeom>
            <a:gradFill rotWithShape="1">
              <a:gsLst>
                <a:gs pos="0">
                  <a:schemeClr val="bg1"/>
                </a:gs>
                <a:gs pos="100000">
                  <a:srgbClr val="EEFFBB"/>
                </a:gs>
              </a:gsLst>
              <a:lin ang="5400000" scaled="1"/>
            </a:gradFill>
            <a:ln w="9525">
              <a:solidFill>
                <a:srgbClr val="628206"/>
              </a:solidFill>
              <a:miter lim="800000"/>
              <a:headEnd/>
              <a:tailEnd/>
            </a:ln>
            <a:effectLst>
              <a:prstShdw prst="shdw17" dist="17961" dir="13500000">
                <a:srgbClr val="3B4E04">
                  <a:alpha val="50000"/>
                </a:srgbClr>
              </a:prstShdw>
            </a:effectLst>
          </p:spPr>
          <p:txBody>
            <a:bodyPr wrap="none" anchor="ctr"/>
            <a:lstStyle/>
            <a:p>
              <a:endParaRPr lang="zh-CN" altLang="en-US"/>
            </a:p>
          </p:txBody>
        </p:sp>
        <p:sp>
          <p:nvSpPr>
            <p:cNvPr id="227" name="Text Box 258"/>
            <p:cNvSpPr txBox="1">
              <a:spLocks noChangeArrowheads="1"/>
            </p:cNvSpPr>
            <p:nvPr/>
          </p:nvSpPr>
          <p:spPr bwMode="auto">
            <a:xfrm>
              <a:off x="2824163" y="1933532"/>
              <a:ext cx="1839765" cy="304800"/>
            </a:xfrm>
            <a:prstGeom prst="rect">
              <a:avLst/>
            </a:prstGeom>
            <a:noFill/>
            <a:ln w="9525" algn="ctr">
              <a:noFill/>
              <a:miter lim="800000"/>
              <a:headEnd/>
              <a:tailEnd/>
            </a:ln>
          </p:spPr>
          <p:txBody>
            <a:bodyPr>
              <a:spAutoFit/>
            </a:bodyPr>
            <a:lstStyle/>
            <a:p>
              <a:pPr eaLnBrk="0" hangingPunct="0"/>
              <a:r>
                <a:rPr lang="zh-CN" altLang="en-US" sz="1400" b="1" dirty="0">
                  <a:solidFill>
                    <a:srgbClr val="628206"/>
                  </a:solidFill>
                </a:rPr>
                <a:t>协同层</a:t>
              </a:r>
            </a:p>
          </p:txBody>
        </p:sp>
        <p:pic>
          <p:nvPicPr>
            <p:cNvPr id="228" name="Picture 259" descr="view"/>
            <p:cNvPicPr>
              <a:picLocks noChangeAspect="1" noChangeArrowheads="1"/>
            </p:cNvPicPr>
            <p:nvPr/>
          </p:nvPicPr>
          <p:blipFill>
            <a:blip r:embed="rId17"/>
            <a:srcRect/>
            <a:stretch>
              <a:fillRect/>
            </a:stretch>
          </p:blipFill>
          <p:spPr bwMode="auto">
            <a:xfrm>
              <a:off x="6292999" y="2187560"/>
              <a:ext cx="158737" cy="147638"/>
            </a:xfrm>
            <a:prstGeom prst="rect">
              <a:avLst/>
            </a:prstGeom>
            <a:noFill/>
            <a:ln w="9525">
              <a:noFill/>
              <a:miter lim="800000"/>
              <a:headEnd/>
              <a:tailEnd/>
            </a:ln>
          </p:spPr>
        </p:pic>
        <p:pic>
          <p:nvPicPr>
            <p:cNvPr id="229" name="Picture 260" descr="subprocess"/>
            <p:cNvPicPr>
              <a:picLocks noChangeAspect="1" noChangeArrowheads="1"/>
            </p:cNvPicPr>
            <p:nvPr/>
          </p:nvPicPr>
          <p:blipFill>
            <a:blip r:embed="rId18"/>
            <a:srcRect/>
            <a:stretch>
              <a:fillRect/>
            </a:stretch>
          </p:blipFill>
          <p:spPr bwMode="auto">
            <a:xfrm>
              <a:off x="6610474" y="2187560"/>
              <a:ext cx="158737" cy="149225"/>
            </a:xfrm>
            <a:prstGeom prst="rect">
              <a:avLst/>
            </a:prstGeom>
            <a:noFill/>
            <a:ln w="9525">
              <a:noFill/>
              <a:miter lim="800000"/>
              <a:headEnd/>
              <a:tailEnd/>
            </a:ln>
          </p:spPr>
        </p:pic>
        <p:cxnSp>
          <p:nvCxnSpPr>
            <p:cNvPr id="230" name="AutoShape 261"/>
            <p:cNvCxnSpPr>
              <a:cxnSpLocks noChangeShapeType="1"/>
            </p:cNvCxnSpPr>
            <p:nvPr/>
          </p:nvCxnSpPr>
          <p:spPr bwMode="auto">
            <a:xfrm>
              <a:off x="6769211" y="2262173"/>
              <a:ext cx="126990" cy="0"/>
            </a:xfrm>
            <a:prstGeom prst="straightConnector1">
              <a:avLst/>
            </a:prstGeom>
            <a:noFill/>
            <a:ln w="9525">
              <a:solidFill>
                <a:schemeClr val="tx1"/>
              </a:solidFill>
              <a:round/>
              <a:headEnd/>
              <a:tailEnd type="triangle" w="med" len="med"/>
            </a:ln>
          </p:spPr>
        </p:cxnSp>
        <p:cxnSp>
          <p:nvCxnSpPr>
            <p:cNvPr id="231" name="AutoShape 262"/>
            <p:cNvCxnSpPr>
              <a:cxnSpLocks noChangeShapeType="1"/>
            </p:cNvCxnSpPr>
            <p:nvPr/>
          </p:nvCxnSpPr>
          <p:spPr bwMode="auto">
            <a:xfrm flipV="1">
              <a:off x="7054939" y="2260585"/>
              <a:ext cx="126990" cy="1588"/>
            </a:xfrm>
            <a:prstGeom prst="straightConnector1">
              <a:avLst/>
            </a:prstGeom>
            <a:noFill/>
            <a:ln w="9525">
              <a:solidFill>
                <a:schemeClr val="tx1"/>
              </a:solidFill>
              <a:round/>
              <a:headEnd/>
              <a:tailEnd type="triangle" w="med" len="med"/>
            </a:ln>
          </p:spPr>
        </p:cxnSp>
        <p:cxnSp>
          <p:nvCxnSpPr>
            <p:cNvPr id="232" name="AutoShape 263"/>
            <p:cNvCxnSpPr>
              <a:cxnSpLocks noChangeShapeType="1"/>
            </p:cNvCxnSpPr>
            <p:nvPr/>
          </p:nvCxnSpPr>
          <p:spPr bwMode="auto">
            <a:xfrm>
              <a:off x="6451737" y="2262173"/>
              <a:ext cx="158737" cy="0"/>
            </a:xfrm>
            <a:prstGeom prst="straightConnector1">
              <a:avLst/>
            </a:prstGeom>
            <a:noFill/>
            <a:ln w="9525">
              <a:solidFill>
                <a:schemeClr val="tx1"/>
              </a:solidFill>
              <a:round/>
              <a:headEnd/>
              <a:tailEnd type="triangle" w="med" len="med"/>
            </a:ln>
          </p:spPr>
        </p:cxnSp>
        <p:pic>
          <p:nvPicPr>
            <p:cNvPr id="233" name="Picture 264" descr="view"/>
            <p:cNvPicPr>
              <a:picLocks noChangeAspect="1" noChangeArrowheads="1"/>
            </p:cNvPicPr>
            <p:nvPr/>
          </p:nvPicPr>
          <p:blipFill>
            <a:blip r:embed="rId17"/>
            <a:srcRect/>
            <a:stretch>
              <a:fillRect/>
            </a:stretch>
          </p:blipFill>
          <p:spPr bwMode="auto">
            <a:xfrm>
              <a:off x="6896201" y="2187560"/>
              <a:ext cx="158737" cy="147638"/>
            </a:xfrm>
            <a:prstGeom prst="rect">
              <a:avLst/>
            </a:prstGeom>
            <a:noFill/>
            <a:ln w="9525">
              <a:noFill/>
              <a:miter lim="800000"/>
              <a:headEnd/>
              <a:tailEnd/>
            </a:ln>
          </p:spPr>
        </p:pic>
        <p:pic>
          <p:nvPicPr>
            <p:cNvPr id="234" name="Picture 265" descr="invokeService"/>
            <p:cNvPicPr>
              <a:picLocks noChangeAspect="1" noChangeArrowheads="1"/>
            </p:cNvPicPr>
            <p:nvPr/>
          </p:nvPicPr>
          <p:blipFill>
            <a:blip r:embed="rId19"/>
            <a:srcRect/>
            <a:stretch>
              <a:fillRect/>
            </a:stretch>
          </p:blipFill>
          <p:spPr bwMode="auto">
            <a:xfrm>
              <a:off x="7181928" y="2192323"/>
              <a:ext cx="190485" cy="136525"/>
            </a:xfrm>
            <a:prstGeom prst="rect">
              <a:avLst/>
            </a:prstGeom>
            <a:noFill/>
            <a:ln w="9525">
              <a:noFill/>
              <a:miter lim="800000"/>
              <a:headEnd/>
              <a:tailEnd/>
            </a:ln>
          </p:spPr>
        </p:pic>
        <p:pic>
          <p:nvPicPr>
            <p:cNvPr id="235" name="Picture 266" descr="view"/>
            <p:cNvPicPr>
              <a:picLocks noChangeAspect="1" noChangeArrowheads="1"/>
            </p:cNvPicPr>
            <p:nvPr/>
          </p:nvPicPr>
          <p:blipFill>
            <a:blip r:embed="rId17"/>
            <a:srcRect/>
            <a:stretch>
              <a:fillRect/>
            </a:stretch>
          </p:blipFill>
          <p:spPr bwMode="auto">
            <a:xfrm>
              <a:off x="7564485" y="2100248"/>
              <a:ext cx="158737" cy="147637"/>
            </a:xfrm>
            <a:prstGeom prst="rect">
              <a:avLst/>
            </a:prstGeom>
            <a:noFill/>
            <a:ln w="9525">
              <a:noFill/>
              <a:miter lim="800000"/>
              <a:headEnd/>
              <a:tailEnd/>
            </a:ln>
          </p:spPr>
        </p:pic>
        <p:pic>
          <p:nvPicPr>
            <p:cNvPr id="236" name="Picture 267" descr="view"/>
            <p:cNvPicPr>
              <a:picLocks noChangeAspect="1" noChangeArrowheads="1"/>
            </p:cNvPicPr>
            <p:nvPr/>
          </p:nvPicPr>
          <p:blipFill>
            <a:blip r:embed="rId17"/>
            <a:srcRect/>
            <a:stretch>
              <a:fillRect/>
            </a:stretch>
          </p:blipFill>
          <p:spPr bwMode="auto">
            <a:xfrm>
              <a:off x="7564485" y="2276460"/>
              <a:ext cx="158737" cy="147638"/>
            </a:xfrm>
            <a:prstGeom prst="rect">
              <a:avLst/>
            </a:prstGeom>
            <a:noFill/>
            <a:ln w="9525">
              <a:noFill/>
              <a:miter lim="800000"/>
              <a:headEnd/>
              <a:tailEnd/>
            </a:ln>
          </p:spPr>
        </p:pic>
        <p:cxnSp>
          <p:nvCxnSpPr>
            <p:cNvPr id="237" name="AutoShape 268"/>
            <p:cNvCxnSpPr>
              <a:cxnSpLocks noChangeShapeType="1"/>
            </p:cNvCxnSpPr>
            <p:nvPr/>
          </p:nvCxnSpPr>
          <p:spPr bwMode="auto">
            <a:xfrm flipV="1">
              <a:off x="7372413" y="2174860"/>
              <a:ext cx="192072" cy="85725"/>
            </a:xfrm>
            <a:prstGeom prst="bentConnector3">
              <a:avLst>
                <a:gd name="adj1" fmla="val 49634"/>
              </a:avLst>
            </a:prstGeom>
            <a:noFill/>
            <a:ln w="9525">
              <a:solidFill>
                <a:schemeClr val="tx1"/>
              </a:solidFill>
              <a:miter lim="800000"/>
              <a:headEnd/>
              <a:tailEnd type="triangle" w="med" len="med"/>
            </a:ln>
          </p:spPr>
        </p:cxnSp>
        <p:cxnSp>
          <p:nvCxnSpPr>
            <p:cNvPr id="238" name="AutoShape 269"/>
            <p:cNvCxnSpPr>
              <a:cxnSpLocks noChangeShapeType="1"/>
            </p:cNvCxnSpPr>
            <p:nvPr/>
          </p:nvCxnSpPr>
          <p:spPr bwMode="auto">
            <a:xfrm>
              <a:off x="7372413" y="2260585"/>
              <a:ext cx="192072" cy="90488"/>
            </a:xfrm>
            <a:prstGeom prst="bentConnector3">
              <a:avLst>
                <a:gd name="adj1" fmla="val 49634"/>
              </a:avLst>
            </a:prstGeom>
            <a:noFill/>
            <a:ln w="9525">
              <a:solidFill>
                <a:schemeClr val="tx1"/>
              </a:solidFill>
              <a:miter lim="800000"/>
              <a:headEnd/>
              <a:tailEnd type="triangle" w="med" len="med"/>
            </a:ln>
          </p:spPr>
        </p:cxnSp>
        <p:sp>
          <p:nvSpPr>
            <p:cNvPr id="239" name="Rectangle 270"/>
            <p:cNvSpPr>
              <a:spLocks noChangeArrowheads="1"/>
            </p:cNvSpPr>
            <p:nvPr/>
          </p:nvSpPr>
          <p:spPr bwMode="auto">
            <a:xfrm>
              <a:off x="4927859" y="2112948"/>
              <a:ext cx="919088" cy="293687"/>
            </a:xfrm>
            <a:prstGeom prst="rect">
              <a:avLst/>
            </a:prstGeom>
            <a:noFill/>
            <a:ln w="12700" algn="ctr">
              <a:noFill/>
              <a:miter lim="800000"/>
              <a:headEnd/>
              <a:tailEnd/>
            </a:ln>
          </p:spPr>
          <p:txBody>
            <a:bodyPr wrap="none" anchor="ctr"/>
            <a:lstStyle/>
            <a:p>
              <a:pPr eaLnBrk="0" hangingPunct="0"/>
              <a:endParaRPr lang="zh-CN" altLang="zh-CN" sz="900" b="1" dirty="0">
                <a:solidFill>
                  <a:schemeClr val="bg2"/>
                </a:solidFill>
                <a:latin typeface="Courier New" pitchFamily="49" charset="0"/>
                <a:cs typeface="Arial" pitchFamily="34" charset="0"/>
              </a:endParaRPr>
            </a:p>
          </p:txBody>
        </p:sp>
        <p:sp>
          <p:nvSpPr>
            <p:cNvPr id="240" name="AutoShape 271"/>
            <p:cNvSpPr>
              <a:spLocks noChangeArrowheads="1"/>
            </p:cNvSpPr>
            <p:nvPr/>
          </p:nvSpPr>
          <p:spPr bwMode="auto">
            <a:xfrm>
              <a:off x="3529383" y="2095485"/>
              <a:ext cx="576217" cy="179388"/>
            </a:xfrm>
            <a:prstGeom prst="flowChartProcess">
              <a:avLst/>
            </a:prstGeom>
            <a:gradFill rotWithShape="1">
              <a:gsLst>
                <a:gs pos="0">
                  <a:srgbClr val="EEFFBB"/>
                </a:gs>
                <a:gs pos="100000">
                  <a:srgbClr val="B7DF41"/>
                </a:gs>
              </a:gsLst>
              <a:lin ang="5400000" scaled="1"/>
            </a:gradFill>
            <a:ln w="9525" algn="ctr">
              <a:solidFill>
                <a:schemeClr val="tx1"/>
              </a:solidFill>
              <a:miter lim="800000"/>
              <a:headEnd/>
              <a:tailEnd/>
            </a:ln>
          </p:spPr>
          <p:txBody>
            <a:bodyPr wrap="none" anchor="ctr"/>
            <a:lstStyle/>
            <a:p>
              <a:pPr algn="ctr" eaLnBrk="0" hangingPunct="0"/>
              <a:r>
                <a:rPr lang="zh-CN" altLang="en-US" sz="1100" b="1" dirty="0" smtClean="0"/>
                <a:t>接入引擎</a:t>
              </a:r>
              <a:endParaRPr lang="en-US" altLang="zh-CN" sz="1100" b="1" dirty="0"/>
            </a:p>
          </p:txBody>
        </p:sp>
        <p:sp>
          <p:nvSpPr>
            <p:cNvPr id="241" name="AutoShape 272"/>
            <p:cNvSpPr>
              <a:spLocks noChangeArrowheads="1"/>
            </p:cNvSpPr>
            <p:nvPr/>
          </p:nvSpPr>
          <p:spPr bwMode="auto">
            <a:xfrm>
              <a:off x="4159570" y="2095485"/>
              <a:ext cx="576216" cy="179388"/>
            </a:xfrm>
            <a:prstGeom prst="flowChartProcess">
              <a:avLst/>
            </a:prstGeom>
            <a:gradFill rotWithShape="1">
              <a:gsLst>
                <a:gs pos="0">
                  <a:srgbClr val="EEFFBB"/>
                </a:gs>
                <a:gs pos="100000">
                  <a:srgbClr val="B7DF41"/>
                </a:gs>
              </a:gsLst>
              <a:lin ang="5400000" scaled="1"/>
            </a:gradFill>
            <a:ln w="9525" algn="ctr">
              <a:solidFill>
                <a:schemeClr val="tx1"/>
              </a:solidFill>
              <a:miter lim="800000"/>
              <a:headEnd/>
              <a:tailEnd/>
            </a:ln>
          </p:spPr>
          <p:txBody>
            <a:bodyPr wrap="none" anchor="ctr"/>
            <a:lstStyle/>
            <a:p>
              <a:pPr algn="ctr" eaLnBrk="0" hangingPunct="0"/>
              <a:r>
                <a:rPr lang="zh-CN" altLang="en-US" sz="1100" b="1" dirty="0" smtClean="0"/>
                <a:t>页面流</a:t>
              </a:r>
              <a:endParaRPr lang="zh-CN" altLang="en-US" sz="1100" b="1" dirty="0"/>
            </a:p>
          </p:txBody>
        </p:sp>
        <p:sp>
          <p:nvSpPr>
            <p:cNvPr id="242" name="AutoShape 273"/>
            <p:cNvSpPr>
              <a:spLocks noChangeArrowheads="1"/>
            </p:cNvSpPr>
            <p:nvPr/>
          </p:nvSpPr>
          <p:spPr bwMode="auto">
            <a:xfrm>
              <a:off x="3529383" y="2339960"/>
              <a:ext cx="576217" cy="179388"/>
            </a:xfrm>
            <a:prstGeom prst="flowChartProcess">
              <a:avLst/>
            </a:prstGeom>
            <a:gradFill rotWithShape="1">
              <a:gsLst>
                <a:gs pos="0">
                  <a:srgbClr val="EEFFBB"/>
                </a:gs>
                <a:gs pos="100000">
                  <a:srgbClr val="B7DF41"/>
                </a:gs>
              </a:gsLst>
              <a:lin ang="5400000" scaled="1"/>
            </a:gradFill>
            <a:ln w="9525" algn="ctr">
              <a:solidFill>
                <a:schemeClr val="tx1"/>
              </a:solidFill>
              <a:miter lim="800000"/>
              <a:headEnd/>
              <a:tailEnd/>
            </a:ln>
          </p:spPr>
          <p:txBody>
            <a:bodyPr wrap="none" anchor="ctr"/>
            <a:lstStyle/>
            <a:p>
              <a:pPr algn="ctr" eaLnBrk="0" hangingPunct="0"/>
              <a:r>
                <a:rPr lang="en-US" altLang="zh-CN" sz="1100" b="1" dirty="0" smtClean="0"/>
                <a:t>Web UI </a:t>
              </a:r>
              <a:endParaRPr lang="zh-CN" altLang="en-US" sz="1100" b="1" dirty="0"/>
            </a:p>
          </p:txBody>
        </p:sp>
        <p:sp>
          <p:nvSpPr>
            <p:cNvPr id="243" name="AutoShape 274"/>
            <p:cNvSpPr>
              <a:spLocks noChangeArrowheads="1"/>
            </p:cNvSpPr>
            <p:nvPr/>
          </p:nvSpPr>
          <p:spPr bwMode="auto">
            <a:xfrm>
              <a:off x="4175444" y="2339960"/>
              <a:ext cx="576216" cy="179388"/>
            </a:xfrm>
            <a:prstGeom prst="flowChartProcess">
              <a:avLst/>
            </a:prstGeom>
            <a:gradFill rotWithShape="1">
              <a:gsLst>
                <a:gs pos="0">
                  <a:srgbClr val="EEFFBB"/>
                </a:gs>
                <a:gs pos="100000">
                  <a:srgbClr val="B7DF41"/>
                </a:gs>
              </a:gsLst>
              <a:lin ang="5400000" scaled="1"/>
            </a:gradFill>
            <a:ln w="9525" algn="ctr">
              <a:solidFill>
                <a:schemeClr val="tx1"/>
              </a:solidFill>
              <a:miter lim="800000"/>
              <a:headEnd/>
              <a:tailEnd/>
            </a:ln>
          </p:spPr>
          <p:txBody>
            <a:bodyPr wrap="none" anchor="ctr"/>
            <a:lstStyle/>
            <a:p>
              <a:pPr algn="ctr" eaLnBrk="0" hangingPunct="0"/>
              <a:r>
                <a:rPr lang="zh-CN" altLang="en-US" sz="1100" b="1" dirty="0" smtClean="0"/>
                <a:t>报表</a:t>
              </a:r>
              <a:endParaRPr lang="zh-CN" altLang="en-US" sz="1100" b="1" dirty="0"/>
            </a:p>
          </p:txBody>
        </p:sp>
        <p:sp>
          <p:nvSpPr>
            <p:cNvPr id="244" name="Rectangle 276"/>
            <p:cNvSpPr>
              <a:spLocks noChangeArrowheads="1"/>
            </p:cNvSpPr>
            <p:nvPr/>
          </p:nvSpPr>
          <p:spPr bwMode="auto">
            <a:xfrm>
              <a:off x="4581811" y="1573199"/>
              <a:ext cx="374620" cy="177800"/>
            </a:xfrm>
            <a:prstGeom prst="rect">
              <a:avLst/>
            </a:prstGeom>
            <a:gradFill rotWithShape="1">
              <a:gsLst>
                <a:gs pos="0">
                  <a:srgbClr val="475E76"/>
                </a:gs>
                <a:gs pos="50000">
                  <a:srgbClr val="99CCFF"/>
                </a:gs>
                <a:gs pos="100000">
                  <a:srgbClr val="475E76"/>
                </a:gs>
              </a:gsLst>
              <a:lin ang="5400000" scaled="1"/>
            </a:gradFill>
            <a:ln w="9525" algn="ctr">
              <a:noFill/>
              <a:miter lim="800000"/>
              <a:headEnd/>
              <a:tailEnd/>
            </a:ln>
          </p:spPr>
          <p:txBody>
            <a:bodyPr wrap="none" anchor="ctr"/>
            <a:lstStyle/>
            <a:p>
              <a:pPr algn="ctr" eaLnBrk="0" hangingPunct="0"/>
              <a:r>
                <a:rPr lang="en-US" altLang="zh-CN" sz="900" b="1" dirty="0" smtClean="0"/>
                <a:t>Flash</a:t>
              </a:r>
              <a:endParaRPr lang="en-US" altLang="zh-CN" sz="900" b="1" dirty="0"/>
            </a:p>
          </p:txBody>
        </p:sp>
        <p:sp>
          <p:nvSpPr>
            <p:cNvPr id="245" name="Rectangle 277"/>
            <p:cNvSpPr>
              <a:spLocks noChangeArrowheads="1"/>
            </p:cNvSpPr>
            <p:nvPr/>
          </p:nvSpPr>
          <p:spPr bwMode="auto">
            <a:xfrm>
              <a:off x="3869080" y="1573199"/>
              <a:ext cx="374620" cy="177800"/>
            </a:xfrm>
            <a:prstGeom prst="rect">
              <a:avLst/>
            </a:prstGeom>
            <a:gradFill rotWithShape="1">
              <a:gsLst>
                <a:gs pos="0">
                  <a:srgbClr val="475E76"/>
                </a:gs>
                <a:gs pos="50000">
                  <a:srgbClr val="99CCFF"/>
                </a:gs>
                <a:gs pos="100000">
                  <a:srgbClr val="475E76"/>
                </a:gs>
              </a:gsLst>
              <a:lin ang="5400000" scaled="1"/>
            </a:gradFill>
            <a:ln w="9525" algn="ctr">
              <a:noFill/>
              <a:miter lim="800000"/>
              <a:headEnd/>
              <a:tailEnd/>
            </a:ln>
          </p:spPr>
          <p:txBody>
            <a:bodyPr wrap="none" anchor="ctr"/>
            <a:lstStyle/>
            <a:p>
              <a:pPr algn="ctr" eaLnBrk="0" hangingPunct="0"/>
              <a:r>
                <a:rPr lang="en-US" altLang="zh-CN" sz="900" b="1" dirty="0"/>
                <a:t>HTML</a:t>
              </a:r>
            </a:p>
          </p:txBody>
        </p:sp>
        <p:sp>
          <p:nvSpPr>
            <p:cNvPr id="246" name="Rectangle 278"/>
            <p:cNvSpPr>
              <a:spLocks noChangeArrowheads="1"/>
            </p:cNvSpPr>
            <p:nvPr/>
          </p:nvSpPr>
          <p:spPr bwMode="auto">
            <a:xfrm>
              <a:off x="3192860" y="1573199"/>
              <a:ext cx="374620" cy="177800"/>
            </a:xfrm>
            <a:prstGeom prst="rect">
              <a:avLst/>
            </a:prstGeom>
            <a:gradFill rotWithShape="1">
              <a:gsLst>
                <a:gs pos="0">
                  <a:srgbClr val="475E76"/>
                </a:gs>
                <a:gs pos="50000">
                  <a:srgbClr val="99CCFF"/>
                </a:gs>
                <a:gs pos="100000">
                  <a:srgbClr val="475E76"/>
                </a:gs>
              </a:gsLst>
              <a:lin ang="5400000" scaled="1"/>
            </a:gradFill>
            <a:ln w="9525" algn="ctr">
              <a:noFill/>
              <a:miter lim="800000"/>
              <a:headEnd/>
              <a:tailEnd/>
            </a:ln>
          </p:spPr>
          <p:txBody>
            <a:bodyPr wrap="none" anchor="ctr"/>
            <a:lstStyle/>
            <a:p>
              <a:pPr algn="ctr" eaLnBrk="0" hangingPunct="0"/>
              <a:r>
                <a:rPr lang="en-US" altLang="zh-CN" sz="900" b="1" dirty="0" smtClean="0"/>
                <a:t>AJAX</a:t>
              </a:r>
              <a:endParaRPr lang="en-US" altLang="zh-CN" sz="900" b="1" dirty="0"/>
            </a:p>
          </p:txBody>
        </p:sp>
        <p:sp>
          <p:nvSpPr>
            <p:cNvPr id="247" name="Rectangle 279"/>
            <p:cNvSpPr>
              <a:spLocks noChangeArrowheads="1"/>
            </p:cNvSpPr>
            <p:nvPr/>
          </p:nvSpPr>
          <p:spPr bwMode="auto">
            <a:xfrm>
              <a:off x="6357950" y="1573199"/>
              <a:ext cx="677808" cy="176212"/>
            </a:xfrm>
            <a:prstGeom prst="rect">
              <a:avLst/>
            </a:prstGeom>
            <a:gradFill rotWithShape="1">
              <a:gsLst>
                <a:gs pos="0">
                  <a:srgbClr val="475E76"/>
                </a:gs>
                <a:gs pos="50000">
                  <a:srgbClr val="99CCFF"/>
                </a:gs>
                <a:gs pos="100000">
                  <a:srgbClr val="475E76"/>
                </a:gs>
              </a:gsLst>
              <a:lin ang="5400000" scaled="1"/>
            </a:gradFill>
            <a:ln w="9525" algn="ctr">
              <a:noFill/>
              <a:miter lim="800000"/>
              <a:headEnd/>
              <a:tailEnd/>
            </a:ln>
          </p:spPr>
          <p:txBody>
            <a:bodyPr wrap="none" anchor="ctr"/>
            <a:lstStyle/>
            <a:p>
              <a:pPr algn="ctr" eaLnBrk="0" hangingPunct="0"/>
              <a:r>
                <a:rPr lang="en-US" altLang="zh-CN" sz="900" b="1" dirty="0"/>
                <a:t>Java Client</a:t>
              </a:r>
            </a:p>
          </p:txBody>
        </p:sp>
        <p:sp>
          <p:nvSpPr>
            <p:cNvPr id="248" name="Line 295"/>
            <p:cNvSpPr>
              <a:spLocks noChangeShapeType="1"/>
            </p:cNvSpPr>
            <p:nvPr/>
          </p:nvSpPr>
          <p:spPr bwMode="auto">
            <a:xfrm>
              <a:off x="3343660" y="1714486"/>
              <a:ext cx="1587" cy="212725"/>
            </a:xfrm>
            <a:prstGeom prst="line">
              <a:avLst/>
            </a:prstGeom>
            <a:noFill/>
            <a:ln w="9525">
              <a:solidFill>
                <a:schemeClr val="tx1"/>
              </a:solidFill>
              <a:round/>
              <a:headEnd/>
              <a:tailEnd type="triangle" w="med" len="med"/>
            </a:ln>
          </p:spPr>
          <p:txBody>
            <a:bodyPr wrap="none" anchor="ctr"/>
            <a:lstStyle/>
            <a:p>
              <a:endParaRPr lang="zh-CN" altLang="en-US"/>
            </a:p>
          </p:txBody>
        </p:sp>
        <p:sp>
          <p:nvSpPr>
            <p:cNvPr id="249" name="Line 296"/>
            <p:cNvSpPr>
              <a:spLocks noChangeShapeType="1"/>
            </p:cNvSpPr>
            <p:nvPr/>
          </p:nvSpPr>
          <p:spPr bwMode="auto">
            <a:xfrm>
              <a:off x="6696060" y="1714486"/>
              <a:ext cx="1588" cy="212725"/>
            </a:xfrm>
            <a:prstGeom prst="line">
              <a:avLst/>
            </a:prstGeom>
            <a:noFill/>
            <a:ln w="9525">
              <a:solidFill>
                <a:schemeClr val="tx1"/>
              </a:solidFill>
              <a:round/>
              <a:headEnd/>
              <a:tailEnd type="triangle" w="med" len="med"/>
            </a:ln>
          </p:spPr>
          <p:txBody>
            <a:bodyPr wrap="none" anchor="ctr"/>
            <a:lstStyle/>
            <a:p>
              <a:endParaRPr lang="zh-CN" altLang="en-US"/>
            </a:p>
          </p:txBody>
        </p:sp>
        <p:sp>
          <p:nvSpPr>
            <p:cNvPr id="250" name="Line 298"/>
            <p:cNvSpPr>
              <a:spLocks noChangeShapeType="1"/>
            </p:cNvSpPr>
            <p:nvPr/>
          </p:nvSpPr>
          <p:spPr bwMode="auto">
            <a:xfrm>
              <a:off x="4770708" y="1714486"/>
              <a:ext cx="3175" cy="212725"/>
            </a:xfrm>
            <a:prstGeom prst="line">
              <a:avLst/>
            </a:prstGeom>
            <a:noFill/>
            <a:ln w="9525">
              <a:solidFill>
                <a:schemeClr val="tx1"/>
              </a:solidFill>
              <a:round/>
              <a:headEnd/>
              <a:tailEnd type="triangle" w="med" len="med"/>
            </a:ln>
          </p:spPr>
          <p:txBody>
            <a:bodyPr wrap="none" anchor="ctr"/>
            <a:lstStyle/>
            <a:p>
              <a:endParaRPr lang="zh-CN" altLang="en-US"/>
            </a:p>
          </p:txBody>
        </p:sp>
        <p:sp>
          <p:nvSpPr>
            <p:cNvPr id="251" name="Line 299"/>
            <p:cNvSpPr>
              <a:spLocks noChangeShapeType="1"/>
            </p:cNvSpPr>
            <p:nvPr/>
          </p:nvSpPr>
          <p:spPr bwMode="auto">
            <a:xfrm>
              <a:off x="4018293" y="1714486"/>
              <a:ext cx="1588" cy="212725"/>
            </a:xfrm>
            <a:prstGeom prst="line">
              <a:avLst/>
            </a:prstGeom>
            <a:noFill/>
            <a:ln w="9525">
              <a:solidFill>
                <a:schemeClr val="tx1"/>
              </a:solidFill>
              <a:round/>
              <a:headEnd/>
              <a:tailEnd type="triangle" w="med" len="med"/>
            </a:ln>
          </p:spPr>
          <p:txBody>
            <a:bodyPr wrap="none" anchor="ctr"/>
            <a:lstStyle/>
            <a:p>
              <a:endParaRPr lang="zh-CN" altLang="en-US"/>
            </a:p>
          </p:txBody>
        </p:sp>
        <p:pic>
          <p:nvPicPr>
            <p:cNvPr id="252" name="Picture 321" descr="view"/>
            <p:cNvPicPr>
              <a:picLocks noChangeAspect="1" noChangeArrowheads="1"/>
            </p:cNvPicPr>
            <p:nvPr/>
          </p:nvPicPr>
          <p:blipFill>
            <a:blip r:embed="rId17"/>
            <a:srcRect/>
            <a:stretch>
              <a:fillRect/>
            </a:stretch>
          </p:blipFill>
          <p:spPr bwMode="auto">
            <a:xfrm>
              <a:off x="4927859" y="2187560"/>
              <a:ext cx="158737" cy="147638"/>
            </a:xfrm>
            <a:prstGeom prst="rect">
              <a:avLst/>
            </a:prstGeom>
            <a:noFill/>
            <a:ln w="9525">
              <a:noFill/>
              <a:miter lim="800000"/>
              <a:headEnd/>
              <a:tailEnd/>
            </a:ln>
          </p:spPr>
        </p:pic>
        <p:pic>
          <p:nvPicPr>
            <p:cNvPr id="253" name="Picture 322" descr="subprocess"/>
            <p:cNvPicPr>
              <a:picLocks noChangeAspect="1" noChangeArrowheads="1"/>
            </p:cNvPicPr>
            <p:nvPr/>
          </p:nvPicPr>
          <p:blipFill>
            <a:blip r:embed="rId18"/>
            <a:srcRect/>
            <a:stretch>
              <a:fillRect/>
            </a:stretch>
          </p:blipFill>
          <p:spPr bwMode="auto">
            <a:xfrm>
              <a:off x="5381847" y="2187560"/>
              <a:ext cx="158737" cy="149225"/>
            </a:xfrm>
            <a:prstGeom prst="rect">
              <a:avLst/>
            </a:prstGeom>
            <a:noFill/>
            <a:ln w="9525">
              <a:noFill/>
              <a:miter lim="800000"/>
              <a:headEnd/>
              <a:tailEnd/>
            </a:ln>
          </p:spPr>
        </p:pic>
        <p:cxnSp>
          <p:nvCxnSpPr>
            <p:cNvPr id="254" name="AutoShape 323"/>
            <p:cNvCxnSpPr>
              <a:cxnSpLocks noChangeShapeType="1"/>
            </p:cNvCxnSpPr>
            <p:nvPr/>
          </p:nvCxnSpPr>
          <p:spPr bwMode="auto">
            <a:xfrm>
              <a:off x="5540585" y="2262173"/>
              <a:ext cx="236518" cy="0"/>
            </a:xfrm>
            <a:prstGeom prst="straightConnector1">
              <a:avLst/>
            </a:prstGeom>
            <a:noFill/>
            <a:ln w="9525">
              <a:solidFill>
                <a:schemeClr val="tx1"/>
              </a:solidFill>
              <a:round/>
              <a:headEnd/>
              <a:tailEnd type="triangle" w="med" len="med"/>
            </a:ln>
          </p:spPr>
        </p:cxnSp>
        <p:cxnSp>
          <p:nvCxnSpPr>
            <p:cNvPr id="255" name="AutoShape 324"/>
            <p:cNvCxnSpPr>
              <a:cxnSpLocks noChangeShapeType="1"/>
            </p:cNvCxnSpPr>
            <p:nvPr/>
          </p:nvCxnSpPr>
          <p:spPr bwMode="auto">
            <a:xfrm>
              <a:off x="5086596" y="2262173"/>
              <a:ext cx="295251" cy="0"/>
            </a:xfrm>
            <a:prstGeom prst="straightConnector1">
              <a:avLst/>
            </a:prstGeom>
            <a:noFill/>
            <a:ln w="9525">
              <a:solidFill>
                <a:schemeClr val="tx1"/>
              </a:solidFill>
              <a:round/>
              <a:headEnd/>
              <a:tailEnd type="triangle" w="med" len="med"/>
            </a:ln>
          </p:spPr>
        </p:cxnSp>
        <p:pic>
          <p:nvPicPr>
            <p:cNvPr id="256" name="Picture 325" descr="view"/>
            <p:cNvPicPr>
              <a:picLocks noChangeAspect="1" noChangeArrowheads="1"/>
            </p:cNvPicPr>
            <p:nvPr/>
          </p:nvPicPr>
          <p:blipFill>
            <a:blip r:embed="rId17"/>
            <a:srcRect/>
            <a:stretch>
              <a:fillRect/>
            </a:stretch>
          </p:blipFill>
          <p:spPr bwMode="auto">
            <a:xfrm>
              <a:off x="5777103" y="2187560"/>
              <a:ext cx="158737" cy="147638"/>
            </a:xfrm>
            <a:prstGeom prst="rect">
              <a:avLst/>
            </a:prstGeom>
            <a:noFill/>
            <a:ln w="9525">
              <a:noFill/>
              <a:miter lim="800000"/>
              <a:headEnd/>
              <a:tailEnd/>
            </a:ln>
          </p:spPr>
        </p:pic>
        <p:cxnSp>
          <p:nvCxnSpPr>
            <p:cNvPr id="257" name="AutoShape 326"/>
            <p:cNvCxnSpPr>
              <a:cxnSpLocks noChangeShapeType="1"/>
            </p:cNvCxnSpPr>
            <p:nvPr/>
          </p:nvCxnSpPr>
          <p:spPr bwMode="auto">
            <a:xfrm rot="5400000" flipV="1">
              <a:off x="6113626" y="1930406"/>
              <a:ext cx="1588" cy="515897"/>
            </a:xfrm>
            <a:prstGeom prst="curvedConnector3">
              <a:avLst>
                <a:gd name="adj1" fmla="val -13400005"/>
              </a:avLst>
            </a:prstGeom>
            <a:noFill/>
            <a:ln w="9525">
              <a:solidFill>
                <a:srgbClr val="99CC00"/>
              </a:solidFill>
              <a:round/>
              <a:headEnd/>
              <a:tailEnd type="triangle" w="med" len="med"/>
            </a:ln>
          </p:spPr>
        </p:cxnSp>
        <p:cxnSp>
          <p:nvCxnSpPr>
            <p:cNvPr id="258" name="AutoShape 290"/>
            <p:cNvCxnSpPr>
              <a:cxnSpLocks noChangeShapeType="1"/>
              <a:stCxn id="229" idx="2"/>
              <a:endCxn id="131" idx="0"/>
            </p:cNvCxnSpPr>
            <p:nvPr/>
          </p:nvCxnSpPr>
          <p:spPr bwMode="auto">
            <a:xfrm rot="5400000">
              <a:off x="5168560" y="3407914"/>
              <a:ext cx="2592412" cy="450154"/>
            </a:xfrm>
            <a:prstGeom prst="curvedConnector3">
              <a:avLst>
                <a:gd name="adj1" fmla="val 50000"/>
              </a:avLst>
            </a:prstGeom>
            <a:noFill/>
            <a:ln w="12700">
              <a:solidFill>
                <a:srgbClr val="BA0613"/>
              </a:solidFill>
              <a:round/>
              <a:headEnd/>
              <a:tailEnd type="triangle" w="med" len="med"/>
            </a:ln>
          </p:spPr>
        </p:cxnSp>
        <p:cxnSp>
          <p:nvCxnSpPr>
            <p:cNvPr id="259" name="AutoShape 280"/>
            <p:cNvCxnSpPr>
              <a:cxnSpLocks noChangeShapeType="1"/>
            </p:cNvCxnSpPr>
            <p:nvPr/>
          </p:nvCxnSpPr>
          <p:spPr bwMode="auto">
            <a:xfrm flipH="1" flipV="1">
              <a:off x="6975570" y="2335198"/>
              <a:ext cx="669871" cy="784224"/>
            </a:xfrm>
            <a:prstGeom prst="curvedConnector4">
              <a:avLst>
                <a:gd name="adj1" fmla="val -34125"/>
                <a:gd name="adj2" fmla="val 55264"/>
              </a:avLst>
            </a:prstGeom>
            <a:noFill/>
            <a:ln w="12700">
              <a:solidFill>
                <a:schemeClr val="bg2"/>
              </a:solidFill>
              <a:round/>
              <a:headEnd/>
              <a:tailEnd type="triangle" w="med" len="med"/>
            </a:ln>
          </p:spPr>
        </p:cxnSp>
        <p:cxnSp>
          <p:nvCxnSpPr>
            <p:cNvPr id="260" name="AutoShape 289"/>
            <p:cNvCxnSpPr>
              <a:cxnSpLocks noChangeShapeType="1"/>
            </p:cNvCxnSpPr>
            <p:nvPr/>
          </p:nvCxnSpPr>
          <p:spPr bwMode="auto">
            <a:xfrm rot="16200000" flipH="1">
              <a:off x="6537393" y="3068626"/>
              <a:ext cx="1587498" cy="107941"/>
            </a:xfrm>
            <a:prstGeom prst="curvedConnector3">
              <a:avLst>
                <a:gd name="adj1" fmla="val 50000"/>
              </a:avLst>
            </a:prstGeom>
            <a:noFill/>
            <a:ln w="12700">
              <a:solidFill>
                <a:srgbClr val="BA0613"/>
              </a:solidFill>
              <a:round/>
              <a:headEnd/>
              <a:tailEnd type="triangle" w="med" len="med"/>
            </a:ln>
          </p:spPr>
        </p:cxnSp>
        <p:sp>
          <p:nvSpPr>
            <p:cNvPr id="261" name="Rectangle 279"/>
            <p:cNvSpPr>
              <a:spLocks noChangeArrowheads="1"/>
            </p:cNvSpPr>
            <p:nvPr/>
          </p:nvSpPr>
          <p:spPr bwMode="auto">
            <a:xfrm>
              <a:off x="5357818" y="1571612"/>
              <a:ext cx="677808" cy="176212"/>
            </a:xfrm>
            <a:prstGeom prst="rect">
              <a:avLst/>
            </a:prstGeom>
            <a:gradFill rotWithShape="1">
              <a:gsLst>
                <a:gs pos="0">
                  <a:srgbClr val="475E76"/>
                </a:gs>
                <a:gs pos="50000">
                  <a:srgbClr val="99CCFF"/>
                </a:gs>
                <a:gs pos="100000">
                  <a:srgbClr val="475E76"/>
                </a:gs>
              </a:gsLst>
              <a:lin ang="5400000" scaled="1"/>
            </a:gradFill>
            <a:ln w="9525" algn="ctr">
              <a:noFill/>
              <a:miter lim="800000"/>
              <a:headEnd/>
              <a:tailEnd/>
            </a:ln>
          </p:spPr>
          <p:txBody>
            <a:bodyPr wrap="none" anchor="ctr"/>
            <a:lstStyle/>
            <a:p>
              <a:pPr algn="ctr" eaLnBrk="0" hangingPunct="0"/>
              <a:r>
                <a:rPr lang="en-US" altLang="zh-CN" sz="900" b="1" dirty="0" err="1" smtClean="0"/>
                <a:t>Silverlight</a:t>
              </a:r>
              <a:endParaRPr lang="en-US" altLang="zh-CN" sz="900" b="1" dirty="0"/>
            </a:p>
          </p:txBody>
        </p:sp>
        <p:sp>
          <p:nvSpPr>
            <p:cNvPr id="262" name="Line 296"/>
            <p:cNvSpPr>
              <a:spLocks noChangeShapeType="1"/>
            </p:cNvSpPr>
            <p:nvPr/>
          </p:nvSpPr>
          <p:spPr bwMode="auto">
            <a:xfrm>
              <a:off x="5695928" y="1712899"/>
              <a:ext cx="1588" cy="212725"/>
            </a:xfrm>
            <a:prstGeom prst="line">
              <a:avLst/>
            </a:prstGeom>
            <a:noFill/>
            <a:ln w="9525">
              <a:solidFill>
                <a:schemeClr val="tx1"/>
              </a:solidFill>
              <a:round/>
              <a:headEnd/>
              <a:tailEnd type="triangle" w="med" len="med"/>
            </a:ln>
          </p:spPr>
          <p:txBody>
            <a:bodyPr wrap="none" anchor="ctr"/>
            <a:lstStyle/>
            <a:p>
              <a:endParaRPr lang="zh-CN" altLang="en-US"/>
            </a:p>
          </p:txBody>
        </p:sp>
        <p:sp>
          <p:nvSpPr>
            <p:cNvPr id="263" name="Rectangle 279"/>
            <p:cNvSpPr>
              <a:spLocks noChangeArrowheads="1"/>
            </p:cNvSpPr>
            <p:nvPr/>
          </p:nvSpPr>
          <p:spPr bwMode="auto">
            <a:xfrm>
              <a:off x="7286644" y="1571612"/>
              <a:ext cx="857256" cy="142876"/>
            </a:xfrm>
            <a:prstGeom prst="rect">
              <a:avLst/>
            </a:prstGeom>
            <a:gradFill rotWithShape="1">
              <a:gsLst>
                <a:gs pos="0">
                  <a:srgbClr val="475E76"/>
                </a:gs>
                <a:gs pos="50000">
                  <a:srgbClr val="99CCFF"/>
                </a:gs>
                <a:gs pos="100000">
                  <a:srgbClr val="475E76"/>
                </a:gs>
              </a:gsLst>
              <a:lin ang="5400000" scaled="1"/>
            </a:gradFill>
            <a:ln w="9525" algn="ctr">
              <a:noFill/>
              <a:miter lim="800000"/>
              <a:headEnd/>
              <a:tailEnd/>
            </a:ln>
          </p:spPr>
          <p:txBody>
            <a:bodyPr wrap="none" anchor="ctr"/>
            <a:lstStyle/>
            <a:p>
              <a:pPr algn="ctr" eaLnBrk="0" hangingPunct="0"/>
              <a:r>
                <a:rPr lang="en-US" altLang="zh-CN" sz="900" b="1" dirty="0" smtClean="0"/>
                <a:t>Mobile </a:t>
              </a:r>
              <a:r>
                <a:rPr lang="en-US" altLang="zh-CN" sz="900" b="1" dirty="0"/>
                <a:t>Client</a:t>
              </a:r>
            </a:p>
          </p:txBody>
        </p:sp>
        <p:sp>
          <p:nvSpPr>
            <p:cNvPr id="264" name="Line 296"/>
            <p:cNvSpPr>
              <a:spLocks noChangeShapeType="1"/>
            </p:cNvSpPr>
            <p:nvPr/>
          </p:nvSpPr>
          <p:spPr bwMode="auto">
            <a:xfrm>
              <a:off x="7696192" y="1712899"/>
              <a:ext cx="1588" cy="212725"/>
            </a:xfrm>
            <a:prstGeom prst="line">
              <a:avLst/>
            </a:prstGeom>
            <a:noFill/>
            <a:ln w="9525">
              <a:solidFill>
                <a:schemeClr val="tx1"/>
              </a:solidFill>
              <a:round/>
              <a:headEnd/>
              <a:tailEnd type="triangle" w="med" len="med"/>
            </a:ln>
          </p:spPr>
          <p:txBody>
            <a:bodyPr wrap="none" anchor="ctr"/>
            <a:lstStyle/>
            <a:p>
              <a:endParaRPr lang="zh-CN" altLang="en-US"/>
            </a:p>
          </p:txBody>
        </p:sp>
        <p:pic>
          <p:nvPicPr>
            <p:cNvPr id="265" name="Picture 2"/>
            <p:cNvPicPr>
              <a:picLocks noChangeAspect="1" noChangeArrowheads="1"/>
            </p:cNvPicPr>
            <p:nvPr/>
          </p:nvPicPr>
          <p:blipFill>
            <a:blip r:embed="rId20" cstate="print"/>
            <a:srcRect/>
            <a:stretch>
              <a:fillRect/>
            </a:stretch>
          </p:blipFill>
          <p:spPr bwMode="auto">
            <a:xfrm>
              <a:off x="5429256" y="947727"/>
              <a:ext cx="552447" cy="552447"/>
            </a:xfrm>
            <a:prstGeom prst="rect">
              <a:avLst/>
            </a:prstGeom>
            <a:noFill/>
            <a:ln w="9525">
              <a:noFill/>
              <a:miter lim="800000"/>
              <a:headEnd/>
              <a:tailEnd/>
            </a:ln>
            <a:effectLst/>
          </p:spPr>
        </p:pic>
      </p:grpSp>
      <p:sp>
        <p:nvSpPr>
          <p:cNvPr id="266" name="标题 1"/>
          <p:cNvSpPr txBox="1">
            <a:spLocks/>
          </p:cNvSpPr>
          <p:nvPr/>
        </p:nvSpPr>
        <p:spPr bwMode="auto">
          <a:xfrm>
            <a:off x="304800" y="381005"/>
            <a:ext cx="8610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kern="0" dirty="0" smtClean="0"/>
              <a:t>平台特性：</a:t>
            </a:r>
            <a:r>
              <a:rPr lang="zh-CN" altLang="en-US" dirty="0"/>
              <a:t>标准的</a:t>
            </a:r>
            <a:r>
              <a:rPr lang="en-US" altLang="zh-CN" dirty="0"/>
              <a:t>SOA</a:t>
            </a:r>
            <a:r>
              <a:rPr lang="zh-CN" altLang="en-US" dirty="0"/>
              <a:t>架构</a:t>
            </a:r>
            <a:endParaRPr lang="zh-CN" altLang="en-US" kern="0" dirty="0"/>
          </a:p>
        </p:txBody>
      </p:sp>
      <p:sp>
        <p:nvSpPr>
          <p:cNvPr id="175"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41</a:t>
            </a:fld>
            <a:endParaRPr lang="en-US" altLang="zh-CN" dirty="0"/>
          </a:p>
        </p:txBody>
      </p:sp>
    </p:spTree>
    <p:extLst>
      <p:ext uri="{BB962C8B-B14F-4D97-AF65-F5344CB8AC3E}">
        <p14:creationId xmlns="" xmlns:p14="http://schemas.microsoft.com/office/powerpoint/2010/main" val="150370871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210" grpId="0"/>
      <p:bldP spid="211" grpId="0"/>
      <p:bldP spid="2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ChangeAspect="1"/>
          </p:cNvGraphicFramePr>
          <p:nvPr>
            <p:extLst>
              <p:ext uri="{D42A27DB-BD31-4B8C-83A1-F6EECF244321}">
                <p14:modId xmlns="" xmlns:p14="http://schemas.microsoft.com/office/powerpoint/2010/main" val="1037553785"/>
              </p:ext>
            </p:extLst>
          </p:nvPr>
        </p:nvGraphicFramePr>
        <p:xfrm>
          <a:off x="2904973" y="1143006"/>
          <a:ext cx="5644076" cy="5000625"/>
        </p:xfrm>
        <a:graphic>
          <a:graphicData uri="http://schemas.openxmlformats.org/presentationml/2006/ole">
            <p:oleObj spid="_x0000_s55298" name="Visio" r:id="rId4" imgW="5397398" imgH="4906975" progId="Visio.Drawing.11">
              <p:embed/>
            </p:oleObj>
          </a:graphicData>
        </a:graphic>
      </p:graphicFrame>
      <p:sp>
        <p:nvSpPr>
          <p:cNvPr id="5" name="内容占位符 9"/>
          <p:cNvSpPr>
            <a:spLocks/>
          </p:cNvSpPr>
          <p:nvPr/>
        </p:nvSpPr>
        <p:spPr bwMode="auto">
          <a:xfrm>
            <a:off x="284513" y="1143001"/>
            <a:ext cx="2534891" cy="3581400"/>
          </a:xfrm>
          <a:prstGeom prst="rect">
            <a:avLst/>
          </a:prstGeom>
          <a:noFill/>
          <a:ln w="9525">
            <a:noFill/>
            <a:miter lim="800000"/>
            <a:headEnd/>
            <a:tailEnd/>
          </a:ln>
        </p:spPr>
        <p:txBody>
          <a:bodyPr lIns="91395" tIns="45697" rIns="91395" bIns="45697"/>
          <a:lstStyle/>
          <a:p>
            <a:pPr marL="359820" indent="-359820" eaLnBrk="0" hangingPunct="0">
              <a:spcBef>
                <a:spcPct val="20000"/>
              </a:spcBef>
              <a:buClr>
                <a:srgbClr val="0066FF"/>
              </a:buClr>
              <a:buSzPct val="85000"/>
              <a:buFont typeface="Arial" panose="020B0604020202020204" pitchFamily="34" charset="0"/>
              <a:buChar char="›"/>
            </a:pPr>
            <a:r>
              <a:rPr lang="zh-CN" altLang="en-US" dirty="0">
                <a:latin typeface="+mj-ea"/>
                <a:ea typeface="+mj-ea"/>
              </a:rPr>
              <a:t>构件生命周期</a:t>
            </a:r>
            <a:r>
              <a:rPr lang="zh-CN" altLang="en-US" dirty="0" smtClean="0">
                <a:latin typeface="+mj-ea"/>
                <a:ea typeface="+mj-ea"/>
              </a:rPr>
              <a:t>管理</a:t>
            </a:r>
          </a:p>
          <a:p>
            <a:pPr marL="359820" lvl="1" eaLnBrk="0" hangingPunct="0">
              <a:spcBef>
                <a:spcPct val="20000"/>
              </a:spcBef>
              <a:buClr>
                <a:srgbClr val="FF6600"/>
              </a:buClr>
              <a:buSzPct val="70000"/>
            </a:pPr>
            <a:r>
              <a:rPr lang="zh-CN" altLang="en-US" dirty="0" smtClean="0">
                <a:latin typeface="+mn-ea"/>
                <a:ea typeface="+mn-ea"/>
              </a:rPr>
              <a:t>构件设计</a:t>
            </a:r>
          </a:p>
          <a:p>
            <a:pPr marL="359820" lvl="1" eaLnBrk="0" hangingPunct="0">
              <a:spcBef>
                <a:spcPct val="20000"/>
              </a:spcBef>
              <a:buClr>
                <a:srgbClr val="FF6600"/>
              </a:buClr>
              <a:buSzPct val="70000"/>
            </a:pPr>
            <a:r>
              <a:rPr lang="zh-CN" altLang="en-US" dirty="0" smtClean="0">
                <a:latin typeface="+mn-ea"/>
                <a:ea typeface="+mn-ea"/>
              </a:rPr>
              <a:t>构件</a:t>
            </a:r>
            <a:r>
              <a:rPr lang="zh-CN" altLang="en-US" dirty="0">
                <a:latin typeface="+mn-ea"/>
                <a:ea typeface="+mn-ea"/>
              </a:rPr>
              <a:t>开发</a:t>
            </a:r>
          </a:p>
          <a:p>
            <a:pPr marL="359820" lvl="1" eaLnBrk="0" hangingPunct="0">
              <a:spcBef>
                <a:spcPct val="20000"/>
              </a:spcBef>
              <a:buClr>
                <a:srgbClr val="FF6600"/>
              </a:buClr>
              <a:buSzPct val="70000"/>
            </a:pPr>
            <a:r>
              <a:rPr lang="zh-CN" altLang="en-US" dirty="0">
                <a:latin typeface="+mn-ea"/>
                <a:ea typeface="+mn-ea"/>
              </a:rPr>
              <a:t>构件调试</a:t>
            </a:r>
          </a:p>
          <a:p>
            <a:pPr marL="359820" lvl="1" eaLnBrk="0" hangingPunct="0">
              <a:spcBef>
                <a:spcPct val="20000"/>
              </a:spcBef>
              <a:buClr>
                <a:srgbClr val="FF6600"/>
              </a:buClr>
              <a:buSzPct val="70000"/>
            </a:pPr>
            <a:r>
              <a:rPr lang="zh-CN" altLang="en-US" dirty="0" smtClean="0">
                <a:latin typeface="+mn-ea"/>
                <a:ea typeface="+mn-ea"/>
              </a:rPr>
              <a:t>构件部署升级</a:t>
            </a:r>
            <a:endParaRPr lang="zh-CN" altLang="en-US" dirty="0">
              <a:latin typeface="+mn-ea"/>
              <a:ea typeface="+mn-ea"/>
            </a:endParaRPr>
          </a:p>
          <a:p>
            <a:pPr marL="359820" lvl="1" eaLnBrk="0" hangingPunct="0">
              <a:spcBef>
                <a:spcPct val="20000"/>
              </a:spcBef>
              <a:buClr>
                <a:srgbClr val="FF6600"/>
              </a:buClr>
              <a:buSzPct val="70000"/>
            </a:pPr>
            <a:r>
              <a:rPr lang="zh-CN" altLang="en-US" dirty="0">
                <a:latin typeface="+mn-ea"/>
                <a:ea typeface="+mn-ea"/>
              </a:rPr>
              <a:t>构件文档生成</a:t>
            </a:r>
          </a:p>
          <a:p>
            <a:pPr marL="359820" lvl="1" eaLnBrk="0" hangingPunct="0">
              <a:spcBef>
                <a:spcPct val="20000"/>
              </a:spcBef>
              <a:buClr>
                <a:srgbClr val="FF6600"/>
              </a:buClr>
              <a:buSzPct val="70000"/>
            </a:pPr>
            <a:r>
              <a:rPr lang="zh-CN" altLang="en-US" dirty="0">
                <a:latin typeface="+mn-ea"/>
                <a:ea typeface="+mn-ea"/>
              </a:rPr>
              <a:t>构件管理监控</a:t>
            </a:r>
          </a:p>
          <a:p>
            <a:pPr marL="359820" lvl="1" eaLnBrk="0" hangingPunct="0">
              <a:spcBef>
                <a:spcPct val="20000"/>
              </a:spcBef>
              <a:buClr>
                <a:srgbClr val="FF6600"/>
              </a:buClr>
              <a:buSzPct val="70000"/>
            </a:pPr>
            <a:r>
              <a:rPr lang="zh-CN" altLang="en-US" dirty="0">
                <a:latin typeface="+mn-ea"/>
                <a:ea typeface="+mn-ea"/>
              </a:rPr>
              <a:t>构件库</a:t>
            </a:r>
            <a:r>
              <a:rPr lang="zh-CN" altLang="en-US" dirty="0" smtClean="0">
                <a:latin typeface="+mn-ea"/>
                <a:ea typeface="+mn-ea"/>
              </a:rPr>
              <a:t>管理</a:t>
            </a:r>
            <a:endParaRPr lang="en-US" altLang="zh-CN" dirty="0" smtClean="0">
              <a:latin typeface="+mn-ea"/>
              <a:ea typeface="+mn-ea"/>
            </a:endParaRPr>
          </a:p>
          <a:p>
            <a:pPr marL="359820" lvl="1" eaLnBrk="0" hangingPunct="0">
              <a:spcBef>
                <a:spcPct val="20000"/>
              </a:spcBef>
              <a:buClr>
                <a:srgbClr val="FF6600"/>
              </a:buClr>
              <a:buSzPct val="70000"/>
            </a:pPr>
            <a:r>
              <a:rPr lang="zh-CN" altLang="en-US" dirty="0" smtClean="0">
                <a:latin typeface="+mn-ea"/>
                <a:ea typeface="+mn-ea"/>
              </a:rPr>
              <a:t>构件化日志</a:t>
            </a:r>
            <a:endParaRPr lang="zh-CN" altLang="en-US" dirty="0">
              <a:latin typeface="+mn-ea"/>
              <a:ea typeface="+mn-ea"/>
            </a:endParaRPr>
          </a:p>
        </p:txBody>
      </p:sp>
      <p:sp>
        <p:nvSpPr>
          <p:cNvPr id="6" name="标题 1"/>
          <p:cNvSpPr txBox="1">
            <a:spLocks/>
          </p:cNvSpPr>
          <p:nvPr/>
        </p:nvSpPr>
        <p:spPr bwMode="auto">
          <a:xfrm>
            <a:off x="304800" y="381005"/>
            <a:ext cx="8610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kern="0" dirty="0" smtClean="0"/>
              <a:t>平台特性：</a:t>
            </a:r>
            <a:r>
              <a:rPr lang="zh-CN" altLang="en-US" dirty="0"/>
              <a:t>构件化的产品体系</a:t>
            </a:r>
            <a:endParaRPr lang="zh-CN" altLang="en-US" kern="0" dirty="0"/>
          </a:p>
        </p:txBody>
      </p:sp>
      <p:sp>
        <p:nvSpPr>
          <p:cNvPr id="7"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42</a:t>
            </a:fld>
            <a:endParaRPr lang="en-US" altLang="zh-CN" dirty="0"/>
          </a:p>
        </p:txBody>
      </p:sp>
    </p:spTree>
    <p:extLst>
      <p:ext uri="{BB962C8B-B14F-4D97-AF65-F5344CB8AC3E}">
        <p14:creationId xmlns="" xmlns:p14="http://schemas.microsoft.com/office/powerpoint/2010/main" val="7089468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srcRect/>
          <a:stretch>
            <a:fillRect/>
          </a:stretch>
        </p:blipFill>
        <p:spPr bwMode="auto">
          <a:xfrm>
            <a:off x="857225" y="1142984"/>
            <a:ext cx="3229660" cy="2071702"/>
          </a:xfrm>
          <a:prstGeom prst="rect">
            <a:avLst/>
          </a:prstGeom>
          <a:noFill/>
          <a:ln w="9525">
            <a:solidFill>
              <a:schemeClr val="accent1">
                <a:shade val="95000"/>
                <a:satMod val="105000"/>
              </a:schemeClr>
            </a:solid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5000629" y="1142984"/>
            <a:ext cx="3417045" cy="2071702"/>
          </a:xfrm>
          <a:prstGeom prst="rect">
            <a:avLst/>
          </a:prstGeom>
          <a:noFill/>
          <a:ln w="9525">
            <a:solidFill>
              <a:schemeClr val="accent1">
                <a:shade val="95000"/>
                <a:satMod val="105000"/>
              </a:schemeClr>
            </a:solidFill>
            <a:miter lim="800000"/>
            <a:headEnd/>
            <a:tailEnd/>
          </a:ln>
          <a:effectLst/>
        </p:spPr>
      </p:pic>
      <p:pic>
        <p:nvPicPr>
          <p:cNvPr id="7" name="Picture 7"/>
          <p:cNvPicPr>
            <a:picLocks noChangeAspect="1" noChangeArrowheads="1"/>
          </p:cNvPicPr>
          <p:nvPr/>
        </p:nvPicPr>
        <p:blipFill>
          <a:blip r:embed="rId4"/>
          <a:srcRect/>
          <a:stretch>
            <a:fillRect/>
          </a:stretch>
        </p:blipFill>
        <p:spPr bwMode="auto">
          <a:xfrm>
            <a:off x="785792" y="3786190"/>
            <a:ext cx="3286147" cy="2143140"/>
          </a:xfrm>
          <a:prstGeom prst="rect">
            <a:avLst/>
          </a:prstGeom>
          <a:noFill/>
          <a:ln w="9525">
            <a:solidFill>
              <a:schemeClr val="accent1">
                <a:shade val="95000"/>
                <a:satMod val="105000"/>
              </a:schemeClr>
            </a:solidFill>
            <a:miter lim="800000"/>
            <a:headEnd/>
            <a:tailEnd/>
          </a:ln>
          <a:effectLst/>
        </p:spPr>
      </p:pic>
      <p:pic>
        <p:nvPicPr>
          <p:cNvPr id="8" name="Picture 8"/>
          <p:cNvPicPr>
            <a:picLocks noChangeAspect="1" noChangeArrowheads="1"/>
          </p:cNvPicPr>
          <p:nvPr/>
        </p:nvPicPr>
        <p:blipFill>
          <a:blip r:embed="rId5"/>
          <a:srcRect/>
          <a:stretch>
            <a:fillRect/>
          </a:stretch>
        </p:blipFill>
        <p:spPr bwMode="auto">
          <a:xfrm>
            <a:off x="5072066" y="3786190"/>
            <a:ext cx="3214710" cy="2214578"/>
          </a:xfrm>
          <a:prstGeom prst="rect">
            <a:avLst/>
          </a:prstGeom>
          <a:noFill/>
          <a:ln w="9525">
            <a:solidFill>
              <a:schemeClr val="accent1">
                <a:shade val="95000"/>
                <a:satMod val="105000"/>
              </a:schemeClr>
            </a:solidFill>
            <a:miter lim="800000"/>
            <a:headEnd/>
            <a:tailEnd/>
          </a:ln>
          <a:effectLst/>
        </p:spPr>
      </p:pic>
      <p:sp>
        <p:nvSpPr>
          <p:cNvPr id="9" name="TextBox 6"/>
          <p:cNvSpPr txBox="1"/>
          <p:nvPr/>
        </p:nvSpPr>
        <p:spPr>
          <a:xfrm>
            <a:off x="1714480" y="3214686"/>
            <a:ext cx="1714512" cy="369285"/>
          </a:xfrm>
          <a:prstGeom prst="rect">
            <a:avLst/>
          </a:prstGeom>
          <a:noFill/>
        </p:spPr>
        <p:txBody>
          <a:bodyPr wrap="square" lIns="91395" tIns="45697" rIns="91395" bIns="45697" rtlCol="0">
            <a:spAutoFit/>
          </a:bodyPr>
          <a:lstStyle/>
          <a:p>
            <a:r>
              <a:rPr lang="zh-CN" altLang="en-US" dirty="0" smtClean="0"/>
              <a:t>表单建模</a:t>
            </a:r>
            <a:endParaRPr lang="zh-CN" altLang="en-US" dirty="0"/>
          </a:p>
        </p:txBody>
      </p:sp>
      <p:sp>
        <p:nvSpPr>
          <p:cNvPr id="10" name="TextBox 7"/>
          <p:cNvSpPr txBox="1"/>
          <p:nvPr/>
        </p:nvSpPr>
        <p:spPr>
          <a:xfrm>
            <a:off x="5857884" y="3214686"/>
            <a:ext cx="1714512" cy="369285"/>
          </a:xfrm>
          <a:prstGeom prst="rect">
            <a:avLst/>
          </a:prstGeom>
          <a:noFill/>
        </p:spPr>
        <p:txBody>
          <a:bodyPr wrap="square" lIns="91395" tIns="45697" rIns="91395" bIns="45697" rtlCol="0">
            <a:spAutoFit/>
          </a:bodyPr>
          <a:lstStyle/>
          <a:p>
            <a:r>
              <a:rPr lang="zh-CN" altLang="en-US" dirty="0" smtClean="0"/>
              <a:t>表单运行</a:t>
            </a:r>
            <a:endParaRPr lang="zh-CN" altLang="en-US" dirty="0"/>
          </a:p>
        </p:txBody>
      </p:sp>
      <p:sp>
        <p:nvSpPr>
          <p:cNvPr id="11" name="TextBox 8"/>
          <p:cNvSpPr txBox="1"/>
          <p:nvPr/>
        </p:nvSpPr>
        <p:spPr>
          <a:xfrm>
            <a:off x="1714480" y="6072209"/>
            <a:ext cx="1714512" cy="369285"/>
          </a:xfrm>
          <a:prstGeom prst="rect">
            <a:avLst/>
          </a:prstGeom>
          <a:noFill/>
        </p:spPr>
        <p:txBody>
          <a:bodyPr wrap="square" lIns="91395" tIns="45697" rIns="91395" bIns="45697" rtlCol="0">
            <a:spAutoFit/>
          </a:bodyPr>
          <a:lstStyle/>
          <a:p>
            <a:r>
              <a:rPr lang="zh-CN" altLang="en-US" dirty="0" smtClean="0"/>
              <a:t>流程建模</a:t>
            </a:r>
            <a:endParaRPr lang="zh-CN" altLang="en-US" dirty="0"/>
          </a:p>
        </p:txBody>
      </p:sp>
      <p:sp>
        <p:nvSpPr>
          <p:cNvPr id="12" name="TextBox 9"/>
          <p:cNvSpPr txBox="1"/>
          <p:nvPr/>
        </p:nvSpPr>
        <p:spPr>
          <a:xfrm>
            <a:off x="5857884" y="6072209"/>
            <a:ext cx="1714512" cy="369285"/>
          </a:xfrm>
          <a:prstGeom prst="rect">
            <a:avLst/>
          </a:prstGeom>
          <a:noFill/>
        </p:spPr>
        <p:txBody>
          <a:bodyPr wrap="square" lIns="91395" tIns="45697" rIns="91395" bIns="45697" rtlCol="0">
            <a:spAutoFit/>
          </a:bodyPr>
          <a:lstStyle/>
          <a:p>
            <a:r>
              <a:rPr lang="zh-CN" altLang="en-US" dirty="0" smtClean="0"/>
              <a:t>流程运行</a:t>
            </a:r>
            <a:endParaRPr lang="zh-CN" altLang="en-US" dirty="0"/>
          </a:p>
        </p:txBody>
      </p:sp>
      <p:cxnSp>
        <p:nvCxnSpPr>
          <p:cNvPr id="13" name="直接连接符 11"/>
          <p:cNvCxnSpPr/>
          <p:nvPr/>
        </p:nvCxnSpPr>
        <p:spPr>
          <a:xfrm rot="5400000">
            <a:off x="2070876" y="3714752"/>
            <a:ext cx="5000660" cy="1588"/>
          </a:xfrm>
          <a:prstGeom prst="line">
            <a:avLst/>
          </a:prstGeom>
          <a:ln>
            <a:solidFill>
              <a:srgbClr val="004DE6"/>
            </a:solidFill>
            <a:prstDash val="dash"/>
          </a:ln>
        </p:spPr>
        <p:style>
          <a:lnRef idx="1">
            <a:schemeClr val="accent1"/>
          </a:lnRef>
          <a:fillRef idx="0">
            <a:schemeClr val="accent1"/>
          </a:fillRef>
          <a:effectRef idx="0">
            <a:schemeClr val="accent1"/>
          </a:effectRef>
          <a:fontRef idx="minor">
            <a:schemeClr val="tx1"/>
          </a:fontRef>
        </p:style>
      </p:cxnSp>
      <p:sp>
        <p:nvSpPr>
          <p:cNvPr id="14" name="标题 1"/>
          <p:cNvSpPr txBox="1">
            <a:spLocks/>
          </p:cNvSpPr>
          <p:nvPr/>
        </p:nvSpPr>
        <p:spPr bwMode="auto">
          <a:xfrm>
            <a:off x="304800" y="381005"/>
            <a:ext cx="8610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kern="0" dirty="0" smtClean="0"/>
              <a:t>平台特性：</a:t>
            </a:r>
            <a:r>
              <a:rPr kumimoji="1" lang="zh-CN" altLang="en-US" dirty="0"/>
              <a:t>业务化的配置能力</a:t>
            </a:r>
            <a:endParaRPr lang="zh-CN" altLang="en-US" kern="0" dirty="0"/>
          </a:p>
        </p:txBody>
      </p:sp>
      <p:sp>
        <p:nvSpPr>
          <p:cNvPr id="15"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43</a:t>
            </a:fld>
            <a:endParaRPr lang="en-US" altLang="zh-CN" dirty="0"/>
          </a:p>
        </p:txBody>
      </p:sp>
    </p:spTree>
    <p:extLst>
      <p:ext uri="{BB962C8B-B14F-4D97-AF65-F5344CB8AC3E}">
        <p14:creationId xmlns="" xmlns:p14="http://schemas.microsoft.com/office/powerpoint/2010/main" val="27871690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auth_graph.png"/>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42844" y="1219200"/>
            <a:ext cx="8786874" cy="4712874"/>
          </a:xfrm>
          <a:prstGeom prst="rect">
            <a:avLst/>
          </a:prstGeom>
        </p:spPr>
      </p:pic>
      <p:pic>
        <p:nvPicPr>
          <p:cNvPr id="14" name="图片 13" descr="flow_auth.png"/>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285720" y="1357298"/>
            <a:ext cx="8542626" cy="4873121"/>
          </a:xfrm>
          <a:prstGeom prst="rect">
            <a:avLst/>
          </a:prstGeom>
        </p:spPr>
      </p:pic>
      <p:sp>
        <p:nvSpPr>
          <p:cNvPr id="6" name="标题 1"/>
          <p:cNvSpPr txBox="1">
            <a:spLocks/>
          </p:cNvSpPr>
          <p:nvPr/>
        </p:nvSpPr>
        <p:spPr bwMode="auto">
          <a:xfrm>
            <a:off x="304800" y="381005"/>
            <a:ext cx="8610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kern="0" dirty="0" smtClean="0"/>
              <a:t>平台特性：</a:t>
            </a:r>
            <a:r>
              <a:rPr lang="zh-CN" altLang="en-US" dirty="0"/>
              <a:t>精细化的权限控制</a:t>
            </a:r>
            <a:endParaRPr lang="zh-CN" altLang="en-US" kern="0" dirty="0"/>
          </a:p>
        </p:txBody>
      </p:sp>
      <p:sp>
        <p:nvSpPr>
          <p:cNvPr id="5"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44</a:t>
            </a:fld>
            <a:endParaRPr lang="en-US" altLang="zh-CN" dirty="0"/>
          </a:p>
        </p:txBody>
      </p:sp>
    </p:spTree>
    <p:extLst>
      <p:ext uri="{BB962C8B-B14F-4D97-AF65-F5344CB8AC3E}">
        <p14:creationId xmlns="" xmlns:p14="http://schemas.microsoft.com/office/powerpoint/2010/main" val="1424295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p:cNvSpPr txBox="1">
            <a:spLocks/>
          </p:cNvSpPr>
          <p:nvPr/>
        </p:nvSpPr>
        <p:spPr bwMode="auto">
          <a:xfrm>
            <a:off x="727160" y="1341438"/>
            <a:ext cx="3647745" cy="4679950"/>
          </a:xfrm>
          <a:prstGeom prst="rect">
            <a:avLst/>
          </a:prstGeom>
          <a:noFill/>
          <a:ln w="9525">
            <a:noFill/>
            <a:miter lim="800000"/>
            <a:headEnd/>
            <a:tailEnd/>
          </a:ln>
          <a:effectLst/>
        </p:spPr>
        <p:txBody>
          <a:bodyPr vert="horz" wrap="square" lIns="91395" tIns="45697" rIns="91395" bIns="45697"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000">
                <a:solidFill>
                  <a:schemeClr val="tx1"/>
                </a:solidFill>
                <a:latin typeface="+mn-lt"/>
                <a:ea typeface="+mn-ea"/>
                <a:cs typeface="+mn-cs"/>
              </a:defRPr>
            </a:lvl3pPr>
            <a:lvl4pPr marL="1600200" indent="-228600" algn="l" rtl="0" eaLnBrk="1" fontAlgn="base" hangingPunct="1">
              <a:spcBef>
                <a:spcPct val="20000"/>
              </a:spcBef>
              <a:spcAft>
                <a:spcPct val="0"/>
              </a:spcAft>
              <a:buChar char="–"/>
              <a:defRPr>
                <a:solidFill>
                  <a:schemeClr val="tx1"/>
                </a:solidFill>
                <a:latin typeface="+mn-lt"/>
                <a:ea typeface="+mn-ea"/>
                <a:cs typeface="+mn-cs"/>
              </a:defRPr>
            </a:lvl4pPr>
            <a:lvl5pPr marL="2057400" indent="-228600" algn="l" rtl="0" eaLnBrk="1" fontAlgn="base" hangingPunct="1">
              <a:spcBef>
                <a:spcPct val="20000"/>
              </a:spcBef>
              <a:spcAft>
                <a:spcPct val="0"/>
              </a:spcAft>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1600">
                <a:solidFill>
                  <a:schemeClr val="tx1"/>
                </a:solidFill>
                <a:latin typeface="+mn-lt"/>
                <a:ea typeface="+mn-ea"/>
                <a:cs typeface="+mn-cs"/>
              </a:defRPr>
            </a:lvl9pPr>
          </a:lstStyle>
          <a:p>
            <a:pPr>
              <a:buFont typeface="Arial" panose="020B0604020202020204" pitchFamily="34" charset="0"/>
              <a:buChar char="›"/>
              <a:defRPr/>
            </a:pPr>
            <a:r>
              <a:rPr lang="zh-CN" altLang="en-US" kern="0" dirty="0" smtClean="0"/>
              <a:t>横向一体化</a:t>
            </a:r>
            <a:endParaRPr lang="en-US" altLang="zh-CN" kern="0" dirty="0" smtClean="0"/>
          </a:p>
          <a:p>
            <a:pPr lvl="1">
              <a:buFont typeface="Arial" panose="020B0604020202020204" pitchFamily="34" charset="0"/>
              <a:buChar char="›"/>
              <a:defRPr/>
            </a:pPr>
            <a:r>
              <a:rPr lang="zh-CN" altLang="en-US" sz="2800" kern="0" dirty="0" smtClean="0">
                <a:solidFill>
                  <a:srgbClr val="FF0000"/>
                </a:solidFill>
              </a:rPr>
              <a:t>需求</a:t>
            </a:r>
            <a:endParaRPr lang="en-US" altLang="zh-CN" sz="2800" kern="0" dirty="0" smtClean="0">
              <a:solidFill>
                <a:srgbClr val="FF0000"/>
              </a:solidFill>
            </a:endParaRPr>
          </a:p>
          <a:p>
            <a:pPr lvl="1">
              <a:buFont typeface="Arial" panose="020B0604020202020204" pitchFamily="34" charset="0"/>
              <a:buChar char="›"/>
              <a:defRPr/>
            </a:pPr>
            <a:r>
              <a:rPr lang="zh-CN" altLang="en-US" sz="2800" kern="0" dirty="0" smtClean="0"/>
              <a:t>设计</a:t>
            </a:r>
            <a:endParaRPr lang="en-US" altLang="zh-CN" sz="2800" kern="0" dirty="0" smtClean="0"/>
          </a:p>
          <a:p>
            <a:pPr lvl="1">
              <a:buFont typeface="Arial" panose="020B0604020202020204" pitchFamily="34" charset="0"/>
              <a:buChar char="›"/>
              <a:defRPr/>
            </a:pPr>
            <a:r>
              <a:rPr lang="zh-CN" altLang="en-US" sz="2800" kern="0" dirty="0" smtClean="0"/>
              <a:t>开发</a:t>
            </a:r>
            <a:endParaRPr lang="en-US" altLang="zh-CN" sz="2800" kern="0" dirty="0" smtClean="0"/>
          </a:p>
          <a:p>
            <a:pPr lvl="1">
              <a:buFont typeface="Arial" panose="020B0604020202020204" pitchFamily="34" charset="0"/>
              <a:buChar char="›"/>
              <a:defRPr/>
            </a:pPr>
            <a:r>
              <a:rPr lang="zh-CN" altLang="en-US" sz="2800" kern="0" dirty="0" smtClean="0"/>
              <a:t>调试</a:t>
            </a:r>
            <a:endParaRPr lang="en-US" altLang="zh-CN" sz="2800" kern="0" dirty="0" smtClean="0"/>
          </a:p>
          <a:p>
            <a:pPr lvl="1">
              <a:buFont typeface="Arial" panose="020B0604020202020204" pitchFamily="34" charset="0"/>
              <a:buChar char="›"/>
              <a:defRPr/>
            </a:pPr>
            <a:r>
              <a:rPr lang="zh-CN" altLang="en-US" sz="2800" kern="0" dirty="0" smtClean="0"/>
              <a:t>测试</a:t>
            </a:r>
            <a:endParaRPr lang="en-US" altLang="zh-CN" sz="2800" kern="0" dirty="0" smtClean="0"/>
          </a:p>
          <a:p>
            <a:pPr lvl="1">
              <a:buFont typeface="Arial" panose="020B0604020202020204" pitchFamily="34" charset="0"/>
              <a:buChar char="›"/>
              <a:defRPr/>
            </a:pPr>
            <a:r>
              <a:rPr lang="zh-CN" altLang="en-US" sz="2800" kern="0" dirty="0" smtClean="0"/>
              <a:t>部署、升级</a:t>
            </a:r>
            <a:endParaRPr lang="en-US" altLang="zh-CN" sz="2800" kern="0" dirty="0" smtClean="0"/>
          </a:p>
          <a:p>
            <a:pPr lvl="1">
              <a:buFont typeface="Arial" panose="020B0604020202020204" pitchFamily="34" charset="0"/>
              <a:buChar char="›"/>
              <a:defRPr/>
            </a:pPr>
            <a:r>
              <a:rPr lang="zh-CN" altLang="en-US" sz="2800" kern="0" dirty="0" smtClean="0"/>
              <a:t>文档生成</a:t>
            </a:r>
            <a:endParaRPr lang="en-US" altLang="zh-CN" sz="2800" kern="0" dirty="0"/>
          </a:p>
        </p:txBody>
      </p:sp>
      <p:sp>
        <p:nvSpPr>
          <p:cNvPr id="5" name="内容占位符 5"/>
          <p:cNvSpPr txBox="1">
            <a:spLocks/>
          </p:cNvSpPr>
          <p:nvPr/>
        </p:nvSpPr>
        <p:spPr bwMode="auto">
          <a:xfrm>
            <a:off x="4300249" y="1357313"/>
            <a:ext cx="3383459" cy="4495800"/>
          </a:xfrm>
          <a:prstGeom prst="rect">
            <a:avLst/>
          </a:prstGeom>
          <a:noFill/>
          <a:ln w="9525">
            <a:noFill/>
            <a:miter lim="800000"/>
            <a:headEnd/>
            <a:tailEnd/>
          </a:ln>
          <a:effectLst/>
        </p:spPr>
        <p:txBody>
          <a:bodyPr vert="horz" wrap="square" lIns="91395" tIns="45697" rIns="91395" bIns="45697"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000">
                <a:solidFill>
                  <a:schemeClr val="tx1"/>
                </a:solidFill>
                <a:latin typeface="+mn-lt"/>
                <a:ea typeface="+mn-ea"/>
                <a:cs typeface="+mn-cs"/>
              </a:defRPr>
            </a:lvl3pPr>
            <a:lvl4pPr marL="1600200" indent="-228600" algn="l" rtl="0" eaLnBrk="1" fontAlgn="base" hangingPunct="1">
              <a:spcBef>
                <a:spcPct val="20000"/>
              </a:spcBef>
              <a:spcAft>
                <a:spcPct val="0"/>
              </a:spcAft>
              <a:buChar char="–"/>
              <a:defRPr>
                <a:solidFill>
                  <a:schemeClr val="tx1"/>
                </a:solidFill>
                <a:latin typeface="+mn-lt"/>
                <a:ea typeface="+mn-ea"/>
                <a:cs typeface="+mn-cs"/>
              </a:defRPr>
            </a:lvl4pPr>
            <a:lvl5pPr marL="2057400" indent="-228600" algn="l" rtl="0" eaLnBrk="1" fontAlgn="base" hangingPunct="1">
              <a:spcBef>
                <a:spcPct val="20000"/>
              </a:spcBef>
              <a:spcAft>
                <a:spcPct val="0"/>
              </a:spcAft>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1600">
                <a:solidFill>
                  <a:schemeClr val="tx1"/>
                </a:solidFill>
                <a:latin typeface="+mn-lt"/>
                <a:ea typeface="+mn-ea"/>
                <a:cs typeface="+mn-cs"/>
              </a:defRPr>
            </a:lvl9pPr>
          </a:lstStyle>
          <a:p>
            <a:pPr>
              <a:buFont typeface="Arial" panose="020B0604020202020204" pitchFamily="34" charset="0"/>
              <a:buChar char="›"/>
              <a:defRPr/>
            </a:pPr>
            <a:r>
              <a:rPr lang="zh-CN" altLang="en-US" kern="0" dirty="0" smtClean="0"/>
              <a:t>纵向一体化</a:t>
            </a:r>
            <a:endParaRPr lang="en-US" altLang="zh-CN" kern="0" dirty="0" smtClean="0"/>
          </a:p>
          <a:p>
            <a:pPr lvl="1">
              <a:buFont typeface="Arial" panose="020B0604020202020204" pitchFamily="34" charset="0"/>
              <a:buChar char="›"/>
              <a:defRPr/>
            </a:pPr>
            <a:r>
              <a:rPr lang="zh-CN" altLang="en-US" sz="2800" kern="0" dirty="0" smtClean="0"/>
              <a:t>数据模型</a:t>
            </a:r>
            <a:endParaRPr lang="en-US" altLang="zh-CN" sz="2800" kern="0" dirty="0" smtClean="0"/>
          </a:p>
          <a:p>
            <a:pPr lvl="1">
              <a:buFont typeface="Arial" panose="020B0604020202020204" pitchFamily="34" charset="0"/>
              <a:buChar char="›"/>
              <a:defRPr/>
            </a:pPr>
            <a:r>
              <a:rPr lang="zh-CN" altLang="en-US" sz="2800" kern="0" dirty="0" smtClean="0"/>
              <a:t>逻辑构件</a:t>
            </a:r>
            <a:endParaRPr lang="en-US" altLang="zh-CN" sz="2800" kern="0" dirty="0" smtClean="0"/>
          </a:p>
          <a:p>
            <a:pPr lvl="1">
              <a:buFont typeface="Arial" panose="020B0604020202020204" pitchFamily="34" charset="0"/>
              <a:buChar char="›"/>
              <a:defRPr/>
            </a:pPr>
            <a:r>
              <a:rPr lang="zh-CN" altLang="en-US" sz="2800" kern="0" dirty="0" smtClean="0"/>
              <a:t>逻辑流</a:t>
            </a:r>
            <a:endParaRPr lang="en-US" altLang="zh-CN" sz="2800" kern="0" dirty="0" smtClean="0"/>
          </a:p>
          <a:p>
            <a:pPr lvl="1">
              <a:buFont typeface="Arial" panose="020B0604020202020204" pitchFamily="34" charset="0"/>
              <a:buChar char="›"/>
              <a:defRPr/>
            </a:pPr>
            <a:r>
              <a:rPr lang="zh-CN" altLang="en-US" sz="2800" kern="0" dirty="0" smtClean="0"/>
              <a:t>服务装配</a:t>
            </a:r>
            <a:endParaRPr lang="en-US" altLang="zh-CN" sz="2800" kern="0" dirty="0" smtClean="0"/>
          </a:p>
          <a:p>
            <a:pPr lvl="1">
              <a:buFont typeface="Arial" panose="020B0604020202020204" pitchFamily="34" charset="0"/>
              <a:buChar char="›"/>
              <a:defRPr/>
            </a:pPr>
            <a:r>
              <a:rPr lang="zh-CN" altLang="en-US" sz="2800" kern="0" dirty="0" smtClean="0"/>
              <a:t>页面开发</a:t>
            </a:r>
            <a:endParaRPr lang="en-US" altLang="zh-CN" sz="2800" kern="0" dirty="0" smtClean="0"/>
          </a:p>
          <a:p>
            <a:pPr lvl="1">
              <a:buFont typeface="Arial" panose="020B0604020202020204" pitchFamily="34" charset="0"/>
              <a:buChar char="›"/>
              <a:defRPr/>
            </a:pPr>
            <a:r>
              <a:rPr lang="zh-CN" altLang="en-US" sz="2800" kern="0" dirty="0" smtClean="0"/>
              <a:t>页面流</a:t>
            </a:r>
            <a:endParaRPr lang="en-US" altLang="zh-CN" sz="2800" kern="0" dirty="0" smtClean="0"/>
          </a:p>
          <a:p>
            <a:pPr lvl="1">
              <a:buFont typeface="Arial" panose="020B0604020202020204" pitchFamily="34" charset="0"/>
              <a:buChar char="›"/>
              <a:defRPr/>
            </a:pPr>
            <a:r>
              <a:rPr lang="zh-CN" altLang="en-US" sz="2800" kern="0" dirty="0" smtClean="0"/>
              <a:t>工作流</a:t>
            </a:r>
            <a:endParaRPr lang="en-US" altLang="zh-CN" sz="2800" kern="0" dirty="0" smtClean="0"/>
          </a:p>
          <a:p>
            <a:pPr lvl="1">
              <a:buFont typeface="Arial" panose="020B0604020202020204" pitchFamily="34" charset="0"/>
              <a:buChar char="›"/>
              <a:defRPr/>
            </a:pPr>
            <a:endParaRPr lang="zh-CN" altLang="en-US" sz="3200" kern="0" dirty="0"/>
          </a:p>
        </p:txBody>
      </p:sp>
      <p:sp>
        <p:nvSpPr>
          <p:cNvPr id="6" name="标题 1"/>
          <p:cNvSpPr txBox="1">
            <a:spLocks/>
          </p:cNvSpPr>
          <p:nvPr/>
        </p:nvSpPr>
        <p:spPr bwMode="auto">
          <a:xfrm>
            <a:off x="304800" y="381005"/>
            <a:ext cx="8610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kern="0" dirty="0" smtClean="0"/>
              <a:t>平台特性：</a:t>
            </a:r>
            <a:r>
              <a:rPr lang="zh-CN" altLang="en-US" dirty="0">
                <a:latin typeface="微软雅黑" pitchFamily="34" charset="-122"/>
                <a:ea typeface="微软雅黑" pitchFamily="34" charset="-122"/>
              </a:rPr>
              <a:t>一体化开发环境</a:t>
            </a:r>
            <a:endParaRPr lang="zh-CN" altLang="en-US" kern="0" dirty="0"/>
          </a:p>
        </p:txBody>
      </p:sp>
      <p:sp>
        <p:nvSpPr>
          <p:cNvPr id="7"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45</a:t>
            </a:fld>
            <a:endParaRPr lang="en-US" altLang="zh-CN" dirty="0"/>
          </a:p>
        </p:txBody>
      </p:sp>
    </p:spTree>
    <p:extLst>
      <p:ext uri="{BB962C8B-B14F-4D97-AF65-F5344CB8AC3E}">
        <p14:creationId xmlns="" xmlns:p14="http://schemas.microsoft.com/office/powerpoint/2010/main" val="26055181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p:cNvSpPr txBox="1">
            <a:spLocks/>
          </p:cNvSpPr>
          <p:nvPr/>
        </p:nvSpPr>
        <p:spPr bwMode="auto">
          <a:xfrm>
            <a:off x="773667" y="1219200"/>
            <a:ext cx="3798553" cy="2300288"/>
          </a:xfrm>
          <a:prstGeom prst="rect">
            <a:avLst/>
          </a:prstGeom>
          <a:noFill/>
          <a:ln w="9525">
            <a:noFill/>
            <a:miter lim="800000"/>
            <a:headEnd/>
            <a:tailEnd/>
          </a:ln>
          <a:effectLst/>
        </p:spPr>
        <p:txBody>
          <a:bodyPr vert="horz" wrap="square" lIns="91395" tIns="45697" rIns="91395" bIns="45697"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000">
                <a:solidFill>
                  <a:schemeClr val="tx1"/>
                </a:solidFill>
                <a:latin typeface="+mn-lt"/>
                <a:ea typeface="+mn-ea"/>
                <a:cs typeface="+mn-cs"/>
              </a:defRPr>
            </a:lvl3pPr>
            <a:lvl4pPr marL="1600200" indent="-228600" algn="l" rtl="0" eaLnBrk="1" fontAlgn="base" hangingPunct="1">
              <a:spcBef>
                <a:spcPct val="20000"/>
              </a:spcBef>
              <a:spcAft>
                <a:spcPct val="0"/>
              </a:spcAft>
              <a:buChar char="–"/>
              <a:defRPr>
                <a:solidFill>
                  <a:schemeClr val="tx1"/>
                </a:solidFill>
                <a:latin typeface="+mn-lt"/>
                <a:ea typeface="+mn-ea"/>
                <a:cs typeface="+mn-cs"/>
              </a:defRPr>
            </a:lvl4pPr>
            <a:lvl5pPr marL="2057400" indent="-228600" algn="l" rtl="0" eaLnBrk="1" fontAlgn="base" hangingPunct="1">
              <a:spcBef>
                <a:spcPct val="20000"/>
              </a:spcBef>
              <a:spcAft>
                <a:spcPct val="0"/>
              </a:spcAft>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1600">
                <a:solidFill>
                  <a:schemeClr val="tx1"/>
                </a:solidFill>
                <a:latin typeface="+mn-lt"/>
                <a:ea typeface="+mn-ea"/>
                <a:cs typeface="+mn-cs"/>
              </a:defRPr>
            </a:lvl9pPr>
          </a:lstStyle>
          <a:p>
            <a:r>
              <a:rPr lang="zh-CN" altLang="en-US" kern="0" smtClean="0"/>
              <a:t>开源的应用框架</a:t>
            </a:r>
          </a:p>
          <a:p>
            <a:pPr lvl="1"/>
            <a:r>
              <a:rPr lang="zh-CN" altLang="en-US" kern="0" smtClean="0"/>
              <a:t>组织机构</a:t>
            </a:r>
            <a:r>
              <a:rPr lang="en-US" altLang="zh-CN" kern="0" smtClean="0"/>
              <a:t>&amp;</a:t>
            </a:r>
            <a:r>
              <a:rPr lang="zh-CN" altLang="en-US" kern="0" smtClean="0"/>
              <a:t>权限</a:t>
            </a:r>
          </a:p>
          <a:p>
            <a:pPr lvl="1"/>
            <a:r>
              <a:rPr lang="zh-CN" altLang="en-US" kern="0" smtClean="0"/>
              <a:t>主菜单框架</a:t>
            </a:r>
          </a:p>
          <a:p>
            <a:pPr lvl="1"/>
            <a:r>
              <a:rPr lang="zh-CN" altLang="en-US" kern="0" smtClean="0"/>
              <a:t>业务字典、</a:t>
            </a:r>
            <a:r>
              <a:rPr lang="en-US" altLang="zh-CN" kern="0" smtClean="0"/>
              <a:t>…….</a:t>
            </a:r>
            <a:endParaRPr lang="en-US" altLang="zh-CN" kern="0" dirty="0" smtClean="0"/>
          </a:p>
        </p:txBody>
      </p:sp>
      <p:sp>
        <p:nvSpPr>
          <p:cNvPr id="5" name="内容占位符 4"/>
          <p:cNvSpPr txBox="1">
            <a:spLocks/>
          </p:cNvSpPr>
          <p:nvPr/>
        </p:nvSpPr>
        <p:spPr bwMode="auto">
          <a:xfrm>
            <a:off x="4715561" y="1219200"/>
            <a:ext cx="3798553" cy="2300288"/>
          </a:xfrm>
          <a:prstGeom prst="rect">
            <a:avLst/>
          </a:prstGeom>
          <a:noFill/>
          <a:ln w="9525">
            <a:noFill/>
            <a:miter lim="800000"/>
            <a:headEnd/>
            <a:tailEnd/>
          </a:ln>
          <a:effectLst/>
        </p:spPr>
        <p:txBody>
          <a:bodyPr vert="horz" wrap="square" lIns="91395" tIns="45697" rIns="91395" bIns="45697"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000">
                <a:solidFill>
                  <a:schemeClr val="tx1"/>
                </a:solidFill>
                <a:latin typeface="+mn-lt"/>
                <a:ea typeface="+mn-ea"/>
                <a:cs typeface="+mn-cs"/>
              </a:defRPr>
            </a:lvl3pPr>
            <a:lvl4pPr marL="1600200" indent="-228600" algn="l" rtl="0" eaLnBrk="1" fontAlgn="base" hangingPunct="1">
              <a:spcBef>
                <a:spcPct val="20000"/>
              </a:spcBef>
              <a:spcAft>
                <a:spcPct val="0"/>
              </a:spcAft>
              <a:buChar char="–"/>
              <a:defRPr>
                <a:solidFill>
                  <a:schemeClr val="tx1"/>
                </a:solidFill>
                <a:latin typeface="+mn-lt"/>
                <a:ea typeface="+mn-ea"/>
                <a:cs typeface="+mn-cs"/>
              </a:defRPr>
            </a:lvl4pPr>
            <a:lvl5pPr marL="2057400" indent="-228600" algn="l" rtl="0" eaLnBrk="1" fontAlgn="base" hangingPunct="1">
              <a:spcBef>
                <a:spcPct val="20000"/>
              </a:spcBef>
              <a:spcAft>
                <a:spcPct val="0"/>
              </a:spcAft>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1600">
                <a:solidFill>
                  <a:schemeClr val="tx1"/>
                </a:solidFill>
                <a:latin typeface="+mn-lt"/>
                <a:ea typeface="+mn-ea"/>
                <a:cs typeface="+mn-cs"/>
              </a:defRPr>
            </a:lvl9pPr>
          </a:lstStyle>
          <a:p>
            <a:r>
              <a:rPr lang="zh-CN" altLang="en-US" kern="0" smtClean="0"/>
              <a:t>基础构件库</a:t>
            </a:r>
          </a:p>
          <a:p>
            <a:pPr lvl="1"/>
            <a:r>
              <a:rPr lang="zh-CN" altLang="en-US" kern="0" smtClean="0"/>
              <a:t>数据访问服务</a:t>
            </a:r>
          </a:p>
          <a:p>
            <a:pPr lvl="1"/>
            <a:r>
              <a:rPr lang="zh-CN" altLang="en-US" kern="0" smtClean="0"/>
              <a:t>日志、消息、缓存</a:t>
            </a:r>
          </a:p>
          <a:p>
            <a:pPr lvl="1"/>
            <a:r>
              <a:rPr lang="zh-CN" altLang="en-US" kern="0" smtClean="0"/>
              <a:t>任务调度、</a:t>
            </a:r>
            <a:r>
              <a:rPr lang="en-US" altLang="zh-CN" kern="0" smtClean="0"/>
              <a:t>……</a:t>
            </a:r>
          </a:p>
          <a:p>
            <a:pPr lvl="1"/>
            <a:endParaRPr lang="zh-CN" altLang="en-US" kern="0" dirty="0" smtClean="0"/>
          </a:p>
        </p:txBody>
      </p:sp>
      <p:sp>
        <p:nvSpPr>
          <p:cNvPr id="6" name="内容占位符 5"/>
          <p:cNvSpPr txBox="1">
            <a:spLocks/>
          </p:cNvSpPr>
          <p:nvPr/>
        </p:nvSpPr>
        <p:spPr bwMode="auto">
          <a:xfrm>
            <a:off x="773667" y="3671889"/>
            <a:ext cx="3798553" cy="2301875"/>
          </a:xfrm>
          <a:prstGeom prst="rect">
            <a:avLst/>
          </a:prstGeom>
          <a:noFill/>
          <a:ln w="9525">
            <a:noFill/>
            <a:miter lim="800000"/>
            <a:headEnd/>
            <a:tailEnd/>
          </a:ln>
          <a:effectLst/>
        </p:spPr>
        <p:txBody>
          <a:bodyPr vert="horz" wrap="square" lIns="91395" tIns="45697" rIns="91395" bIns="45697"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000">
                <a:solidFill>
                  <a:schemeClr val="tx1"/>
                </a:solidFill>
                <a:latin typeface="+mn-lt"/>
                <a:ea typeface="+mn-ea"/>
                <a:cs typeface="+mn-cs"/>
              </a:defRPr>
            </a:lvl3pPr>
            <a:lvl4pPr marL="1600200" indent="-228600" algn="l" rtl="0" eaLnBrk="1" fontAlgn="base" hangingPunct="1">
              <a:spcBef>
                <a:spcPct val="20000"/>
              </a:spcBef>
              <a:spcAft>
                <a:spcPct val="0"/>
              </a:spcAft>
              <a:buChar char="–"/>
              <a:defRPr>
                <a:solidFill>
                  <a:schemeClr val="tx1"/>
                </a:solidFill>
                <a:latin typeface="+mn-lt"/>
                <a:ea typeface="+mn-ea"/>
                <a:cs typeface="+mn-cs"/>
              </a:defRPr>
            </a:lvl4pPr>
            <a:lvl5pPr marL="2057400" indent="-228600" algn="l" rtl="0" eaLnBrk="1" fontAlgn="base" hangingPunct="1">
              <a:spcBef>
                <a:spcPct val="20000"/>
              </a:spcBef>
              <a:spcAft>
                <a:spcPct val="0"/>
              </a:spcAft>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1600">
                <a:solidFill>
                  <a:schemeClr val="tx1"/>
                </a:solidFill>
                <a:latin typeface="+mn-lt"/>
                <a:ea typeface="+mn-ea"/>
                <a:cs typeface="+mn-cs"/>
              </a:defRPr>
            </a:lvl9pPr>
          </a:lstStyle>
          <a:p>
            <a:r>
              <a:rPr lang="zh-CN" altLang="en-US" kern="0" dirty="0" smtClean="0"/>
              <a:t>基于</a:t>
            </a:r>
            <a:r>
              <a:rPr lang="en-US" altLang="zh-CN" kern="0" dirty="0" smtClean="0"/>
              <a:t>Ajax</a:t>
            </a:r>
            <a:r>
              <a:rPr lang="zh-CN" altLang="en-US" kern="0" dirty="0" smtClean="0"/>
              <a:t>的页面控件</a:t>
            </a:r>
          </a:p>
          <a:p>
            <a:pPr lvl="1"/>
            <a:r>
              <a:rPr lang="en-US" altLang="zh-CN" kern="0" dirty="0" err="1" smtClean="0"/>
              <a:t>DataCell</a:t>
            </a:r>
            <a:endParaRPr lang="en-US" altLang="zh-CN" kern="0" dirty="0" smtClean="0"/>
          </a:p>
          <a:p>
            <a:pPr lvl="1"/>
            <a:r>
              <a:rPr lang="en-US" altLang="zh-CN" kern="0" dirty="0" err="1" smtClean="0"/>
              <a:t>DataForm</a:t>
            </a:r>
            <a:endParaRPr lang="en-US" altLang="zh-CN" kern="0" dirty="0" smtClean="0"/>
          </a:p>
          <a:p>
            <a:pPr lvl="1"/>
            <a:r>
              <a:rPr lang="en-US" altLang="zh-CN" kern="0" dirty="0" err="1" smtClean="0"/>
              <a:t>QueryForm</a:t>
            </a:r>
            <a:endParaRPr lang="en-US" altLang="zh-CN" kern="0" dirty="0" smtClean="0"/>
          </a:p>
          <a:p>
            <a:pPr lvl="1"/>
            <a:r>
              <a:rPr lang="en-US" altLang="zh-CN" kern="0" dirty="0" err="1" smtClean="0"/>
              <a:t>ViewList</a:t>
            </a:r>
            <a:endParaRPr lang="en-US" altLang="zh-CN" kern="0" dirty="0" smtClean="0"/>
          </a:p>
          <a:p>
            <a:pPr lvl="1"/>
            <a:endParaRPr lang="en-US" altLang="zh-CN" kern="0" dirty="0" smtClean="0"/>
          </a:p>
          <a:p>
            <a:endParaRPr lang="zh-CN" altLang="en-US" kern="0" dirty="0" smtClean="0"/>
          </a:p>
        </p:txBody>
      </p:sp>
      <p:sp>
        <p:nvSpPr>
          <p:cNvPr id="7" name="内容占位符 6"/>
          <p:cNvSpPr txBox="1">
            <a:spLocks/>
          </p:cNvSpPr>
          <p:nvPr/>
        </p:nvSpPr>
        <p:spPr bwMode="auto">
          <a:xfrm>
            <a:off x="4715561" y="3671889"/>
            <a:ext cx="3798553" cy="2301875"/>
          </a:xfrm>
          <a:prstGeom prst="rect">
            <a:avLst/>
          </a:prstGeom>
          <a:noFill/>
          <a:ln w="9525">
            <a:noFill/>
            <a:miter lim="800000"/>
            <a:headEnd/>
            <a:tailEnd/>
          </a:ln>
          <a:effectLst/>
        </p:spPr>
        <p:txBody>
          <a:bodyPr vert="horz" wrap="square" lIns="91395" tIns="45697" rIns="91395" bIns="45697"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000">
                <a:solidFill>
                  <a:schemeClr val="tx1"/>
                </a:solidFill>
                <a:latin typeface="+mn-lt"/>
                <a:ea typeface="+mn-ea"/>
                <a:cs typeface="+mn-cs"/>
              </a:defRPr>
            </a:lvl3pPr>
            <a:lvl4pPr marL="1600200" indent="-228600" algn="l" rtl="0" eaLnBrk="1" fontAlgn="base" hangingPunct="1">
              <a:spcBef>
                <a:spcPct val="20000"/>
              </a:spcBef>
              <a:spcAft>
                <a:spcPct val="0"/>
              </a:spcAft>
              <a:buChar char="–"/>
              <a:defRPr>
                <a:solidFill>
                  <a:schemeClr val="tx1"/>
                </a:solidFill>
                <a:latin typeface="+mn-lt"/>
                <a:ea typeface="+mn-ea"/>
                <a:cs typeface="+mn-cs"/>
              </a:defRPr>
            </a:lvl4pPr>
            <a:lvl5pPr marL="2057400" indent="-228600" algn="l" rtl="0" eaLnBrk="1" fontAlgn="base" hangingPunct="1">
              <a:spcBef>
                <a:spcPct val="20000"/>
              </a:spcBef>
              <a:spcAft>
                <a:spcPct val="0"/>
              </a:spcAft>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1600">
                <a:solidFill>
                  <a:schemeClr val="tx1"/>
                </a:solidFill>
                <a:latin typeface="+mn-lt"/>
                <a:ea typeface="+mn-ea"/>
                <a:cs typeface="+mn-cs"/>
              </a:defRPr>
            </a:lvl9pPr>
          </a:lstStyle>
          <a:p>
            <a:r>
              <a:rPr lang="zh-CN" altLang="en-US" kern="0" smtClean="0"/>
              <a:t>功能向导</a:t>
            </a:r>
          </a:p>
          <a:p>
            <a:pPr lvl="1"/>
            <a:r>
              <a:rPr lang="zh-CN" altLang="en-US" kern="0" smtClean="0"/>
              <a:t>控件向导</a:t>
            </a:r>
          </a:p>
          <a:p>
            <a:pPr lvl="1"/>
            <a:r>
              <a:rPr lang="zh-CN" altLang="en-US" kern="0" smtClean="0"/>
              <a:t>单表维护向导</a:t>
            </a:r>
          </a:p>
          <a:p>
            <a:pPr lvl="1"/>
            <a:r>
              <a:rPr lang="zh-CN" altLang="en-US" kern="0" smtClean="0"/>
              <a:t>组合对象维护向导</a:t>
            </a:r>
          </a:p>
          <a:p>
            <a:pPr lvl="1"/>
            <a:r>
              <a:rPr lang="en-US" altLang="zh-CN" kern="0" smtClean="0"/>
              <a:t>Lookup</a:t>
            </a:r>
            <a:r>
              <a:rPr lang="zh-CN" altLang="en-US" kern="0" smtClean="0"/>
              <a:t>页面向导</a:t>
            </a:r>
            <a:endParaRPr lang="zh-CN" altLang="en-US" kern="0" dirty="0" smtClean="0"/>
          </a:p>
        </p:txBody>
      </p:sp>
      <p:sp>
        <p:nvSpPr>
          <p:cNvPr id="8" name="标题 1"/>
          <p:cNvSpPr txBox="1">
            <a:spLocks/>
          </p:cNvSpPr>
          <p:nvPr/>
        </p:nvSpPr>
        <p:spPr bwMode="auto">
          <a:xfrm>
            <a:off x="304800" y="381005"/>
            <a:ext cx="8610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kern="0" dirty="0" smtClean="0"/>
              <a:t>平台特性：</a:t>
            </a:r>
            <a:r>
              <a:rPr lang="zh-CN" altLang="en-US" dirty="0">
                <a:latin typeface="微软雅黑" pitchFamily="34" charset="-122"/>
                <a:ea typeface="微软雅黑" pitchFamily="34" charset="-122"/>
              </a:rPr>
              <a:t>多层复用体系</a:t>
            </a:r>
            <a:endParaRPr lang="zh-CN" altLang="en-US" kern="0" dirty="0"/>
          </a:p>
        </p:txBody>
      </p:sp>
      <p:sp>
        <p:nvSpPr>
          <p:cNvPr id="9"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46</a:t>
            </a:fld>
            <a:endParaRPr lang="en-US" altLang="zh-CN" dirty="0"/>
          </a:p>
        </p:txBody>
      </p:sp>
    </p:spTree>
    <p:extLst>
      <p:ext uri="{BB962C8B-B14F-4D97-AF65-F5344CB8AC3E}">
        <p14:creationId xmlns="" xmlns:p14="http://schemas.microsoft.com/office/powerpoint/2010/main" val="2022505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14"/>
          <p:cNvSpPr>
            <a:spLocks noChangeArrowheads="1"/>
          </p:cNvSpPr>
          <p:nvPr/>
        </p:nvSpPr>
        <p:spPr bwMode="auto">
          <a:xfrm>
            <a:off x="966686" y="5534030"/>
            <a:ext cx="7143750" cy="714375"/>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lIns="91395" tIns="45697" rIns="91395" bIns="45697" anchor="ctr"/>
          <a:lstStyle/>
          <a:p>
            <a:pPr>
              <a:defRPr/>
            </a:pPr>
            <a:r>
              <a:rPr lang="zh-CN" altLang="en-US" sz="1400" dirty="0">
                <a:latin typeface="+mn-ea"/>
              </a:rPr>
              <a:t>基础</a:t>
            </a:r>
            <a:endParaRPr lang="en-US" altLang="zh-CN" sz="1400" dirty="0">
              <a:latin typeface="+mn-ea"/>
            </a:endParaRPr>
          </a:p>
          <a:p>
            <a:pPr>
              <a:defRPr/>
            </a:pPr>
            <a:r>
              <a:rPr lang="zh-CN" altLang="en-US" sz="1400" dirty="0">
                <a:latin typeface="+mn-ea"/>
              </a:rPr>
              <a:t>设施</a:t>
            </a:r>
          </a:p>
        </p:txBody>
      </p:sp>
      <p:sp>
        <p:nvSpPr>
          <p:cNvPr id="5" name="TextBox 312"/>
          <p:cNvSpPr txBox="1">
            <a:spLocks noChangeArrowheads="1"/>
          </p:cNvSpPr>
          <p:nvPr/>
        </p:nvSpPr>
        <p:spPr bwMode="auto">
          <a:xfrm>
            <a:off x="5098950" y="2903538"/>
            <a:ext cx="1296987" cy="317534"/>
          </a:xfrm>
          <a:prstGeom prst="rect">
            <a:avLst/>
          </a:prstGeom>
          <a:noFill/>
          <a:ln w="9525">
            <a:noFill/>
            <a:miter lim="800000"/>
            <a:headEnd/>
            <a:tailEnd/>
          </a:ln>
        </p:spPr>
        <p:txBody>
          <a:bodyPr lIns="91395" tIns="45697" rIns="91395" bIns="45697">
            <a:spAutoFit/>
          </a:bodyPr>
          <a:lstStyle/>
          <a:p>
            <a:r>
              <a:rPr lang="zh-CN" altLang="en-US" sz="1400" dirty="0">
                <a:ea typeface="华文细黑" pitchFamily="2" charset="-122"/>
              </a:rPr>
              <a:t>服务调用</a:t>
            </a:r>
          </a:p>
        </p:txBody>
      </p:sp>
      <p:sp>
        <p:nvSpPr>
          <p:cNvPr id="6" name="圆角矩形 5"/>
          <p:cNvSpPr/>
          <p:nvPr/>
        </p:nvSpPr>
        <p:spPr>
          <a:xfrm>
            <a:off x="1333404" y="3203580"/>
            <a:ext cx="6777037" cy="752475"/>
          </a:xfrm>
          <a:prstGeom prst="roundRect">
            <a:avLst/>
          </a:prstGeom>
        </p:spPr>
        <p:style>
          <a:lnRef idx="1">
            <a:schemeClr val="dk1"/>
          </a:lnRef>
          <a:fillRef idx="2">
            <a:schemeClr val="dk1"/>
          </a:fillRef>
          <a:effectRef idx="1">
            <a:schemeClr val="dk1"/>
          </a:effectRef>
          <a:fontRef idx="minor">
            <a:schemeClr val="dk1"/>
          </a:fontRef>
        </p:style>
        <p:txBody>
          <a:bodyPr lIns="91395" tIns="45697" rIns="91395" bIns="45697"/>
          <a:lstStyle/>
          <a:p>
            <a:pPr>
              <a:defRPr/>
            </a:pPr>
            <a:r>
              <a:rPr lang="zh-CN" altLang="en-US" sz="1400" dirty="0">
                <a:solidFill>
                  <a:schemeClr val="tx1"/>
                </a:solidFill>
              </a:rPr>
              <a:t>                                   </a:t>
            </a:r>
          </a:p>
          <a:p>
            <a:pPr>
              <a:defRPr/>
            </a:pPr>
            <a:r>
              <a:rPr lang="zh-CN" altLang="en-US" sz="1400" dirty="0">
                <a:solidFill>
                  <a:schemeClr val="tx1"/>
                </a:solidFill>
              </a:rPr>
              <a:t>	</a:t>
            </a:r>
            <a:endParaRPr lang="zh-CN" altLang="en-US" sz="1100" b="1" dirty="0">
              <a:solidFill>
                <a:schemeClr val="tx1"/>
              </a:solidFill>
            </a:endParaRPr>
          </a:p>
        </p:txBody>
      </p:sp>
      <p:sp>
        <p:nvSpPr>
          <p:cNvPr id="7" name="TextBox 312"/>
          <p:cNvSpPr txBox="1">
            <a:spLocks noChangeArrowheads="1"/>
          </p:cNvSpPr>
          <p:nvPr/>
        </p:nvSpPr>
        <p:spPr bwMode="auto">
          <a:xfrm>
            <a:off x="1252436" y="2319337"/>
            <a:ext cx="928688" cy="317534"/>
          </a:xfrm>
          <a:prstGeom prst="rect">
            <a:avLst/>
          </a:prstGeom>
          <a:noFill/>
          <a:ln w="9525">
            <a:noFill/>
            <a:miter lim="800000"/>
            <a:headEnd/>
            <a:tailEnd/>
          </a:ln>
        </p:spPr>
        <p:txBody>
          <a:bodyPr lIns="91395" tIns="45697" rIns="91395" bIns="45697">
            <a:spAutoFit/>
          </a:bodyPr>
          <a:lstStyle/>
          <a:p>
            <a:r>
              <a:rPr lang="zh-CN" altLang="en-US" sz="1400" dirty="0">
                <a:ea typeface="华文细黑" pitchFamily="2" charset="-122"/>
              </a:rPr>
              <a:t>服务调用</a:t>
            </a:r>
          </a:p>
        </p:txBody>
      </p:sp>
      <p:sp>
        <p:nvSpPr>
          <p:cNvPr id="9" name="圆角矩形 8"/>
          <p:cNvSpPr/>
          <p:nvPr/>
        </p:nvSpPr>
        <p:spPr>
          <a:xfrm>
            <a:off x="1368324" y="1158873"/>
            <a:ext cx="6767512" cy="874712"/>
          </a:xfrm>
          <a:prstGeom prst="roundRect">
            <a:avLst>
              <a:gd name="adj" fmla="val 8299"/>
            </a:avLst>
          </a:prstGeom>
        </p:spPr>
        <p:style>
          <a:lnRef idx="1">
            <a:schemeClr val="dk1"/>
          </a:lnRef>
          <a:fillRef idx="2">
            <a:schemeClr val="dk1"/>
          </a:fillRef>
          <a:effectRef idx="1">
            <a:schemeClr val="dk1"/>
          </a:effectRef>
          <a:fontRef idx="minor">
            <a:schemeClr val="dk1"/>
          </a:fontRef>
        </p:style>
        <p:txBody>
          <a:bodyPr lIns="91395" tIns="45697" rIns="91395" bIns="45697"/>
          <a:lstStyle/>
          <a:p>
            <a:pPr>
              <a:defRPr/>
            </a:pPr>
            <a:endParaRPr lang="zh-CN" altLang="en-US" sz="1400" dirty="0">
              <a:solidFill>
                <a:srgbClr val="000000"/>
              </a:solidFill>
            </a:endParaRPr>
          </a:p>
        </p:txBody>
      </p:sp>
      <p:sp>
        <p:nvSpPr>
          <p:cNvPr id="10" name="矩形 9"/>
          <p:cNvSpPr/>
          <p:nvPr/>
        </p:nvSpPr>
        <p:spPr bwMode="blackWhite">
          <a:xfrm>
            <a:off x="2778013" y="1247760"/>
            <a:ext cx="976297" cy="357190"/>
          </a:xfrm>
          <a:prstGeom prst="rect">
            <a:avLst/>
          </a:prstGeom>
          <a:solidFill>
            <a:srgbClr val="CCECFF"/>
          </a:solidFill>
          <a:ln w="19050" algn="ctr">
            <a:solidFill>
              <a:schemeClr val="tx1"/>
            </a:solidFill>
            <a:prstDash val="solid"/>
            <a:miter lim="800000"/>
            <a:headEnd/>
            <a:tailEnd/>
          </a:ln>
          <a:effectLst>
            <a:outerShdw blurRad="50800" dist="38100" dir="2700000" algn="tl" rotWithShape="0">
              <a:prstClr val="black">
                <a:alpha val="40000"/>
              </a:prstClr>
            </a:outerShdw>
          </a:effectLst>
        </p:spPr>
        <p:txBody>
          <a:bodyPr lIns="0" tIns="0" rIns="0" bIns="0" anchor="ctr"/>
          <a:lstStyle/>
          <a:p>
            <a:pPr algn="ctr">
              <a:defRPr/>
            </a:pPr>
            <a:r>
              <a:rPr lang="zh-CN" altLang="en-US" sz="1400" dirty="0" smtClean="0">
                <a:latin typeface="Franklin Gothic Book" pitchFamily="34" charset="0"/>
              </a:rPr>
              <a:t>企业门户</a:t>
            </a:r>
            <a:endParaRPr lang="zh-CN" altLang="en-US" sz="1400" dirty="0">
              <a:latin typeface="Franklin Gothic Book" pitchFamily="34" charset="0"/>
            </a:endParaRPr>
          </a:p>
        </p:txBody>
      </p:sp>
      <p:sp>
        <p:nvSpPr>
          <p:cNvPr id="11" name="圆角矩形 5"/>
          <p:cNvSpPr>
            <a:spLocks noChangeArrowheads="1"/>
          </p:cNvSpPr>
          <p:nvPr/>
        </p:nvSpPr>
        <p:spPr bwMode="auto">
          <a:xfrm>
            <a:off x="2466874" y="2319335"/>
            <a:ext cx="5668962" cy="642938"/>
          </a:xfrm>
          <a:prstGeom prst="roundRect">
            <a:avLst>
              <a:gd name="adj" fmla="val 16667"/>
            </a:avLst>
          </a:prstGeom>
          <a:ln>
            <a:headEnd/>
            <a:tailEnd/>
          </a:ln>
        </p:spPr>
        <p:style>
          <a:lnRef idx="1">
            <a:schemeClr val="dk1"/>
          </a:lnRef>
          <a:fillRef idx="2">
            <a:schemeClr val="dk1"/>
          </a:fillRef>
          <a:effectRef idx="1">
            <a:schemeClr val="dk1"/>
          </a:effectRef>
          <a:fontRef idx="minor">
            <a:schemeClr val="dk1"/>
          </a:fontRef>
        </p:style>
        <p:txBody>
          <a:bodyPr wrap="none" lIns="91395" tIns="45697" rIns="91395" bIns="45697" anchorCtr="1"/>
          <a:lstStyle/>
          <a:p>
            <a:pPr algn="ctr">
              <a:defRPr/>
            </a:pPr>
            <a:endParaRPr lang="zh-CN" altLang="en-US" dirty="0">
              <a:ea typeface="宋体" pitchFamily="2" charset="-122"/>
              <a:cs typeface="Arial" charset="0"/>
            </a:endParaRPr>
          </a:p>
          <a:p>
            <a:pPr algn="ctr">
              <a:defRPr/>
            </a:pPr>
            <a:endParaRPr lang="zh-CN" altLang="en-US" dirty="0">
              <a:ea typeface="宋体" pitchFamily="2" charset="-122"/>
              <a:cs typeface="Arial" charset="0"/>
            </a:endParaRPr>
          </a:p>
          <a:p>
            <a:pPr algn="ctr">
              <a:defRPr/>
            </a:pPr>
            <a:endParaRPr lang="zh-CN" altLang="en-US" dirty="0">
              <a:ea typeface="宋体" pitchFamily="2" charset="-122"/>
              <a:cs typeface="Arial" charset="0"/>
            </a:endParaRPr>
          </a:p>
          <a:p>
            <a:pPr algn="ctr">
              <a:defRPr/>
            </a:pPr>
            <a:endParaRPr lang="zh-CN" altLang="en-US" dirty="0">
              <a:ea typeface="宋体" pitchFamily="2" charset="-122"/>
              <a:cs typeface="Arial" charset="0"/>
            </a:endParaRPr>
          </a:p>
          <a:p>
            <a:pPr algn="ctr">
              <a:defRPr/>
            </a:pPr>
            <a:endParaRPr lang="zh-CN" altLang="en-US" dirty="0">
              <a:ea typeface="宋体" pitchFamily="2" charset="-122"/>
              <a:cs typeface="Arial" charset="0"/>
            </a:endParaRPr>
          </a:p>
        </p:txBody>
      </p:sp>
      <p:grpSp>
        <p:nvGrpSpPr>
          <p:cNvPr id="2" name="Group 201"/>
          <p:cNvGrpSpPr>
            <a:grpSpLocks/>
          </p:cNvGrpSpPr>
          <p:nvPr/>
        </p:nvGrpSpPr>
        <p:grpSpPr bwMode="auto">
          <a:xfrm rot="-5400000">
            <a:off x="6775354" y="1719262"/>
            <a:ext cx="492125" cy="1943100"/>
            <a:chOff x="0" y="1228"/>
            <a:chExt cx="1476" cy="1013"/>
          </a:xfrm>
        </p:grpSpPr>
        <p:pic>
          <p:nvPicPr>
            <p:cNvPr id="13" name="Picture 241" descr="router_activity32"/>
            <p:cNvPicPr>
              <a:picLocks noChangeAspect="1" noChangeArrowheads="1"/>
            </p:cNvPicPr>
            <p:nvPr/>
          </p:nvPicPr>
          <p:blipFill>
            <a:blip r:embed="rId2"/>
            <a:srcRect/>
            <a:stretch>
              <a:fillRect/>
            </a:stretch>
          </p:blipFill>
          <p:spPr bwMode="auto">
            <a:xfrm>
              <a:off x="517" y="1492"/>
              <a:ext cx="524" cy="159"/>
            </a:xfrm>
            <a:prstGeom prst="rect">
              <a:avLst/>
            </a:prstGeom>
            <a:noFill/>
            <a:ln w="9525">
              <a:noFill/>
              <a:miter lim="800000"/>
              <a:headEnd/>
              <a:tailEnd/>
            </a:ln>
          </p:spPr>
        </p:pic>
        <p:pic>
          <p:nvPicPr>
            <p:cNvPr id="14" name="Picture 242" descr="manual_activity32"/>
            <p:cNvPicPr>
              <a:picLocks noChangeAspect="1" noChangeArrowheads="1"/>
            </p:cNvPicPr>
            <p:nvPr/>
          </p:nvPicPr>
          <p:blipFill>
            <a:blip r:embed="rId3"/>
            <a:srcRect/>
            <a:stretch>
              <a:fillRect/>
            </a:stretch>
          </p:blipFill>
          <p:spPr bwMode="auto">
            <a:xfrm>
              <a:off x="539" y="1228"/>
              <a:ext cx="481" cy="172"/>
            </a:xfrm>
            <a:prstGeom prst="rect">
              <a:avLst/>
            </a:prstGeom>
            <a:noFill/>
            <a:ln w="9525">
              <a:noFill/>
              <a:miter lim="800000"/>
              <a:headEnd/>
              <a:tailEnd/>
            </a:ln>
          </p:spPr>
        </p:pic>
        <p:pic>
          <p:nvPicPr>
            <p:cNvPr id="15" name="Picture 243" descr="auto_activity32"/>
            <p:cNvPicPr>
              <a:picLocks noChangeAspect="1" noChangeArrowheads="1"/>
            </p:cNvPicPr>
            <p:nvPr/>
          </p:nvPicPr>
          <p:blipFill>
            <a:blip r:embed="rId4"/>
            <a:srcRect/>
            <a:stretch>
              <a:fillRect/>
            </a:stretch>
          </p:blipFill>
          <p:spPr bwMode="auto">
            <a:xfrm>
              <a:off x="946" y="1768"/>
              <a:ext cx="530" cy="158"/>
            </a:xfrm>
            <a:prstGeom prst="rect">
              <a:avLst/>
            </a:prstGeom>
            <a:noFill/>
            <a:ln w="9525">
              <a:noFill/>
              <a:miter lim="800000"/>
              <a:headEnd/>
              <a:tailEnd/>
            </a:ln>
          </p:spPr>
        </p:pic>
        <p:pic>
          <p:nvPicPr>
            <p:cNvPr id="16" name="Picture 244" descr="manual_activity32"/>
            <p:cNvPicPr>
              <a:picLocks noChangeAspect="1" noChangeArrowheads="1"/>
            </p:cNvPicPr>
            <p:nvPr/>
          </p:nvPicPr>
          <p:blipFill>
            <a:blip r:embed="rId3"/>
            <a:srcRect/>
            <a:stretch>
              <a:fillRect/>
            </a:stretch>
          </p:blipFill>
          <p:spPr bwMode="auto">
            <a:xfrm>
              <a:off x="539" y="2069"/>
              <a:ext cx="481" cy="172"/>
            </a:xfrm>
            <a:prstGeom prst="rect">
              <a:avLst/>
            </a:prstGeom>
            <a:noFill/>
            <a:ln w="9525">
              <a:noFill/>
              <a:miter lim="800000"/>
              <a:headEnd/>
              <a:tailEnd/>
            </a:ln>
          </p:spPr>
        </p:pic>
        <p:cxnSp>
          <p:nvCxnSpPr>
            <p:cNvPr id="17" name="AutoShape 245"/>
            <p:cNvCxnSpPr>
              <a:cxnSpLocks noChangeShapeType="1"/>
            </p:cNvCxnSpPr>
            <p:nvPr/>
          </p:nvCxnSpPr>
          <p:spPr bwMode="auto">
            <a:xfrm rot="5400000">
              <a:off x="729" y="1443"/>
              <a:ext cx="99" cy="0"/>
            </a:xfrm>
            <a:prstGeom prst="straightConnector1">
              <a:avLst/>
            </a:prstGeom>
            <a:noFill/>
            <a:ln w="9525">
              <a:solidFill>
                <a:schemeClr val="tx1"/>
              </a:solidFill>
              <a:round/>
              <a:headEnd/>
              <a:tailEnd type="triangle" w="med" len="med"/>
            </a:ln>
          </p:spPr>
        </p:cxnSp>
        <p:pic>
          <p:nvPicPr>
            <p:cNvPr id="18" name="Picture 246" descr="manual_activity32"/>
            <p:cNvPicPr>
              <a:picLocks noChangeAspect="1" noChangeArrowheads="1"/>
            </p:cNvPicPr>
            <p:nvPr/>
          </p:nvPicPr>
          <p:blipFill>
            <a:blip r:embed="rId3"/>
            <a:srcRect/>
            <a:stretch>
              <a:fillRect/>
            </a:stretch>
          </p:blipFill>
          <p:spPr bwMode="auto">
            <a:xfrm>
              <a:off x="0" y="1760"/>
              <a:ext cx="481" cy="174"/>
            </a:xfrm>
            <a:prstGeom prst="rect">
              <a:avLst/>
            </a:prstGeom>
            <a:noFill/>
            <a:ln w="9525">
              <a:noFill/>
              <a:miter lim="800000"/>
              <a:headEnd/>
              <a:tailEnd/>
            </a:ln>
          </p:spPr>
        </p:pic>
        <p:cxnSp>
          <p:nvCxnSpPr>
            <p:cNvPr id="19" name="AutoShape 247"/>
            <p:cNvCxnSpPr>
              <a:cxnSpLocks noChangeShapeType="1"/>
            </p:cNvCxnSpPr>
            <p:nvPr/>
          </p:nvCxnSpPr>
          <p:spPr bwMode="auto">
            <a:xfrm rot="5400000" flipV="1">
              <a:off x="935" y="1492"/>
              <a:ext cx="117" cy="435"/>
            </a:xfrm>
            <a:prstGeom prst="bentConnector3">
              <a:avLst>
                <a:gd name="adj1" fmla="val 50000"/>
              </a:avLst>
            </a:prstGeom>
            <a:noFill/>
            <a:ln w="9525">
              <a:solidFill>
                <a:schemeClr val="tx1"/>
              </a:solidFill>
              <a:miter lim="800000"/>
              <a:headEnd/>
              <a:tailEnd type="triangle" w="med" len="med"/>
            </a:ln>
          </p:spPr>
        </p:cxnSp>
        <p:cxnSp>
          <p:nvCxnSpPr>
            <p:cNvPr id="20" name="AutoShape 248"/>
            <p:cNvCxnSpPr>
              <a:cxnSpLocks noChangeShapeType="1"/>
            </p:cNvCxnSpPr>
            <p:nvPr/>
          </p:nvCxnSpPr>
          <p:spPr bwMode="auto">
            <a:xfrm rot="5400000">
              <a:off x="449" y="1439"/>
              <a:ext cx="117" cy="542"/>
            </a:xfrm>
            <a:prstGeom prst="bentConnector3">
              <a:avLst>
                <a:gd name="adj1" fmla="val 50000"/>
              </a:avLst>
            </a:prstGeom>
            <a:noFill/>
            <a:ln w="9525">
              <a:solidFill>
                <a:schemeClr val="tx1"/>
              </a:solidFill>
              <a:miter lim="800000"/>
              <a:headEnd/>
              <a:tailEnd type="triangle" w="med" len="med"/>
            </a:ln>
          </p:spPr>
        </p:cxnSp>
        <p:cxnSp>
          <p:nvCxnSpPr>
            <p:cNvPr id="21" name="AutoShape 249"/>
            <p:cNvCxnSpPr>
              <a:cxnSpLocks noChangeShapeType="1"/>
            </p:cNvCxnSpPr>
            <p:nvPr/>
          </p:nvCxnSpPr>
          <p:spPr bwMode="auto">
            <a:xfrm rot="5400000">
              <a:off x="919" y="1783"/>
              <a:ext cx="150" cy="435"/>
            </a:xfrm>
            <a:prstGeom prst="bentConnector3">
              <a:avLst>
                <a:gd name="adj1" fmla="val 49764"/>
              </a:avLst>
            </a:prstGeom>
            <a:noFill/>
            <a:ln w="9525">
              <a:solidFill>
                <a:schemeClr val="tx1"/>
              </a:solidFill>
              <a:miter lim="800000"/>
              <a:headEnd/>
              <a:tailEnd type="triangle" w="med" len="med"/>
            </a:ln>
          </p:spPr>
        </p:cxnSp>
        <p:cxnSp>
          <p:nvCxnSpPr>
            <p:cNvPr id="22" name="AutoShape 250"/>
            <p:cNvCxnSpPr>
              <a:cxnSpLocks noChangeShapeType="1"/>
            </p:cNvCxnSpPr>
            <p:nvPr/>
          </p:nvCxnSpPr>
          <p:spPr bwMode="auto">
            <a:xfrm rot="5400000" flipV="1">
              <a:off x="433" y="1730"/>
              <a:ext cx="150" cy="542"/>
            </a:xfrm>
            <a:prstGeom prst="bentConnector3">
              <a:avLst>
                <a:gd name="adj1" fmla="val 49764"/>
              </a:avLst>
            </a:prstGeom>
            <a:noFill/>
            <a:ln w="9525">
              <a:solidFill>
                <a:schemeClr val="tx1"/>
              </a:solidFill>
              <a:miter lim="800000"/>
              <a:headEnd/>
              <a:tailEnd type="triangle" w="med" len="med"/>
            </a:ln>
          </p:spPr>
        </p:cxnSp>
      </p:grpSp>
      <p:sp>
        <p:nvSpPr>
          <p:cNvPr id="23" name="圆角矩形 211"/>
          <p:cNvSpPr>
            <a:spLocks noChangeArrowheads="1"/>
          </p:cNvSpPr>
          <p:nvPr/>
        </p:nvSpPr>
        <p:spPr bwMode="blackWhite">
          <a:xfrm>
            <a:off x="2609750" y="2462217"/>
            <a:ext cx="454025" cy="373063"/>
          </a:xfrm>
          <a:prstGeom prst="roundRect">
            <a:avLst>
              <a:gd name="adj" fmla="val 16667"/>
            </a:avLst>
          </a:prstGeom>
          <a:noFill/>
          <a:ln w="19050" algn="ctr">
            <a:noFill/>
            <a:miter lim="800000"/>
            <a:headEnd/>
            <a:tailEnd/>
          </a:ln>
        </p:spPr>
        <p:txBody>
          <a:bodyPr lIns="0" tIns="0" rIns="0" bIns="0" anchor="ctr"/>
          <a:lstStyle/>
          <a:p>
            <a:pPr algn="ctr"/>
            <a:r>
              <a:rPr lang="zh-CN" altLang="en-US" sz="1400" dirty="0" smtClean="0">
                <a:solidFill>
                  <a:srgbClr val="FF0000"/>
                </a:solidFill>
                <a:ea typeface="华文细黑" pitchFamily="2" charset="-122"/>
              </a:rPr>
              <a:t>流程</a:t>
            </a:r>
            <a:endParaRPr lang="en-US" altLang="zh-CN" sz="1400" dirty="0" smtClean="0">
              <a:solidFill>
                <a:srgbClr val="FF0000"/>
              </a:solidFill>
              <a:ea typeface="华文细黑" pitchFamily="2" charset="-122"/>
            </a:endParaRPr>
          </a:p>
          <a:p>
            <a:pPr algn="ctr"/>
            <a:r>
              <a:rPr lang="zh-CN" altLang="en-US" sz="1400" dirty="0" smtClean="0">
                <a:solidFill>
                  <a:srgbClr val="FF0000"/>
                </a:solidFill>
                <a:ea typeface="华文细黑" pitchFamily="2" charset="-122"/>
              </a:rPr>
              <a:t>集成</a:t>
            </a:r>
            <a:endParaRPr lang="zh-CN" altLang="en-US" sz="1400" dirty="0">
              <a:solidFill>
                <a:srgbClr val="FF0000"/>
              </a:solidFill>
              <a:ea typeface="华文细黑" pitchFamily="2" charset="-122"/>
            </a:endParaRPr>
          </a:p>
        </p:txBody>
      </p:sp>
      <p:sp>
        <p:nvSpPr>
          <p:cNvPr id="24" name="TextBox 312"/>
          <p:cNvSpPr txBox="1">
            <a:spLocks noChangeArrowheads="1"/>
          </p:cNvSpPr>
          <p:nvPr/>
        </p:nvSpPr>
        <p:spPr bwMode="auto">
          <a:xfrm>
            <a:off x="1395311" y="1346015"/>
            <a:ext cx="571500" cy="523174"/>
          </a:xfrm>
          <a:prstGeom prst="rect">
            <a:avLst/>
          </a:prstGeom>
          <a:noFill/>
          <a:ln w="9525">
            <a:noFill/>
            <a:miter lim="800000"/>
            <a:headEnd/>
            <a:tailEnd/>
          </a:ln>
        </p:spPr>
        <p:txBody>
          <a:bodyPr lIns="91395" tIns="45697" rIns="91395" bIns="45697">
            <a:spAutoFit/>
          </a:bodyPr>
          <a:lstStyle/>
          <a:p>
            <a:r>
              <a:rPr lang="en-US" altLang="zh-CN" sz="1400" dirty="0" smtClean="0">
                <a:solidFill>
                  <a:srgbClr val="FF0000"/>
                </a:solidFill>
                <a:ea typeface="华文细黑" pitchFamily="2" charset="-122"/>
              </a:rPr>
              <a:t>UI</a:t>
            </a:r>
          </a:p>
          <a:p>
            <a:r>
              <a:rPr lang="zh-CN" altLang="en-US" sz="1400" dirty="0" smtClean="0">
                <a:solidFill>
                  <a:srgbClr val="FF0000"/>
                </a:solidFill>
                <a:ea typeface="华文细黑" pitchFamily="2" charset="-122"/>
              </a:rPr>
              <a:t>集成</a:t>
            </a:r>
            <a:endParaRPr lang="zh-CN" altLang="en-US" sz="1400" dirty="0">
              <a:solidFill>
                <a:srgbClr val="FF0000"/>
              </a:solidFill>
              <a:ea typeface="华文细黑" pitchFamily="2" charset="-122"/>
            </a:endParaRPr>
          </a:p>
        </p:txBody>
      </p:sp>
      <p:sp>
        <p:nvSpPr>
          <p:cNvPr id="25" name="TextBox 312"/>
          <p:cNvSpPr txBox="1">
            <a:spLocks noChangeArrowheads="1"/>
          </p:cNvSpPr>
          <p:nvPr/>
        </p:nvSpPr>
        <p:spPr bwMode="auto">
          <a:xfrm>
            <a:off x="5119587" y="2085976"/>
            <a:ext cx="990600" cy="317534"/>
          </a:xfrm>
          <a:prstGeom prst="rect">
            <a:avLst/>
          </a:prstGeom>
          <a:noFill/>
          <a:ln w="9525">
            <a:noFill/>
            <a:miter lim="800000"/>
            <a:headEnd/>
            <a:tailEnd/>
          </a:ln>
        </p:spPr>
        <p:txBody>
          <a:bodyPr lIns="91395" tIns="45697" rIns="91395" bIns="45697">
            <a:spAutoFit/>
          </a:bodyPr>
          <a:lstStyle/>
          <a:p>
            <a:r>
              <a:rPr lang="zh-CN" altLang="en-US" sz="1400" dirty="0">
                <a:ea typeface="华文细黑" pitchFamily="2" charset="-122"/>
              </a:rPr>
              <a:t>流程管理</a:t>
            </a:r>
          </a:p>
        </p:txBody>
      </p:sp>
      <p:sp>
        <p:nvSpPr>
          <p:cNvPr id="26" name="矩形 25"/>
          <p:cNvSpPr/>
          <p:nvPr/>
        </p:nvSpPr>
        <p:spPr bwMode="blackWhite">
          <a:xfrm>
            <a:off x="2748757" y="3390898"/>
            <a:ext cx="743630" cy="4191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0" tIns="0" rIns="0" bIns="0" anchor="ctr"/>
          <a:lstStyle/>
          <a:p>
            <a:pPr algn="ctr">
              <a:defRPr/>
            </a:pPr>
            <a:r>
              <a:rPr lang="zh-CN" altLang="en-US" sz="1400" dirty="0">
                <a:latin typeface="Franklin Gothic Book" pitchFamily="34" charset="0"/>
              </a:rPr>
              <a:t>服务管理</a:t>
            </a:r>
          </a:p>
        </p:txBody>
      </p:sp>
      <p:sp>
        <p:nvSpPr>
          <p:cNvPr id="28" name="AutoShape 305"/>
          <p:cNvSpPr>
            <a:spLocks noChangeArrowheads="1"/>
          </p:cNvSpPr>
          <p:nvPr/>
        </p:nvSpPr>
        <p:spPr bwMode="blackWhite">
          <a:xfrm>
            <a:off x="2038250" y="2033591"/>
            <a:ext cx="233362" cy="1152525"/>
          </a:xfrm>
          <a:prstGeom prst="downArrow">
            <a:avLst>
              <a:gd name="adj1" fmla="val 50000"/>
              <a:gd name="adj2" fmla="val 199426"/>
            </a:avLst>
          </a:prstGeom>
          <a:solidFill>
            <a:srgbClr val="FFFF99"/>
          </a:solidFill>
          <a:ln w="19050" algn="ctr">
            <a:solidFill>
              <a:schemeClr val="tx1"/>
            </a:solidFill>
            <a:miter lim="800000"/>
            <a:headEnd/>
            <a:tailEnd/>
          </a:ln>
        </p:spPr>
        <p:txBody>
          <a:bodyPr wrap="none" lIns="0" tIns="0" rIns="0" bIns="0" anchor="ctr"/>
          <a:lstStyle/>
          <a:p>
            <a:endParaRPr lang="zh-CN" altLang="en-US" sz="1400" dirty="0"/>
          </a:p>
        </p:txBody>
      </p:sp>
      <p:sp>
        <p:nvSpPr>
          <p:cNvPr id="29" name="TextBox 312"/>
          <p:cNvSpPr txBox="1">
            <a:spLocks noChangeArrowheads="1"/>
          </p:cNvSpPr>
          <p:nvPr/>
        </p:nvSpPr>
        <p:spPr bwMode="auto">
          <a:xfrm>
            <a:off x="1323879" y="3327212"/>
            <a:ext cx="714375" cy="523174"/>
          </a:xfrm>
          <a:prstGeom prst="rect">
            <a:avLst/>
          </a:prstGeom>
          <a:noFill/>
          <a:ln w="9525">
            <a:noFill/>
            <a:miter lim="800000"/>
            <a:headEnd/>
            <a:tailEnd/>
          </a:ln>
        </p:spPr>
        <p:txBody>
          <a:bodyPr lIns="91395" tIns="45697" rIns="91395" bIns="45697">
            <a:spAutoFit/>
          </a:bodyPr>
          <a:lstStyle/>
          <a:p>
            <a:r>
              <a:rPr lang="zh-CN" altLang="en-US" sz="1400" dirty="0" smtClean="0">
                <a:solidFill>
                  <a:srgbClr val="FF0000"/>
                </a:solidFill>
                <a:latin typeface="华文细黑" pitchFamily="2" charset="-122"/>
                <a:ea typeface="华文细黑" pitchFamily="2" charset="-122"/>
              </a:rPr>
              <a:t>服务</a:t>
            </a:r>
            <a:endParaRPr lang="en-US" altLang="zh-CN" sz="1400" dirty="0" smtClean="0">
              <a:solidFill>
                <a:srgbClr val="FF0000"/>
              </a:solidFill>
              <a:latin typeface="华文细黑" pitchFamily="2" charset="-122"/>
              <a:ea typeface="华文细黑" pitchFamily="2" charset="-122"/>
            </a:endParaRPr>
          </a:p>
          <a:p>
            <a:r>
              <a:rPr lang="zh-CN" altLang="en-US" sz="1400" dirty="0" smtClean="0">
                <a:solidFill>
                  <a:srgbClr val="FF0000"/>
                </a:solidFill>
                <a:latin typeface="华文细黑" pitchFamily="2" charset="-122"/>
                <a:ea typeface="华文细黑" pitchFamily="2" charset="-122"/>
              </a:rPr>
              <a:t>集成</a:t>
            </a:r>
            <a:endParaRPr lang="zh-CN" altLang="en-US" sz="1400" dirty="0">
              <a:solidFill>
                <a:srgbClr val="FF0000"/>
              </a:solidFill>
              <a:latin typeface="华文细黑" pitchFamily="2" charset="-122"/>
              <a:ea typeface="华文细黑" pitchFamily="2" charset="-122"/>
            </a:endParaRPr>
          </a:p>
        </p:txBody>
      </p:sp>
      <p:sp>
        <p:nvSpPr>
          <p:cNvPr id="30" name="矩形 29"/>
          <p:cNvSpPr/>
          <p:nvPr/>
        </p:nvSpPr>
        <p:spPr bwMode="blackWhite">
          <a:xfrm>
            <a:off x="3635265" y="3381380"/>
            <a:ext cx="743630" cy="42862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0" tIns="0" rIns="0" bIns="0" anchor="ctr"/>
          <a:lstStyle/>
          <a:p>
            <a:pPr algn="ctr">
              <a:defRPr/>
            </a:pPr>
            <a:r>
              <a:rPr lang="zh-CN" altLang="en-US" sz="1400" dirty="0">
                <a:latin typeface="Franklin Gothic Book" pitchFamily="34" charset="0"/>
              </a:rPr>
              <a:t>服务路由</a:t>
            </a:r>
          </a:p>
        </p:txBody>
      </p:sp>
      <p:sp>
        <p:nvSpPr>
          <p:cNvPr id="31" name="矩形 30"/>
          <p:cNvSpPr/>
          <p:nvPr/>
        </p:nvSpPr>
        <p:spPr bwMode="blackWhite">
          <a:xfrm>
            <a:off x="1849313" y="3390898"/>
            <a:ext cx="743630" cy="4191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0" tIns="0" rIns="0" bIns="0" anchor="ctr"/>
          <a:lstStyle/>
          <a:p>
            <a:pPr algn="ctr">
              <a:defRPr/>
            </a:pPr>
            <a:r>
              <a:rPr lang="zh-CN" altLang="en-US" sz="1400" dirty="0">
                <a:latin typeface="Franklin Gothic Book" pitchFamily="34" charset="0"/>
              </a:rPr>
              <a:t>服务注册</a:t>
            </a:r>
          </a:p>
        </p:txBody>
      </p:sp>
      <p:sp>
        <p:nvSpPr>
          <p:cNvPr id="32" name="矩形 31"/>
          <p:cNvSpPr/>
          <p:nvPr/>
        </p:nvSpPr>
        <p:spPr bwMode="blackWhite">
          <a:xfrm>
            <a:off x="4206767" y="1247760"/>
            <a:ext cx="857256" cy="357190"/>
          </a:xfrm>
          <a:prstGeom prst="rect">
            <a:avLst/>
          </a:prstGeom>
          <a:solidFill>
            <a:srgbClr val="CCECFF"/>
          </a:solidFill>
          <a:ln w="19050" algn="ctr">
            <a:solidFill>
              <a:schemeClr val="tx1"/>
            </a:solidFill>
            <a:prstDash val="solid"/>
            <a:miter lim="800000"/>
            <a:headEnd/>
            <a:tailEnd/>
          </a:ln>
          <a:effectLst>
            <a:outerShdw blurRad="50800" dist="38100" dir="2700000" algn="tl" rotWithShape="0">
              <a:prstClr val="black">
                <a:alpha val="40000"/>
              </a:prstClr>
            </a:outerShdw>
          </a:effectLst>
        </p:spPr>
        <p:txBody>
          <a:bodyPr lIns="0" tIns="0" rIns="0" bIns="0" anchor="ctr"/>
          <a:lstStyle/>
          <a:p>
            <a:pPr algn="ctr">
              <a:defRPr/>
            </a:pPr>
            <a:r>
              <a:rPr lang="zh-CN" altLang="en-US" sz="1400" dirty="0">
                <a:latin typeface="Franklin Gothic Book" pitchFamily="34" charset="0"/>
              </a:rPr>
              <a:t>单点登录</a:t>
            </a:r>
          </a:p>
        </p:txBody>
      </p:sp>
      <p:sp>
        <p:nvSpPr>
          <p:cNvPr id="33" name="矩形 32"/>
          <p:cNvSpPr/>
          <p:nvPr/>
        </p:nvSpPr>
        <p:spPr bwMode="blackWhite">
          <a:xfrm>
            <a:off x="4492519" y="3381380"/>
            <a:ext cx="743630" cy="42862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0" tIns="0" rIns="0" bIns="0" anchor="ctr"/>
          <a:lstStyle/>
          <a:p>
            <a:pPr algn="ctr">
              <a:defRPr/>
            </a:pPr>
            <a:r>
              <a:rPr lang="zh-CN" altLang="en-US" sz="1400" dirty="0">
                <a:latin typeface="Franklin Gothic Book" pitchFamily="34" charset="0"/>
              </a:rPr>
              <a:t>权限控制</a:t>
            </a:r>
          </a:p>
        </p:txBody>
      </p:sp>
      <p:sp>
        <p:nvSpPr>
          <p:cNvPr id="34" name="AutoShape 76"/>
          <p:cNvSpPr>
            <a:spLocks noChangeArrowheads="1"/>
          </p:cNvSpPr>
          <p:nvPr/>
        </p:nvSpPr>
        <p:spPr bwMode="gray">
          <a:xfrm>
            <a:off x="1660425" y="4271960"/>
            <a:ext cx="1041400" cy="762000"/>
          </a:xfrm>
          <a:prstGeom prst="roundRect">
            <a:avLst>
              <a:gd name="adj" fmla="val 6588"/>
            </a:avLst>
          </a:prstGeom>
          <a:solidFill>
            <a:schemeClr val="folHlink"/>
          </a:solidFill>
          <a:ln w="9525">
            <a:noFill/>
            <a:round/>
            <a:headEnd/>
            <a:tailEnd/>
          </a:ln>
        </p:spPr>
        <p:txBody>
          <a:bodyPr vert="eaVert" wrap="none" lIns="91395" tIns="45697" rIns="91395" bIns="45697" anchor="ctr"/>
          <a:lstStyle/>
          <a:p>
            <a:endParaRPr kumimoji="1" lang="zh-CN" altLang="zh-CN" sz="1400" dirty="0">
              <a:solidFill>
                <a:schemeClr val="bg1"/>
              </a:solidFill>
              <a:ea typeface="黑体" pitchFamily="2" charset="-122"/>
            </a:endParaRPr>
          </a:p>
        </p:txBody>
      </p:sp>
      <p:sp>
        <p:nvSpPr>
          <p:cNvPr id="35" name="圆角矩形 275"/>
          <p:cNvSpPr>
            <a:spLocks noChangeArrowheads="1"/>
          </p:cNvSpPr>
          <p:nvPr/>
        </p:nvSpPr>
        <p:spPr bwMode="blackWhite">
          <a:xfrm>
            <a:off x="1533424" y="4130673"/>
            <a:ext cx="1287462" cy="11430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0" tIns="0" rIns="0" bIns="0" anchor="ctr"/>
          <a:lstStyle/>
          <a:p>
            <a:pPr>
              <a:defRPr/>
            </a:pPr>
            <a:endParaRPr lang="zh-CN" altLang="en-US" sz="1200" dirty="0"/>
          </a:p>
          <a:p>
            <a:pPr>
              <a:defRPr/>
            </a:pPr>
            <a:r>
              <a:rPr lang="zh-CN" altLang="en-US" sz="1200" dirty="0"/>
              <a:t> </a:t>
            </a:r>
          </a:p>
          <a:p>
            <a:pPr>
              <a:defRPr/>
            </a:pPr>
            <a:endParaRPr lang="zh-CN" altLang="en-US" sz="1200" dirty="0"/>
          </a:p>
          <a:p>
            <a:pPr>
              <a:defRPr/>
            </a:pPr>
            <a:endParaRPr lang="zh-CN" altLang="en-US" sz="1200" dirty="0"/>
          </a:p>
        </p:txBody>
      </p:sp>
      <p:sp>
        <p:nvSpPr>
          <p:cNvPr id="36" name="Rectangle 34"/>
          <p:cNvSpPr>
            <a:spLocks noChangeArrowheads="1"/>
          </p:cNvSpPr>
          <p:nvPr/>
        </p:nvSpPr>
        <p:spPr bwMode="auto">
          <a:xfrm>
            <a:off x="1741391" y="4487865"/>
            <a:ext cx="296863"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37" name="Rectangle 35"/>
          <p:cNvSpPr>
            <a:spLocks noChangeArrowheads="1"/>
          </p:cNvSpPr>
          <p:nvPr/>
        </p:nvSpPr>
        <p:spPr bwMode="auto">
          <a:xfrm>
            <a:off x="1684236" y="4525962"/>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38" name="Rectangle 34"/>
          <p:cNvSpPr>
            <a:spLocks noChangeArrowheads="1"/>
          </p:cNvSpPr>
          <p:nvPr/>
        </p:nvSpPr>
        <p:spPr bwMode="auto">
          <a:xfrm>
            <a:off x="2047774" y="4487865"/>
            <a:ext cx="298450"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39" name="Rectangle 35"/>
          <p:cNvSpPr>
            <a:spLocks noChangeArrowheads="1"/>
          </p:cNvSpPr>
          <p:nvPr/>
        </p:nvSpPr>
        <p:spPr bwMode="auto">
          <a:xfrm>
            <a:off x="1992211" y="4525962"/>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40" name="Rectangle 35"/>
          <p:cNvSpPr>
            <a:spLocks noChangeArrowheads="1"/>
          </p:cNvSpPr>
          <p:nvPr/>
        </p:nvSpPr>
        <p:spPr bwMode="auto">
          <a:xfrm>
            <a:off x="2319236" y="4525962"/>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41" name="Rectangle 36"/>
          <p:cNvSpPr>
            <a:spLocks noChangeArrowheads="1"/>
          </p:cNvSpPr>
          <p:nvPr/>
        </p:nvSpPr>
        <p:spPr bwMode="auto">
          <a:xfrm>
            <a:off x="2319236" y="4608510"/>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42" name="Rectangle 34"/>
          <p:cNvSpPr>
            <a:spLocks noChangeArrowheads="1"/>
          </p:cNvSpPr>
          <p:nvPr/>
        </p:nvSpPr>
        <p:spPr bwMode="auto">
          <a:xfrm>
            <a:off x="1728687" y="4279900"/>
            <a:ext cx="296863"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43" name="矩形 185"/>
          <p:cNvSpPr>
            <a:spLocks noChangeArrowheads="1"/>
          </p:cNvSpPr>
          <p:nvPr/>
        </p:nvSpPr>
        <p:spPr bwMode="blackWhite">
          <a:xfrm>
            <a:off x="1671536" y="4708529"/>
            <a:ext cx="1022350" cy="31432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0" tIns="0" rIns="0" bIns="0" anchor="ctr"/>
          <a:lstStyle/>
          <a:p>
            <a:pPr algn="ctr"/>
            <a:r>
              <a:rPr lang="zh-CN" altLang="en-US" sz="1400" dirty="0" smtClean="0"/>
              <a:t>应用平台</a:t>
            </a:r>
            <a:endParaRPr lang="zh-CN" altLang="en-US" sz="1400" dirty="0"/>
          </a:p>
        </p:txBody>
      </p:sp>
      <p:sp>
        <p:nvSpPr>
          <p:cNvPr id="44" name="Rectangle 36"/>
          <p:cNvSpPr>
            <a:spLocks noChangeArrowheads="1"/>
          </p:cNvSpPr>
          <p:nvPr/>
        </p:nvSpPr>
        <p:spPr bwMode="auto">
          <a:xfrm>
            <a:off x="1688999" y="4608510"/>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45" name="Rectangle 36"/>
          <p:cNvSpPr>
            <a:spLocks noChangeArrowheads="1"/>
          </p:cNvSpPr>
          <p:nvPr/>
        </p:nvSpPr>
        <p:spPr bwMode="auto">
          <a:xfrm>
            <a:off x="1996974" y="4608510"/>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46" name="Rectangle 34"/>
          <p:cNvSpPr>
            <a:spLocks noChangeArrowheads="1"/>
          </p:cNvSpPr>
          <p:nvPr/>
        </p:nvSpPr>
        <p:spPr bwMode="auto">
          <a:xfrm>
            <a:off x="2381149" y="4487865"/>
            <a:ext cx="296862"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47" name="Rectangle 35"/>
          <p:cNvSpPr>
            <a:spLocks noChangeArrowheads="1"/>
          </p:cNvSpPr>
          <p:nvPr/>
        </p:nvSpPr>
        <p:spPr bwMode="auto">
          <a:xfrm>
            <a:off x="1676299" y="4316410"/>
            <a:ext cx="107950"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48" name="Rectangle 36"/>
          <p:cNvSpPr>
            <a:spLocks noChangeArrowheads="1"/>
          </p:cNvSpPr>
          <p:nvPr/>
        </p:nvSpPr>
        <p:spPr bwMode="auto">
          <a:xfrm>
            <a:off x="1676299" y="4398960"/>
            <a:ext cx="107950"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49" name="Rectangle 34"/>
          <p:cNvSpPr>
            <a:spLocks noChangeArrowheads="1"/>
          </p:cNvSpPr>
          <p:nvPr/>
        </p:nvSpPr>
        <p:spPr bwMode="auto">
          <a:xfrm>
            <a:off x="2041424" y="4279900"/>
            <a:ext cx="296862"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50" name="Rectangle 35"/>
          <p:cNvSpPr>
            <a:spLocks noChangeArrowheads="1"/>
          </p:cNvSpPr>
          <p:nvPr/>
        </p:nvSpPr>
        <p:spPr bwMode="auto">
          <a:xfrm>
            <a:off x="1984274" y="4316410"/>
            <a:ext cx="107950"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51" name="Rectangle 36"/>
          <p:cNvSpPr>
            <a:spLocks noChangeArrowheads="1"/>
          </p:cNvSpPr>
          <p:nvPr/>
        </p:nvSpPr>
        <p:spPr bwMode="auto">
          <a:xfrm>
            <a:off x="1984274" y="4398960"/>
            <a:ext cx="107950"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52" name="Rectangle 34"/>
          <p:cNvSpPr>
            <a:spLocks noChangeArrowheads="1"/>
          </p:cNvSpPr>
          <p:nvPr/>
        </p:nvSpPr>
        <p:spPr bwMode="auto">
          <a:xfrm>
            <a:off x="2368452" y="4279900"/>
            <a:ext cx="296862"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53" name="Rectangle 35"/>
          <p:cNvSpPr>
            <a:spLocks noChangeArrowheads="1"/>
          </p:cNvSpPr>
          <p:nvPr/>
        </p:nvSpPr>
        <p:spPr bwMode="auto">
          <a:xfrm>
            <a:off x="2306538" y="4316410"/>
            <a:ext cx="109538"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54" name="Rectangle 36"/>
          <p:cNvSpPr>
            <a:spLocks noChangeArrowheads="1"/>
          </p:cNvSpPr>
          <p:nvPr/>
        </p:nvSpPr>
        <p:spPr bwMode="auto">
          <a:xfrm>
            <a:off x="2306538" y="4398960"/>
            <a:ext cx="109538"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55" name="TextBox 160"/>
          <p:cNvSpPr txBox="1"/>
          <p:nvPr/>
        </p:nvSpPr>
        <p:spPr>
          <a:xfrm>
            <a:off x="1420711" y="5011738"/>
            <a:ext cx="1500188" cy="317534"/>
          </a:xfrm>
          <a:prstGeom prst="rect">
            <a:avLst/>
          </a:prstGeom>
          <a:noFill/>
        </p:spPr>
        <p:txBody>
          <a:bodyPr lIns="91395" tIns="45697" rIns="91395" bIns="45697">
            <a:spAutoFit/>
          </a:bodyPr>
          <a:lstStyle/>
          <a:p>
            <a:pPr algn="ctr">
              <a:defRPr/>
            </a:pPr>
            <a:r>
              <a:rPr lang="zh-CN" altLang="en-US" sz="1400" dirty="0">
                <a:latin typeface="+mn-ea"/>
                <a:ea typeface="+mn-ea"/>
              </a:rPr>
              <a:t>客户关系管理</a:t>
            </a:r>
          </a:p>
        </p:txBody>
      </p:sp>
      <p:sp>
        <p:nvSpPr>
          <p:cNvPr id="56" name="矩形 8"/>
          <p:cNvSpPr/>
          <p:nvPr/>
        </p:nvSpPr>
        <p:spPr bwMode="blackWhite">
          <a:xfrm>
            <a:off x="5206899" y="1676386"/>
            <a:ext cx="1214446" cy="285750"/>
          </a:xfrm>
          <a:prstGeom prst="rect">
            <a:avLst/>
          </a:prstGeom>
          <a:solidFill>
            <a:srgbClr val="CCECFF"/>
          </a:solidFill>
          <a:ln w="19050" algn="ctr">
            <a:solidFill>
              <a:schemeClr val="tx1"/>
            </a:solidFill>
            <a:prstDash val="solid"/>
            <a:miter lim="800000"/>
            <a:headEnd/>
            <a:tailEnd/>
          </a:ln>
          <a:effectLst>
            <a:outerShdw blurRad="50800" dist="38100" dir="2700000" algn="tl" rotWithShape="0">
              <a:prstClr val="black">
                <a:alpha val="40000"/>
              </a:prstClr>
            </a:outerShdw>
          </a:effectLst>
        </p:spPr>
        <p:txBody>
          <a:bodyPr lIns="0" tIns="0" rIns="0" bIns="0"/>
          <a:lstStyle/>
          <a:p>
            <a:pPr algn="ctr">
              <a:defRPr/>
            </a:pPr>
            <a:r>
              <a:rPr lang="zh-CN" altLang="en-US" sz="1400" dirty="0" smtClean="0">
                <a:latin typeface="Franklin Gothic Book" pitchFamily="34" charset="0"/>
              </a:rPr>
              <a:t>统一流程</a:t>
            </a:r>
            <a:r>
              <a:rPr lang="zh-CN" altLang="en-US" sz="1400" dirty="0">
                <a:latin typeface="Franklin Gothic Book" pitchFamily="34" charset="0"/>
              </a:rPr>
              <a:t>管理</a:t>
            </a:r>
          </a:p>
        </p:txBody>
      </p:sp>
      <p:sp>
        <p:nvSpPr>
          <p:cNvPr id="57" name="流程图: 磁盘 197"/>
          <p:cNvSpPr>
            <a:spLocks noChangeArrowheads="1"/>
          </p:cNvSpPr>
          <p:nvPr/>
        </p:nvSpPr>
        <p:spPr bwMode="auto">
          <a:xfrm>
            <a:off x="1609625" y="5605463"/>
            <a:ext cx="928687" cy="571500"/>
          </a:xfrm>
          <a:prstGeom prst="flowChartMagneticDisk">
            <a:avLst/>
          </a:prstGeom>
          <a:solidFill>
            <a:schemeClr val="accent1"/>
          </a:solidFill>
          <a:ln w="12700" algn="ctr">
            <a:solidFill>
              <a:schemeClr val="tx1"/>
            </a:solidFill>
            <a:miter lim="800000"/>
            <a:headEnd/>
            <a:tailEnd/>
          </a:ln>
        </p:spPr>
        <p:txBody>
          <a:bodyPr wrap="none" lIns="91395" tIns="45697" rIns="91395" bIns="45697" anchor="ctr"/>
          <a:lstStyle/>
          <a:p>
            <a:pPr algn="ctr"/>
            <a:r>
              <a:rPr lang="en-US" altLang="zh-CN" sz="1200" dirty="0">
                <a:latin typeface="宋体" pitchFamily="2" charset="-122"/>
                <a:cs typeface="Arial" pitchFamily="34" charset="0"/>
              </a:rPr>
              <a:t>Database</a:t>
            </a:r>
            <a:endParaRPr lang="zh-CN" altLang="en-US" sz="1200" dirty="0">
              <a:latin typeface="宋体" pitchFamily="2" charset="-122"/>
              <a:cs typeface="Arial" pitchFamily="34" charset="0"/>
            </a:endParaRPr>
          </a:p>
        </p:txBody>
      </p:sp>
      <p:sp>
        <p:nvSpPr>
          <p:cNvPr id="58" name="AutoShape 315"/>
          <p:cNvSpPr>
            <a:spLocks noChangeArrowheads="1"/>
          </p:cNvSpPr>
          <p:nvPr/>
        </p:nvSpPr>
        <p:spPr bwMode="blackWhite">
          <a:xfrm flipV="1">
            <a:off x="4921152" y="2033585"/>
            <a:ext cx="188912" cy="357188"/>
          </a:xfrm>
          <a:prstGeom prst="upArrow">
            <a:avLst>
              <a:gd name="adj1" fmla="val 50000"/>
              <a:gd name="adj2" fmla="val 63060"/>
            </a:avLst>
          </a:prstGeom>
          <a:solidFill>
            <a:srgbClr val="FFFF99"/>
          </a:solidFill>
          <a:ln w="19050" algn="ctr">
            <a:solidFill>
              <a:schemeClr val="tx1"/>
            </a:solidFill>
            <a:miter lim="800000"/>
            <a:headEnd/>
            <a:tailEnd/>
          </a:ln>
        </p:spPr>
        <p:txBody>
          <a:bodyPr wrap="none" lIns="0" tIns="0" rIns="0" bIns="0" anchor="ctr"/>
          <a:lstStyle/>
          <a:p>
            <a:endParaRPr lang="zh-CN" altLang="en-US" sz="1400" dirty="0"/>
          </a:p>
        </p:txBody>
      </p:sp>
      <p:sp>
        <p:nvSpPr>
          <p:cNvPr id="59" name="矩形 58"/>
          <p:cNvSpPr/>
          <p:nvPr/>
        </p:nvSpPr>
        <p:spPr bwMode="blackWhite">
          <a:xfrm>
            <a:off x="5349777" y="3390905"/>
            <a:ext cx="743630" cy="42862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0" tIns="0" rIns="0" bIns="0" anchor="ctr"/>
          <a:lstStyle/>
          <a:p>
            <a:pPr algn="ctr">
              <a:defRPr/>
            </a:pPr>
            <a:r>
              <a:rPr lang="zh-CN" altLang="en-US" sz="1400" dirty="0">
                <a:latin typeface="Franklin Gothic Book" pitchFamily="34" charset="0"/>
              </a:rPr>
              <a:t>消息处理</a:t>
            </a:r>
          </a:p>
        </p:txBody>
      </p:sp>
      <p:sp>
        <p:nvSpPr>
          <p:cNvPr id="60" name="流程图: 多文档 228"/>
          <p:cNvSpPr/>
          <p:nvPr/>
        </p:nvSpPr>
        <p:spPr bwMode="auto">
          <a:xfrm>
            <a:off x="6610249" y="5676898"/>
            <a:ext cx="1096962" cy="500062"/>
          </a:xfrm>
          <a:prstGeom prst="flowChartMultidocument">
            <a:avLst/>
          </a:prstGeom>
        </p:spPr>
        <p:style>
          <a:lnRef idx="2">
            <a:schemeClr val="accent5">
              <a:shade val="50000"/>
            </a:schemeClr>
          </a:lnRef>
          <a:fillRef idx="1">
            <a:schemeClr val="accent5"/>
          </a:fillRef>
          <a:effectRef idx="0">
            <a:schemeClr val="accent5"/>
          </a:effectRef>
          <a:fontRef idx="minor">
            <a:schemeClr val="lt1"/>
          </a:fontRef>
        </p:style>
        <p:txBody>
          <a:bodyPr lIns="91395" tIns="45697" rIns="91395" bIns="45697"/>
          <a:lstStyle/>
          <a:p>
            <a:pPr>
              <a:defRPr/>
            </a:pPr>
            <a:r>
              <a:rPr lang="zh-CN" altLang="en-US" sz="1400" dirty="0">
                <a:solidFill>
                  <a:schemeClr val="tx1"/>
                </a:solidFill>
                <a:latin typeface="Impact" pitchFamily="34" charset="0"/>
              </a:rPr>
              <a:t>文件系统</a:t>
            </a:r>
          </a:p>
        </p:txBody>
      </p:sp>
      <p:sp>
        <p:nvSpPr>
          <p:cNvPr id="61" name="矩形 60"/>
          <p:cNvSpPr/>
          <p:nvPr/>
        </p:nvSpPr>
        <p:spPr bwMode="blackWhite">
          <a:xfrm>
            <a:off x="6207032" y="3390905"/>
            <a:ext cx="739794" cy="42862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0" tIns="0" rIns="0" bIns="0" anchor="ctr"/>
          <a:lstStyle/>
          <a:p>
            <a:pPr algn="ctr">
              <a:defRPr/>
            </a:pPr>
            <a:r>
              <a:rPr lang="zh-CN" altLang="en-US" sz="1400" dirty="0">
                <a:latin typeface="Franklin Gothic Book" pitchFamily="34" charset="0"/>
              </a:rPr>
              <a:t>数据传输</a:t>
            </a:r>
          </a:p>
        </p:txBody>
      </p:sp>
      <p:sp>
        <p:nvSpPr>
          <p:cNvPr id="62" name="AutoShape 233"/>
          <p:cNvSpPr>
            <a:spLocks noChangeArrowheads="1"/>
          </p:cNvSpPr>
          <p:nvPr/>
        </p:nvSpPr>
        <p:spPr bwMode="blackWhite">
          <a:xfrm>
            <a:off x="1992216" y="5248275"/>
            <a:ext cx="214313" cy="358775"/>
          </a:xfrm>
          <a:prstGeom prst="upDownArrow">
            <a:avLst>
              <a:gd name="adj1" fmla="val 50000"/>
              <a:gd name="adj2" fmla="val 49672"/>
            </a:avLst>
          </a:prstGeom>
          <a:solidFill>
            <a:srgbClr val="FFFF99"/>
          </a:solidFill>
          <a:ln w="19050" algn="ctr">
            <a:solidFill>
              <a:schemeClr val="tx1"/>
            </a:solidFill>
            <a:miter lim="800000"/>
            <a:headEnd/>
            <a:tailEnd/>
          </a:ln>
        </p:spPr>
        <p:txBody>
          <a:bodyPr wrap="none" lIns="0" tIns="0" rIns="0" bIns="0" anchor="ctr"/>
          <a:lstStyle/>
          <a:p>
            <a:endParaRPr lang="zh-CN" altLang="en-US" sz="1400" dirty="0"/>
          </a:p>
        </p:txBody>
      </p:sp>
      <p:sp>
        <p:nvSpPr>
          <p:cNvPr id="63" name="AutoShape 233"/>
          <p:cNvSpPr>
            <a:spLocks noChangeArrowheads="1"/>
          </p:cNvSpPr>
          <p:nvPr/>
        </p:nvSpPr>
        <p:spPr bwMode="blackWhite">
          <a:xfrm>
            <a:off x="2063649" y="3890966"/>
            <a:ext cx="214312" cy="358775"/>
          </a:xfrm>
          <a:prstGeom prst="upDownArrow">
            <a:avLst>
              <a:gd name="adj1" fmla="val 50000"/>
              <a:gd name="adj2" fmla="val 49672"/>
            </a:avLst>
          </a:prstGeom>
          <a:solidFill>
            <a:srgbClr val="FFFF99"/>
          </a:solidFill>
          <a:ln w="19050" algn="ctr">
            <a:solidFill>
              <a:schemeClr val="tx1"/>
            </a:solidFill>
            <a:miter lim="800000"/>
            <a:headEnd/>
            <a:tailEnd/>
          </a:ln>
        </p:spPr>
        <p:txBody>
          <a:bodyPr wrap="none" lIns="0" tIns="0" rIns="0" bIns="0" anchor="ctr"/>
          <a:lstStyle/>
          <a:p>
            <a:endParaRPr lang="zh-CN" altLang="en-US" sz="1400" dirty="0"/>
          </a:p>
        </p:txBody>
      </p:sp>
      <p:sp>
        <p:nvSpPr>
          <p:cNvPr id="64" name="TextBox 200"/>
          <p:cNvSpPr txBox="1">
            <a:spLocks noChangeArrowheads="1"/>
          </p:cNvSpPr>
          <p:nvPr/>
        </p:nvSpPr>
        <p:spPr bwMode="auto">
          <a:xfrm>
            <a:off x="3087592" y="5011738"/>
            <a:ext cx="1000125" cy="317534"/>
          </a:xfrm>
          <a:prstGeom prst="rect">
            <a:avLst/>
          </a:prstGeom>
          <a:noFill/>
          <a:ln w="9525">
            <a:noFill/>
            <a:miter lim="800000"/>
            <a:headEnd/>
            <a:tailEnd/>
          </a:ln>
        </p:spPr>
        <p:txBody>
          <a:bodyPr lIns="91395" tIns="45697" rIns="91395" bIns="45697">
            <a:spAutoFit/>
          </a:bodyPr>
          <a:lstStyle/>
          <a:p>
            <a:r>
              <a:rPr lang="zh-CN" altLang="en-US" sz="1400" dirty="0"/>
              <a:t>报表系统</a:t>
            </a:r>
          </a:p>
        </p:txBody>
      </p:sp>
      <p:sp>
        <p:nvSpPr>
          <p:cNvPr id="65" name="AutoShape 76"/>
          <p:cNvSpPr>
            <a:spLocks noChangeArrowheads="1"/>
          </p:cNvSpPr>
          <p:nvPr/>
        </p:nvSpPr>
        <p:spPr bwMode="gray">
          <a:xfrm>
            <a:off x="3070129" y="4246560"/>
            <a:ext cx="1042987" cy="762000"/>
          </a:xfrm>
          <a:prstGeom prst="roundRect">
            <a:avLst>
              <a:gd name="adj" fmla="val 6588"/>
            </a:avLst>
          </a:prstGeom>
          <a:solidFill>
            <a:schemeClr val="folHlink"/>
          </a:solidFill>
          <a:ln w="9525">
            <a:noFill/>
            <a:round/>
            <a:headEnd/>
            <a:tailEnd/>
          </a:ln>
        </p:spPr>
        <p:txBody>
          <a:bodyPr vert="eaVert" wrap="none" lIns="91395" tIns="45697" rIns="91395" bIns="45697" anchor="ctr"/>
          <a:lstStyle/>
          <a:p>
            <a:endParaRPr kumimoji="1" lang="zh-CN" altLang="zh-CN" sz="1400" dirty="0">
              <a:solidFill>
                <a:schemeClr val="bg1"/>
              </a:solidFill>
              <a:ea typeface="黑体" pitchFamily="2" charset="-122"/>
            </a:endParaRPr>
          </a:p>
        </p:txBody>
      </p:sp>
      <p:sp>
        <p:nvSpPr>
          <p:cNvPr id="66" name="圆角矩形 275"/>
          <p:cNvSpPr>
            <a:spLocks noChangeArrowheads="1"/>
          </p:cNvSpPr>
          <p:nvPr/>
        </p:nvSpPr>
        <p:spPr bwMode="blackWhite">
          <a:xfrm>
            <a:off x="2944716" y="4105277"/>
            <a:ext cx="1287463" cy="11430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0" tIns="0" rIns="0" bIns="0" anchor="ctr"/>
          <a:lstStyle/>
          <a:p>
            <a:pPr>
              <a:defRPr/>
            </a:pPr>
            <a:endParaRPr lang="zh-CN" altLang="en-US" sz="1200" dirty="0"/>
          </a:p>
          <a:p>
            <a:pPr>
              <a:defRPr/>
            </a:pPr>
            <a:r>
              <a:rPr lang="zh-CN" altLang="en-US" sz="1200" dirty="0"/>
              <a:t> </a:t>
            </a:r>
          </a:p>
          <a:p>
            <a:pPr>
              <a:defRPr/>
            </a:pPr>
            <a:endParaRPr lang="zh-CN" altLang="en-US" sz="1200" dirty="0"/>
          </a:p>
          <a:p>
            <a:pPr>
              <a:defRPr/>
            </a:pPr>
            <a:endParaRPr lang="zh-CN" altLang="en-US" sz="1200" dirty="0"/>
          </a:p>
        </p:txBody>
      </p:sp>
      <p:sp>
        <p:nvSpPr>
          <p:cNvPr id="67" name="Rectangle 34"/>
          <p:cNvSpPr>
            <a:spLocks noChangeArrowheads="1"/>
          </p:cNvSpPr>
          <p:nvPr/>
        </p:nvSpPr>
        <p:spPr bwMode="auto">
          <a:xfrm>
            <a:off x="3152680" y="4462462"/>
            <a:ext cx="295275"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68" name="Rectangle 35"/>
          <p:cNvSpPr>
            <a:spLocks noChangeArrowheads="1"/>
          </p:cNvSpPr>
          <p:nvPr/>
        </p:nvSpPr>
        <p:spPr bwMode="auto">
          <a:xfrm>
            <a:off x="3095524" y="4500560"/>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69" name="Rectangle 34"/>
          <p:cNvSpPr>
            <a:spLocks noChangeArrowheads="1"/>
          </p:cNvSpPr>
          <p:nvPr/>
        </p:nvSpPr>
        <p:spPr bwMode="auto">
          <a:xfrm>
            <a:off x="3459062" y="4462462"/>
            <a:ext cx="296863"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70" name="Rectangle 35"/>
          <p:cNvSpPr>
            <a:spLocks noChangeArrowheads="1"/>
          </p:cNvSpPr>
          <p:nvPr/>
        </p:nvSpPr>
        <p:spPr bwMode="auto">
          <a:xfrm>
            <a:off x="3403499" y="4500560"/>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71" name="Rectangle 35"/>
          <p:cNvSpPr>
            <a:spLocks noChangeArrowheads="1"/>
          </p:cNvSpPr>
          <p:nvPr/>
        </p:nvSpPr>
        <p:spPr bwMode="auto">
          <a:xfrm>
            <a:off x="3730524" y="4500560"/>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72" name="Rectangle 36"/>
          <p:cNvSpPr>
            <a:spLocks noChangeArrowheads="1"/>
          </p:cNvSpPr>
          <p:nvPr/>
        </p:nvSpPr>
        <p:spPr bwMode="auto">
          <a:xfrm>
            <a:off x="3730524" y="4583110"/>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73" name="Rectangle 34"/>
          <p:cNvSpPr>
            <a:spLocks noChangeArrowheads="1"/>
          </p:cNvSpPr>
          <p:nvPr/>
        </p:nvSpPr>
        <p:spPr bwMode="auto">
          <a:xfrm>
            <a:off x="3138386" y="4254500"/>
            <a:ext cx="298450"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74" name="矩形 185"/>
          <p:cNvSpPr>
            <a:spLocks noChangeArrowheads="1"/>
          </p:cNvSpPr>
          <p:nvPr/>
        </p:nvSpPr>
        <p:spPr bwMode="blackWhite">
          <a:xfrm>
            <a:off x="3082824" y="4683126"/>
            <a:ext cx="1022350" cy="31432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0" tIns="0" rIns="0" bIns="0" anchor="ctr"/>
          <a:lstStyle/>
          <a:p>
            <a:pPr algn="ctr"/>
            <a:r>
              <a:rPr lang="zh-CN" altLang="en-US" sz="1400" dirty="0" smtClean="0"/>
              <a:t>应用平台</a:t>
            </a:r>
            <a:endParaRPr lang="zh-CN" altLang="en-US" sz="1400" dirty="0"/>
          </a:p>
        </p:txBody>
      </p:sp>
      <p:sp>
        <p:nvSpPr>
          <p:cNvPr id="75" name="Rectangle 36"/>
          <p:cNvSpPr>
            <a:spLocks noChangeArrowheads="1"/>
          </p:cNvSpPr>
          <p:nvPr/>
        </p:nvSpPr>
        <p:spPr bwMode="auto">
          <a:xfrm>
            <a:off x="3100286" y="4583110"/>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76" name="Rectangle 36"/>
          <p:cNvSpPr>
            <a:spLocks noChangeArrowheads="1"/>
          </p:cNvSpPr>
          <p:nvPr/>
        </p:nvSpPr>
        <p:spPr bwMode="auto">
          <a:xfrm>
            <a:off x="3408261" y="4583110"/>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77" name="Rectangle 34"/>
          <p:cNvSpPr>
            <a:spLocks noChangeArrowheads="1"/>
          </p:cNvSpPr>
          <p:nvPr/>
        </p:nvSpPr>
        <p:spPr bwMode="auto">
          <a:xfrm>
            <a:off x="3792437" y="4462462"/>
            <a:ext cx="296863"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78" name="Rectangle 35"/>
          <p:cNvSpPr>
            <a:spLocks noChangeArrowheads="1"/>
          </p:cNvSpPr>
          <p:nvPr/>
        </p:nvSpPr>
        <p:spPr bwMode="auto">
          <a:xfrm>
            <a:off x="3087586" y="4291010"/>
            <a:ext cx="107950"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79" name="Rectangle 36"/>
          <p:cNvSpPr>
            <a:spLocks noChangeArrowheads="1"/>
          </p:cNvSpPr>
          <p:nvPr/>
        </p:nvSpPr>
        <p:spPr bwMode="auto">
          <a:xfrm>
            <a:off x="3087586" y="4373560"/>
            <a:ext cx="107950"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80" name="Rectangle 34"/>
          <p:cNvSpPr>
            <a:spLocks noChangeArrowheads="1"/>
          </p:cNvSpPr>
          <p:nvPr/>
        </p:nvSpPr>
        <p:spPr bwMode="auto">
          <a:xfrm>
            <a:off x="3451127" y="4254500"/>
            <a:ext cx="296862"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81" name="Rectangle 35"/>
          <p:cNvSpPr>
            <a:spLocks noChangeArrowheads="1"/>
          </p:cNvSpPr>
          <p:nvPr/>
        </p:nvSpPr>
        <p:spPr bwMode="auto">
          <a:xfrm>
            <a:off x="3395561" y="4291010"/>
            <a:ext cx="107950"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82" name="Rectangle 36"/>
          <p:cNvSpPr>
            <a:spLocks noChangeArrowheads="1"/>
          </p:cNvSpPr>
          <p:nvPr/>
        </p:nvSpPr>
        <p:spPr bwMode="auto">
          <a:xfrm>
            <a:off x="3395561" y="4373560"/>
            <a:ext cx="107950"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83" name="Rectangle 34"/>
          <p:cNvSpPr>
            <a:spLocks noChangeArrowheads="1"/>
          </p:cNvSpPr>
          <p:nvPr/>
        </p:nvSpPr>
        <p:spPr bwMode="auto">
          <a:xfrm>
            <a:off x="3779739" y="4254500"/>
            <a:ext cx="296863"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84" name="Rectangle 35"/>
          <p:cNvSpPr>
            <a:spLocks noChangeArrowheads="1"/>
          </p:cNvSpPr>
          <p:nvPr/>
        </p:nvSpPr>
        <p:spPr bwMode="auto">
          <a:xfrm>
            <a:off x="3717824" y="4291010"/>
            <a:ext cx="107950"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85" name="Rectangle 36"/>
          <p:cNvSpPr>
            <a:spLocks noChangeArrowheads="1"/>
          </p:cNvSpPr>
          <p:nvPr/>
        </p:nvSpPr>
        <p:spPr bwMode="auto">
          <a:xfrm>
            <a:off x="3717824" y="4373560"/>
            <a:ext cx="107950"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86" name="TextBox 269"/>
          <p:cNvSpPr txBox="1"/>
          <p:nvPr/>
        </p:nvSpPr>
        <p:spPr>
          <a:xfrm>
            <a:off x="2992322" y="4986338"/>
            <a:ext cx="1193794" cy="317534"/>
          </a:xfrm>
          <a:prstGeom prst="rect">
            <a:avLst/>
          </a:prstGeom>
          <a:noFill/>
        </p:spPr>
        <p:txBody>
          <a:bodyPr wrap="square" lIns="91395" tIns="45697" rIns="91395" bIns="45697">
            <a:spAutoFit/>
          </a:bodyPr>
          <a:lstStyle/>
          <a:p>
            <a:pPr algn="ctr">
              <a:defRPr/>
            </a:pPr>
            <a:r>
              <a:rPr lang="zh-CN" altLang="en-US" sz="1400" dirty="0" smtClean="0">
                <a:latin typeface="+mn-ea"/>
                <a:ea typeface="+mn-ea"/>
              </a:rPr>
              <a:t>服务开通</a:t>
            </a:r>
            <a:endParaRPr lang="zh-CN" altLang="en-US" sz="1400" dirty="0">
              <a:latin typeface="+mn-ea"/>
              <a:ea typeface="+mn-ea"/>
            </a:endParaRPr>
          </a:p>
        </p:txBody>
      </p:sp>
      <p:sp>
        <p:nvSpPr>
          <p:cNvPr id="87" name="AutoShape 233"/>
          <p:cNvSpPr>
            <a:spLocks noChangeArrowheads="1"/>
          </p:cNvSpPr>
          <p:nvPr/>
        </p:nvSpPr>
        <p:spPr bwMode="blackWhite">
          <a:xfrm>
            <a:off x="3492399" y="3890966"/>
            <a:ext cx="214312" cy="358775"/>
          </a:xfrm>
          <a:prstGeom prst="upDownArrow">
            <a:avLst>
              <a:gd name="adj1" fmla="val 50000"/>
              <a:gd name="adj2" fmla="val 49672"/>
            </a:avLst>
          </a:prstGeom>
          <a:solidFill>
            <a:srgbClr val="FFFF99"/>
          </a:solidFill>
          <a:ln w="19050" algn="ctr">
            <a:solidFill>
              <a:schemeClr val="tx1"/>
            </a:solidFill>
            <a:miter lim="800000"/>
            <a:headEnd/>
            <a:tailEnd/>
          </a:ln>
        </p:spPr>
        <p:txBody>
          <a:bodyPr wrap="none" lIns="0" tIns="0" rIns="0" bIns="0" anchor="ctr"/>
          <a:lstStyle/>
          <a:p>
            <a:endParaRPr lang="zh-CN" altLang="en-US" sz="1400" dirty="0"/>
          </a:p>
        </p:txBody>
      </p:sp>
      <p:sp>
        <p:nvSpPr>
          <p:cNvPr id="88" name="AutoShape 233"/>
          <p:cNvSpPr>
            <a:spLocks noChangeArrowheads="1"/>
          </p:cNvSpPr>
          <p:nvPr/>
        </p:nvSpPr>
        <p:spPr bwMode="blackWhite">
          <a:xfrm>
            <a:off x="3444774" y="5248275"/>
            <a:ext cx="214312" cy="358775"/>
          </a:xfrm>
          <a:prstGeom prst="upDownArrow">
            <a:avLst>
              <a:gd name="adj1" fmla="val 50000"/>
              <a:gd name="adj2" fmla="val 49672"/>
            </a:avLst>
          </a:prstGeom>
          <a:solidFill>
            <a:srgbClr val="FFFF99"/>
          </a:solidFill>
          <a:ln w="19050" algn="ctr">
            <a:solidFill>
              <a:schemeClr val="tx1"/>
            </a:solidFill>
            <a:miter lim="800000"/>
            <a:headEnd/>
            <a:tailEnd/>
          </a:ln>
        </p:spPr>
        <p:txBody>
          <a:bodyPr wrap="none" lIns="0" tIns="0" rIns="0" bIns="0" anchor="ctr"/>
          <a:lstStyle/>
          <a:p>
            <a:endParaRPr lang="zh-CN" altLang="en-US" sz="1400" dirty="0"/>
          </a:p>
        </p:txBody>
      </p:sp>
      <p:sp>
        <p:nvSpPr>
          <p:cNvPr id="89" name="AutoShape 76"/>
          <p:cNvSpPr>
            <a:spLocks noChangeArrowheads="1"/>
          </p:cNvSpPr>
          <p:nvPr/>
        </p:nvSpPr>
        <p:spPr bwMode="gray">
          <a:xfrm>
            <a:off x="4498879" y="4246560"/>
            <a:ext cx="1042987" cy="762000"/>
          </a:xfrm>
          <a:prstGeom prst="roundRect">
            <a:avLst>
              <a:gd name="adj" fmla="val 6588"/>
            </a:avLst>
          </a:prstGeom>
          <a:solidFill>
            <a:schemeClr val="folHlink"/>
          </a:solidFill>
          <a:ln w="9525">
            <a:noFill/>
            <a:round/>
            <a:headEnd/>
            <a:tailEnd/>
          </a:ln>
        </p:spPr>
        <p:txBody>
          <a:bodyPr vert="eaVert" wrap="none" lIns="91395" tIns="45697" rIns="91395" bIns="45697" anchor="ctr"/>
          <a:lstStyle/>
          <a:p>
            <a:endParaRPr kumimoji="1" lang="zh-CN" altLang="zh-CN" sz="1400" dirty="0">
              <a:solidFill>
                <a:schemeClr val="bg1"/>
              </a:solidFill>
              <a:ea typeface="黑体" pitchFamily="2" charset="-122"/>
            </a:endParaRPr>
          </a:p>
        </p:txBody>
      </p:sp>
      <p:sp>
        <p:nvSpPr>
          <p:cNvPr id="90" name="圆角矩形 275"/>
          <p:cNvSpPr>
            <a:spLocks noChangeArrowheads="1"/>
          </p:cNvSpPr>
          <p:nvPr/>
        </p:nvSpPr>
        <p:spPr bwMode="blackWhite">
          <a:xfrm>
            <a:off x="4373466" y="4105277"/>
            <a:ext cx="1287463" cy="11430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0" tIns="0" rIns="0" bIns="0" anchor="ctr"/>
          <a:lstStyle/>
          <a:p>
            <a:pPr>
              <a:defRPr/>
            </a:pPr>
            <a:endParaRPr lang="zh-CN" altLang="en-US" sz="1200" dirty="0"/>
          </a:p>
          <a:p>
            <a:pPr>
              <a:defRPr/>
            </a:pPr>
            <a:r>
              <a:rPr lang="zh-CN" altLang="en-US" sz="1200" dirty="0"/>
              <a:t> </a:t>
            </a:r>
          </a:p>
          <a:p>
            <a:pPr>
              <a:defRPr/>
            </a:pPr>
            <a:endParaRPr lang="zh-CN" altLang="en-US" sz="1200" dirty="0"/>
          </a:p>
          <a:p>
            <a:pPr>
              <a:defRPr/>
            </a:pPr>
            <a:endParaRPr lang="zh-CN" altLang="en-US" sz="1200" dirty="0"/>
          </a:p>
        </p:txBody>
      </p:sp>
      <p:sp>
        <p:nvSpPr>
          <p:cNvPr id="91" name="Rectangle 34"/>
          <p:cNvSpPr>
            <a:spLocks noChangeArrowheads="1"/>
          </p:cNvSpPr>
          <p:nvPr/>
        </p:nvSpPr>
        <p:spPr bwMode="auto">
          <a:xfrm>
            <a:off x="4581430" y="4462462"/>
            <a:ext cx="295275"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92" name="Rectangle 35"/>
          <p:cNvSpPr>
            <a:spLocks noChangeArrowheads="1"/>
          </p:cNvSpPr>
          <p:nvPr/>
        </p:nvSpPr>
        <p:spPr bwMode="auto">
          <a:xfrm>
            <a:off x="4524274" y="4500560"/>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93" name="Rectangle 34"/>
          <p:cNvSpPr>
            <a:spLocks noChangeArrowheads="1"/>
          </p:cNvSpPr>
          <p:nvPr/>
        </p:nvSpPr>
        <p:spPr bwMode="auto">
          <a:xfrm>
            <a:off x="4887816" y="4462462"/>
            <a:ext cx="296863"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94" name="Rectangle 35"/>
          <p:cNvSpPr>
            <a:spLocks noChangeArrowheads="1"/>
          </p:cNvSpPr>
          <p:nvPr/>
        </p:nvSpPr>
        <p:spPr bwMode="auto">
          <a:xfrm>
            <a:off x="4832249" y="4500560"/>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95" name="Rectangle 35"/>
          <p:cNvSpPr>
            <a:spLocks noChangeArrowheads="1"/>
          </p:cNvSpPr>
          <p:nvPr/>
        </p:nvSpPr>
        <p:spPr bwMode="auto">
          <a:xfrm>
            <a:off x="5159274" y="4500560"/>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96" name="Rectangle 36"/>
          <p:cNvSpPr>
            <a:spLocks noChangeArrowheads="1"/>
          </p:cNvSpPr>
          <p:nvPr/>
        </p:nvSpPr>
        <p:spPr bwMode="auto">
          <a:xfrm>
            <a:off x="5159274" y="4583110"/>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97" name="Rectangle 34"/>
          <p:cNvSpPr>
            <a:spLocks noChangeArrowheads="1"/>
          </p:cNvSpPr>
          <p:nvPr/>
        </p:nvSpPr>
        <p:spPr bwMode="auto">
          <a:xfrm>
            <a:off x="4567136" y="4254500"/>
            <a:ext cx="298450"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98" name="矩形 185"/>
          <p:cNvSpPr>
            <a:spLocks noChangeArrowheads="1"/>
          </p:cNvSpPr>
          <p:nvPr/>
        </p:nvSpPr>
        <p:spPr bwMode="blackWhite">
          <a:xfrm>
            <a:off x="4511574" y="4683126"/>
            <a:ext cx="1022350" cy="31432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0" tIns="0" rIns="0" bIns="0" anchor="ctr"/>
          <a:lstStyle/>
          <a:p>
            <a:pPr algn="ctr"/>
            <a:r>
              <a:rPr lang="zh-CN" altLang="en-US" sz="1400" dirty="0" smtClean="0"/>
              <a:t>应用平台</a:t>
            </a:r>
            <a:endParaRPr lang="zh-CN" altLang="en-US" sz="1400" dirty="0"/>
          </a:p>
        </p:txBody>
      </p:sp>
      <p:sp>
        <p:nvSpPr>
          <p:cNvPr id="99" name="Rectangle 36"/>
          <p:cNvSpPr>
            <a:spLocks noChangeArrowheads="1"/>
          </p:cNvSpPr>
          <p:nvPr/>
        </p:nvSpPr>
        <p:spPr bwMode="auto">
          <a:xfrm>
            <a:off x="4529036" y="4583110"/>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100" name="Rectangle 36"/>
          <p:cNvSpPr>
            <a:spLocks noChangeArrowheads="1"/>
          </p:cNvSpPr>
          <p:nvPr/>
        </p:nvSpPr>
        <p:spPr bwMode="auto">
          <a:xfrm>
            <a:off x="4837011" y="4583110"/>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101" name="Rectangle 34"/>
          <p:cNvSpPr>
            <a:spLocks noChangeArrowheads="1"/>
          </p:cNvSpPr>
          <p:nvPr/>
        </p:nvSpPr>
        <p:spPr bwMode="auto">
          <a:xfrm>
            <a:off x="5221191" y="4462462"/>
            <a:ext cx="296863"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102" name="Rectangle 35"/>
          <p:cNvSpPr>
            <a:spLocks noChangeArrowheads="1"/>
          </p:cNvSpPr>
          <p:nvPr/>
        </p:nvSpPr>
        <p:spPr bwMode="auto">
          <a:xfrm>
            <a:off x="4516336" y="4291010"/>
            <a:ext cx="107950"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103" name="Rectangle 36"/>
          <p:cNvSpPr>
            <a:spLocks noChangeArrowheads="1"/>
          </p:cNvSpPr>
          <p:nvPr/>
        </p:nvSpPr>
        <p:spPr bwMode="auto">
          <a:xfrm>
            <a:off x="4516336" y="4373560"/>
            <a:ext cx="107950"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104" name="Rectangle 34"/>
          <p:cNvSpPr>
            <a:spLocks noChangeArrowheads="1"/>
          </p:cNvSpPr>
          <p:nvPr/>
        </p:nvSpPr>
        <p:spPr bwMode="auto">
          <a:xfrm>
            <a:off x="4879874" y="4254500"/>
            <a:ext cx="296862"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105" name="Rectangle 35"/>
          <p:cNvSpPr>
            <a:spLocks noChangeArrowheads="1"/>
          </p:cNvSpPr>
          <p:nvPr/>
        </p:nvSpPr>
        <p:spPr bwMode="auto">
          <a:xfrm>
            <a:off x="4824311" y="4291010"/>
            <a:ext cx="107950"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106" name="Rectangle 36"/>
          <p:cNvSpPr>
            <a:spLocks noChangeArrowheads="1"/>
          </p:cNvSpPr>
          <p:nvPr/>
        </p:nvSpPr>
        <p:spPr bwMode="auto">
          <a:xfrm>
            <a:off x="4824311" y="4373560"/>
            <a:ext cx="107950"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107" name="Rectangle 34"/>
          <p:cNvSpPr>
            <a:spLocks noChangeArrowheads="1"/>
          </p:cNvSpPr>
          <p:nvPr/>
        </p:nvSpPr>
        <p:spPr bwMode="auto">
          <a:xfrm>
            <a:off x="5208487" y="4254500"/>
            <a:ext cx="296863"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108" name="Rectangle 35"/>
          <p:cNvSpPr>
            <a:spLocks noChangeArrowheads="1"/>
          </p:cNvSpPr>
          <p:nvPr/>
        </p:nvSpPr>
        <p:spPr bwMode="auto">
          <a:xfrm>
            <a:off x="5146574" y="4291010"/>
            <a:ext cx="107950"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109" name="Rectangle 36"/>
          <p:cNvSpPr>
            <a:spLocks noChangeArrowheads="1"/>
          </p:cNvSpPr>
          <p:nvPr/>
        </p:nvSpPr>
        <p:spPr bwMode="auto">
          <a:xfrm>
            <a:off x="5146574" y="4373560"/>
            <a:ext cx="107950"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110" name="TextBox 295"/>
          <p:cNvSpPr txBox="1"/>
          <p:nvPr/>
        </p:nvSpPr>
        <p:spPr>
          <a:xfrm>
            <a:off x="4373464" y="4986338"/>
            <a:ext cx="1285875" cy="307730"/>
          </a:xfrm>
          <a:prstGeom prst="rect">
            <a:avLst/>
          </a:prstGeom>
          <a:noFill/>
        </p:spPr>
        <p:txBody>
          <a:bodyPr lIns="91395" tIns="45697" rIns="91395" bIns="45697">
            <a:spAutoFit/>
          </a:bodyPr>
          <a:lstStyle/>
          <a:p>
            <a:pPr algn="ctr">
              <a:defRPr/>
            </a:pPr>
            <a:r>
              <a:rPr lang="en-US" altLang="zh-CN" sz="1400" dirty="0">
                <a:latin typeface="+mn-ea"/>
                <a:ea typeface="+mn-ea"/>
              </a:rPr>
              <a:t>   HR</a:t>
            </a:r>
            <a:r>
              <a:rPr lang="zh-CN" altLang="en-US" sz="1400" dirty="0">
                <a:latin typeface="+mn-ea"/>
                <a:ea typeface="+mn-ea"/>
              </a:rPr>
              <a:t>系统</a:t>
            </a:r>
          </a:p>
        </p:txBody>
      </p:sp>
      <p:sp>
        <p:nvSpPr>
          <p:cNvPr id="111" name="AutoShape 233"/>
          <p:cNvSpPr>
            <a:spLocks noChangeArrowheads="1"/>
          </p:cNvSpPr>
          <p:nvPr/>
        </p:nvSpPr>
        <p:spPr bwMode="blackWhite">
          <a:xfrm>
            <a:off x="4921149" y="3890966"/>
            <a:ext cx="214312" cy="358775"/>
          </a:xfrm>
          <a:prstGeom prst="upDownArrow">
            <a:avLst>
              <a:gd name="adj1" fmla="val 50000"/>
              <a:gd name="adj2" fmla="val 49672"/>
            </a:avLst>
          </a:prstGeom>
          <a:solidFill>
            <a:srgbClr val="FFFF99"/>
          </a:solidFill>
          <a:ln w="19050" algn="ctr">
            <a:solidFill>
              <a:schemeClr val="tx1"/>
            </a:solidFill>
            <a:miter lim="800000"/>
            <a:headEnd/>
            <a:tailEnd/>
          </a:ln>
        </p:spPr>
        <p:txBody>
          <a:bodyPr wrap="none" lIns="0" tIns="0" rIns="0" bIns="0" anchor="ctr"/>
          <a:lstStyle/>
          <a:p>
            <a:endParaRPr lang="zh-CN" altLang="en-US" sz="1400" dirty="0"/>
          </a:p>
        </p:txBody>
      </p:sp>
      <p:sp>
        <p:nvSpPr>
          <p:cNvPr id="112" name="AutoShape 233"/>
          <p:cNvSpPr>
            <a:spLocks noChangeArrowheads="1"/>
          </p:cNvSpPr>
          <p:nvPr/>
        </p:nvSpPr>
        <p:spPr bwMode="blackWhite">
          <a:xfrm>
            <a:off x="4967191" y="2890836"/>
            <a:ext cx="214313" cy="358775"/>
          </a:xfrm>
          <a:prstGeom prst="upDownArrow">
            <a:avLst>
              <a:gd name="adj1" fmla="val 50000"/>
              <a:gd name="adj2" fmla="val 49672"/>
            </a:avLst>
          </a:prstGeom>
          <a:solidFill>
            <a:srgbClr val="FFFF99"/>
          </a:solidFill>
          <a:ln w="19050" algn="ctr">
            <a:solidFill>
              <a:schemeClr val="tx1"/>
            </a:solidFill>
            <a:miter lim="800000"/>
            <a:headEnd/>
            <a:tailEnd/>
          </a:ln>
        </p:spPr>
        <p:txBody>
          <a:bodyPr wrap="none" lIns="0" tIns="0" rIns="0" bIns="0" anchor="ctr"/>
          <a:lstStyle/>
          <a:p>
            <a:endParaRPr lang="zh-CN" altLang="en-US" sz="1400" dirty="0"/>
          </a:p>
        </p:txBody>
      </p:sp>
      <p:sp>
        <p:nvSpPr>
          <p:cNvPr id="114" name="上弧形箭头 149"/>
          <p:cNvSpPr/>
          <p:nvPr/>
        </p:nvSpPr>
        <p:spPr bwMode="auto">
          <a:xfrm rot="16200000">
            <a:off x="38005" y="2962279"/>
            <a:ext cx="2428875" cy="428625"/>
          </a:xfrm>
          <a:prstGeom prst="curvedDown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lIns="91395" tIns="45697" rIns="91395" bIns="45697" anchor="ctr"/>
          <a:lstStyle/>
          <a:p>
            <a:pPr algn="ctr">
              <a:defRPr/>
            </a:pPr>
            <a:endParaRPr lang="zh-CN" altLang="en-US"/>
          </a:p>
        </p:txBody>
      </p:sp>
      <p:sp>
        <p:nvSpPr>
          <p:cNvPr id="115" name="AutoShape 76"/>
          <p:cNvSpPr>
            <a:spLocks noChangeArrowheads="1"/>
          </p:cNvSpPr>
          <p:nvPr/>
        </p:nvSpPr>
        <p:spPr bwMode="gray">
          <a:xfrm>
            <a:off x="5903812" y="4246560"/>
            <a:ext cx="1042988" cy="762000"/>
          </a:xfrm>
          <a:prstGeom prst="roundRect">
            <a:avLst>
              <a:gd name="adj" fmla="val 6588"/>
            </a:avLst>
          </a:prstGeom>
          <a:solidFill>
            <a:schemeClr val="folHlink"/>
          </a:solidFill>
          <a:ln w="9525">
            <a:noFill/>
            <a:round/>
            <a:headEnd/>
            <a:tailEnd/>
          </a:ln>
        </p:spPr>
        <p:txBody>
          <a:bodyPr vert="eaVert" wrap="none" lIns="91395" tIns="45697" rIns="91395" bIns="45697" anchor="ctr"/>
          <a:lstStyle/>
          <a:p>
            <a:endParaRPr kumimoji="1" lang="zh-CN" altLang="zh-CN" sz="1400" dirty="0">
              <a:solidFill>
                <a:schemeClr val="bg1"/>
              </a:solidFill>
              <a:ea typeface="黑体" pitchFamily="2" charset="-122"/>
            </a:endParaRPr>
          </a:p>
        </p:txBody>
      </p:sp>
      <p:sp>
        <p:nvSpPr>
          <p:cNvPr id="116" name="圆角矩形 275"/>
          <p:cNvSpPr>
            <a:spLocks noChangeArrowheads="1"/>
          </p:cNvSpPr>
          <p:nvPr/>
        </p:nvSpPr>
        <p:spPr bwMode="blackWhite">
          <a:xfrm>
            <a:off x="5778399" y="4105277"/>
            <a:ext cx="1287462" cy="11430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lIns="0" tIns="0" rIns="0" bIns="0" anchor="ctr"/>
          <a:lstStyle/>
          <a:p>
            <a:pPr>
              <a:defRPr/>
            </a:pPr>
            <a:endParaRPr lang="zh-CN" altLang="en-US" sz="1200" dirty="0"/>
          </a:p>
          <a:p>
            <a:pPr>
              <a:defRPr/>
            </a:pPr>
            <a:r>
              <a:rPr lang="zh-CN" altLang="en-US" sz="1200" dirty="0"/>
              <a:t> </a:t>
            </a:r>
          </a:p>
          <a:p>
            <a:pPr>
              <a:defRPr/>
            </a:pPr>
            <a:endParaRPr lang="zh-CN" altLang="en-US" sz="1200" dirty="0"/>
          </a:p>
          <a:p>
            <a:pPr>
              <a:defRPr/>
            </a:pPr>
            <a:endParaRPr lang="zh-CN" altLang="en-US" sz="1200" dirty="0"/>
          </a:p>
        </p:txBody>
      </p:sp>
      <p:sp>
        <p:nvSpPr>
          <p:cNvPr id="117" name="Rectangle 34"/>
          <p:cNvSpPr>
            <a:spLocks noChangeArrowheads="1"/>
          </p:cNvSpPr>
          <p:nvPr/>
        </p:nvSpPr>
        <p:spPr bwMode="auto">
          <a:xfrm>
            <a:off x="5986367" y="4462462"/>
            <a:ext cx="295275"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118" name="Rectangle 35"/>
          <p:cNvSpPr>
            <a:spLocks noChangeArrowheads="1"/>
          </p:cNvSpPr>
          <p:nvPr/>
        </p:nvSpPr>
        <p:spPr bwMode="auto">
          <a:xfrm>
            <a:off x="5929211" y="4500560"/>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119" name="Rectangle 34"/>
          <p:cNvSpPr>
            <a:spLocks noChangeArrowheads="1"/>
          </p:cNvSpPr>
          <p:nvPr/>
        </p:nvSpPr>
        <p:spPr bwMode="auto">
          <a:xfrm>
            <a:off x="6292752" y="4462462"/>
            <a:ext cx="296862"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120" name="Rectangle 35"/>
          <p:cNvSpPr>
            <a:spLocks noChangeArrowheads="1"/>
          </p:cNvSpPr>
          <p:nvPr/>
        </p:nvSpPr>
        <p:spPr bwMode="auto">
          <a:xfrm>
            <a:off x="6237186" y="4500560"/>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121" name="Rectangle 35"/>
          <p:cNvSpPr>
            <a:spLocks noChangeArrowheads="1"/>
          </p:cNvSpPr>
          <p:nvPr/>
        </p:nvSpPr>
        <p:spPr bwMode="auto">
          <a:xfrm>
            <a:off x="6564211" y="4500560"/>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122" name="Rectangle 36"/>
          <p:cNvSpPr>
            <a:spLocks noChangeArrowheads="1"/>
          </p:cNvSpPr>
          <p:nvPr/>
        </p:nvSpPr>
        <p:spPr bwMode="auto">
          <a:xfrm>
            <a:off x="6564211" y="4583110"/>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123" name="Rectangle 34"/>
          <p:cNvSpPr>
            <a:spLocks noChangeArrowheads="1"/>
          </p:cNvSpPr>
          <p:nvPr/>
        </p:nvSpPr>
        <p:spPr bwMode="auto">
          <a:xfrm>
            <a:off x="5972074" y="4254500"/>
            <a:ext cx="298450"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124" name="矩形 185"/>
          <p:cNvSpPr>
            <a:spLocks noChangeArrowheads="1"/>
          </p:cNvSpPr>
          <p:nvPr/>
        </p:nvSpPr>
        <p:spPr bwMode="blackWhite">
          <a:xfrm>
            <a:off x="5916511" y="4683126"/>
            <a:ext cx="1022350" cy="31432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0" tIns="0" rIns="0" bIns="0" anchor="ctr"/>
          <a:lstStyle/>
          <a:p>
            <a:pPr algn="ctr"/>
            <a:r>
              <a:rPr lang="zh-CN" altLang="en-US" sz="1400" dirty="0" smtClean="0"/>
              <a:t>应用平台</a:t>
            </a:r>
            <a:endParaRPr lang="zh-CN" altLang="en-US" sz="1400" dirty="0"/>
          </a:p>
        </p:txBody>
      </p:sp>
      <p:sp>
        <p:nvSpPr>
          <p:cNvPr id="125" name="Rectangle 36"/>
          <p:cNvSpPr>
            <a:spLocks noChangeArrowheads="1"/>
          </p:cNvSpPr>
          <p:nvPr/>
        </p:nvSpPr>
        <p:spPr bwMode="auto">
          <a:xfrm>
            <a:off x="5933974" y="4583110"/>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126" name="Rectangle 36"/>
          <p:cNvSpPr>
            <a:spLocks noChangeArrowheads="1"/>
          </p:cNvSpPr>
          <p:nvPr/>
        </p:nvSpPr>
        <p:spPr bwMode="auto">
          <a:xfrm>
            <a:off x="6241949" y="4583110"/>
            <a:ext cx="107950" cy="38100"/>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127" name="Rectangle 34"/>
          <p:cNvSpPr>
            <a:spLocks noChangeArrowheads="1"/>
          </p:cNvSpPr>
          <p:nvPr/>
        </p:nvSpPr>
        <p:spPr bwMode="auto">
          <a:xfrm>
            <a:off x="6626127" y="4462462"/>
            <a:ext cx="296862"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128" name="Rectangle 35"/>
          <p:cNvSpPr>
            <a:spLocks noChangeArrowheads="1"/>
          </p:cNvSpPr>
          <p:nvPr/>
        </p:nvSpPr>
        <p:spPr bwMode="auto">
          <a:xfrm>
            <a:off x="5921274" y="4291010"/>
            <a:ext cx="107950"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129" name="Rectangle 36"/>
          <p:cNvSpPr>
            <a:spLocks noChangeArrowheads="1"/>
          </p:cNvSpPr>
          <p:nvPr/>
        </p:nvSpPr>
        <p:spPr bwMode="auto">
          <a:xfrm>
            <a:off x="5921274" y="4373560"/>
            <a:ext cx="107950"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130" name="Rectangle 34"/>
          <p:cNvSpPr>
            <a:spLocks noChangeArrowheads="1"/>
          </p:cNvSpPr>
          <p:nvPr/>
        </p:nvSpPr>
        <p:spPr bwMode="auto">
          <a:xfrm>
            <a:off x="6284812" y="4254500"/>
            <a:ext cx="296863"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131" name="Rectangle 35"/>
          <p:cNvSpPr>
            <a:spLocks noChangeArrowheads="1"/>
          </p:cNvSpPr>
          <p:nvPr/>
        </p:nvSpPr>
        <p:spPr bwMode="auto">
          <a:xfrm>
            <a:off x="6229249" y="4291010"/>
            <a:ext cx="107950"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132" name="Rectangle 36"/>
          <p:cNvSpPr>
            <a:spLocks noChangeArrowheads="1"/>
          </p:cNvSpPr>
          <p:nvPr/>
        </p:nvSpPr>
        <p:spPr bwMode="auto">
          <a:xfrm>
            <a:off x="6229249" y="4373560"/>
            <a:ext cx="107950"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133" name="Rectangle 34"/>
          <p:cNvSpPr>
            <a:spLocks noChangeArrowheads="1"/>
          </p:cNvSpPr>
          <p:nvPr/>
        </p:nvSpPr>
        <p:spPr bwMode="auto">
          <a:xfrm>
            <a:off x="6613424" y="4254500"/>
            <a:ext cx="296862" cy="187325"/>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en-US" sz="1000" dirty="0">
              <a:solidFill>
                <a:schemeClr val="bg1"/>
              </a:solidFill>
            </a:endParaRPr>
          </a:p>
        </p:txBody>
      </p:sp>
      <p:sp>
        <p:nvSpPr>
          <p:cNvPr id="134" name="Rectangle 35"/>
          <p:cNvSpPr>
            <a:spLocks noChangeArrowheads="1"/>
          </p:cNvSpPr>
          <p:nvPr/>
        </p:nvSpPr>
        <p:spPr bwMode="auto">
          <a:xfrm>
            <a:off x="6551511" y="4291010"/>
            <a:ext cx="107950"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135" name="Rectangle 36"/>
          <p:cNvSpPr>
            <a:spLocks noChangeArrowheads="1"/>
          </p:cNvSpPr>
          <p:nvPr/>
        </p:nvSpPr>
        <p:spPr bwMode="auto">
          <a:xfrm>
            <a:off x="6551511" y="4373560"/>
            <a:ext cx="107950" cy="39688"/>
          </a:xfrm>
          <a:prstGeom prst="rect">
            <a:avLst/>
          </a:prstGeom>
          <a:solidFill>
            <a:schemeClr val="hlink"/>
          </a:solidFill>
          <a:ln w="9525" algn="ctr">
            <a:solidFill>
              <a:schemeClr val="bg1"/>
            </a:solidFill>
            <a:miter lim="800000"/>
            <a:headEnd/>
            <a:tailEnd/>
          </a:ln>
        </p:spPr>
        <p:txBody>
          <a:bodyPr wrap="none" lIns="91395" tIns="45697" rIns="91395" bIns="45697" anchor="ctr"/>
          <a:lstStyle/>
          <a:p>
            <a:endParaRPr lang="zh-CN" altLang="zh-CN" sz="1200" dirty="0">
              <a:solidFill>
                <a:schemeClr val="bg2"/>
              </a:solidFill>
              <a:cs typeface="Arial" pitchFamily="34" charset="0"/>
            </a:endParaRPr>
          </a:p>
        </p:txBody>
      </p:sp>
      <p:sp>
        <p:nvSpPr>
          <p:cNvPr id="136" name="TextBox 168"/>
          <p:cNvSpPr txBox="1"/>
          <p:nvPr/>
        </p:nvSpPr>
        <p:spPr>
          <a:xfrm>
            <a:off x="5635525" y="4986338"/>
            <a:ext cx="1428750" cy="307730"/>
          </a:xfrm>
          <a:prstGeom prst="rect">
            <a:avLst/>
          </a:prstGeom>
          <a:noFill/>
        </p:spPr>
        <p:txBody>
          <a:bodyPr lIns="91395" tIns="45697" rIns="91395" bIns="45697">
            <a:spAutoFit/>
          </a:bodyPr>
          <a:lstStyle/>
          <a:p>
            <a:pPr algn="ctr">
              <a:defRPr/>
            </a:pPr>
            <a:r>
              <a:rPr lang="en-US" altLang="zh-CN" sz="1400" dirty="0">
                <a:latin typeface="+mn-ea"/>
                <a:ea typeface="+mn-ea"/>
              </a:rPr>
              <a:t>   </a:t>
            </a:r>
            <a:r>
              <a:rPr lang="zh-CN" altLang="en-US" sz="1400" dirty="0">
                <a:latin typeface="+mn-ea"/>
                <a:ea typeface="+mn-ea"/>
              </a:rPr>
              <a:t>其他业务系统</a:t>
            </a:r>
          </a:p>
        </p:txBody>
      </p:sp>
      <p:sp>
        <p:nvSpPr>
          <p:cNvPr id="137" name="AutoShape 233"/>
          <p:cNvSpPr>
            <a:spLocks noChangeArrowheads="1"/>
          </p:cNvSpPr>
          <p:nvPr/>
        </p:nvSpPr>
        <p:spPr bwMode="blackWhite">
          <a:xfrm>
            <a:off x="4946549" y="5246687"/>
            <a:ext cx="215900" cy="358775"/>
          </a:xfrm>
          <a:prstGeom prst="upDownArrow">
            <a:avLst>
              <a:gd name="adj1" fmla="val 50000"/>
              <a:gd name="adj2" fmla="val 49668"/>
            </a:avLst>
          </a:prstGeom>
          <a:solidFill>
            <a:srgbClr val="FFFF99"/>
          </a:solidFill>
          <a:ln w="19050" algn="ctr">
            <a:solidFill>
              <a:schemeClr val="tx1"/>
            </a:solidFill>
            <a:miter lim="800000"/>
            <a:headEnd/>
            <a:tailEnd/>
          </a:ln>
        </p:spPr>
        <p:txBody>
          <a:bodyPr wrap="none" lIns="0" tIns="0" rIns="0" bIns="0" anchor="ctr"/>
          <a:lstStyle/>
          <a:p>
            <a:endParaRPr lang="zh-CN" altLang="en-US" sz="1400" dirty="0"/>
          </a:p>
        </p:txBody>
      </p:sp>
      <p:sp>
        <p:nvSpPr>
          <p:cNvPr id="138" name="AutoShape 233"/>
          <p:cNvSpPr>
            <a:spLocks noChangeArrowheads="1"/>
          </p:cNvSpPr>
          <p:nvPr/>
        </p:nvSpPr>
        <p:spPr bwMode="blackWhite">
          <a:xfrm>
            <a:off x="6234011" y="5248275"/>
            <a:ext cx="215900" cy="358775"/>
          </a:xfrm>
          <a:prstGeom prst="upDownArrow">
            <a:avLst>
              <a:gd name="adj1" fmla="val 50000"/>
              <a:gd name="adj2" fmla="val 49668"/>
            </a:avLst>
          </a:prstGeom>
          <a:solidFill>
            <a:srgbClr val="FFFF99"/>
          </a:solidFill>
          <a:ln w="19050" algn="ctr">
            <a:solidFill>
              <a:schemeClr val="tx1"/>
            </a:solidFill>
            <a:miter lim="800000"/>
            <a:headEnd/>
            <a:tailEnd/>
          </a:ln>
        </p:spPr>
        <p:txBody>
          <a:bodyPr wrap="none" lIns="0" tIns="0" rIns="0" bIns="0" anchor="ctr"/>
          <a:lstStyle/>
          <a:p>
            <a:endParaRPr lang="zh-CN" altLang="en-US" sz="1400" dirty="0"/>
          </a:p>
        </p:txBody>
      </p:sp>
      <p:sp>
        <p:nvSpPr>
          <p:cNvPr id="139" name="Rectangle 98"/>
          <p:cNvSpPr>
            <a:spLocks noChangeArrowheads="1"/>
          </p:cNvSpPr>
          <p:nvPr/>
        </p:nvSpPr>
        <p:spPr bwMode="auto">
          <a:xfrm>
            <a:off x="2752625" y="5676898"/>
            <a:ext cx="1079500" cy="360362"/>
          </a:xfrm>
          <a:prstGeom prst="rect">
            <a:avLst/>
          </a:prstGeom>
          <a:solidFill>
            <a:schemeClr val="accent1"/>
          </a:solidFill>
          <a:ln w="12700" algn="ctr">
            <a:solidFill>
              <a:schemeClr val="tx1"/>
            </a:solidFill>
            <a:miter lim="800000"/>
            <a:headEnd/>
            <a:tailEnd/>
          </a:ln>
        </p:spPr>
        <p:txBody>
          <a:bodyPr wrap="none" lIns="91395" tIns="45697" rIns="91395" bIns="45697" anchor="ctr"/>
          <a:lstStyle/>
          <a:p>
            <a:pPr algn="ctr"/>
            <a:r>
              <a:rPr lang="zh-CN" altLang="en-US" sz="1200" dirty="0">
                <a:latin typeface="宋体" pitchFamily="2" charset="-122"/>
                <a:cs typeface="Arial" pitchFamily="34" charset="0"/>
              </a:rPr>
              <a:t>操作系统</a:t>
            </a:r>
          </a:p>
        </p:txBody>
      </p:sp>
      <p:sp>
        <p:nvSpPr>
          <p:cNvPr id="140" name="Rectangle 98"/>
          <p:cNvSpPr>
            <a:spLocks noChangeArrowheads="1"/>
          </p:cNvSpPr>
          <p:nvPr/>
        </p:nvSpPr>
        <p:spPr bwMode="auto">
          <a:xfrm>
            <a:off x="4038500" y="5676898"/>
            <a:ext cx="1079500" cy="360362"/>
          </a:xfrm>
          <a:prstGeom prst="rect">
            <a:avLst/>
          </a:prstGeom>
          <a:solidFill>
            <a:schemeClr val="accent1"/>
          </a:solidFill>
          <a:ln w="12700" algn="ctr">
            <a:solidFill>
              <a:schemeClr val="tx1"/>
            </a:solidFill>
            <a:miter lim="800000"/>
            <a:headEnd/>
            <a:tailEnd/>
          </a:ln>
        </p:spPr>
        <p:txBody>
          <a:bodyPr wrap="none" lIns="91395" tIns="45697" rIns="91395" bIns="45697" anchor="ctr"/>
          <a:lstStyle/>
          <a:p>
            <a:pPr algn="ctr"/>
            <a:r>
              <a:rPr lang="zh-CN" altLang="en-US" sz="1200" dirty="0">
                <a:latin typeface="宋体" pitchFamily="2" charset="-122"/>
                <a:cs typeface="Arial" pitchFamily="34" charset="0"/>
              </a:rPr>
              <a:t>应用服务器</a:t>
            </a:r>
          </a:p>
        </p:txBody>
      </p:sp>
      <p:sp>
        <p:nvSpPr>
          <p:cNvPr id="141" name="Rectangle 98"/>
          <p:cNvSpPr>
            <a:spLocks noChangeArrowheads="1"/>
          </p:cNvSpPr>
          <p:nvPr/>
        </p:nvSpPr>
        <p:spPr bwMode="auto">
          <a:xfrm>
            <a:off x="5324375" y="5676898"/>
            <a:ext cx="1079500" cy="360362"/>
          </a:xfrm>
          <a:prstGeom prst="rect">
            <a:avLst/>
          </a:prstGeom>
          <a:solidFill>
            <a:schemeClr val="accent1"/>
          </a:solidFill>
          <a:ln w="12700" algn="ctr">
            <a:solidFill>
              <a:schemeClr val="tx1"/>
            </a:solidFill>
            <a:miter lim="800000"/>
            <a:headEnd/>
            <a:tailEnd/>
          </a:ln>
        </p:spPr>
        <p:txBody>
          <a:bodyPr wrap="none" lIns="91395" tIns="45697" rIns="91395" bIns="45697" anchor="ctr"/>
          <a:lstStyle/>
          <a:p>
            <a:pPr algn="ctr"/>
            <a:r>
              <a:rPr lang="zh-CN" altLang="en-US" sz="1200" dirty="0">
                <a:latin typeface="宋体" pitchFamily="2" charset="-122"/>
                <a:cs typeface="Arial" pitchFamily="34" charset="0"/>
              </a:rPr>
              <a:t>网络</a:t>
            </a:r>
          </a:p>
        </p:txBody>
      </p:sp>
      <p:sp>
        <p:nvSpPr>
          <p:cNvPr id="142" name="AutoShape 233"/>
          <p:cNvSpPr>
            <a:spLocks noChangeArrowheads="1"/>
          </p:cNvSpPr>
          <p:nvPr/>
        </p:nvSpPr>
        <p:spPr bwMode="blackWhite">
          <a:xfrm>
            <a:off x="6351491" y="3890966"/>
            <a:ext cx="214313" cy="358775"/>
          </a:xfrm>
          <a:prstGeom prst="upDownArrow">
            <a:avLst>
              <a:gd name="adj1" fmla="val 50000"/>
              <a:gd name="adj2" fmla="val 49672"/>
            </a:avLst>
          </a:prstGeom>
          <a:solidFill>
            <a:srgbClr val="FFFF99"/>
          </a:solidFill>
          <a:ln w="19050" algn="ctr">
            <a:solidFill>
              <a:schemeClr val="tx1"/>
            </a:solidFill>
            <a:miter lim="800000"/>
            <a:headEnd/>
            <a:tailEnd/>
          </a:ln>
        </p:spPr>
        <p:txBody>
          <a:bodyPr wrap="none" lIns="0" tIns="0" rIns="0" bIns="0" anchor="ctr"/>
          <a:lstStyle/>
          <a:p>
            <a:endParaRPr lang="zh-CN" altLang="en-US" sz="1400" dirty="0"/>
          </a:p>
        </p:txBody>
      </p:sp>
      <p:sp>
        <p:nvSpPr>
          <p:cNvPr id="143" name="圆角矩形 209"/>
          <p:cNvSpPr>
            <a:spLocks noChangeArrowheads="1"/>
          </p:cNvSpPr>
          <p:nvPr/>
        </p:nvSpPr>
        <p:spPr bwMode="blackWhite">
          <a:xfrm>
            <a:off x="3206654" y="2533648"/>
            <a:ext cx="873125" cy="285750"/>
          </a:xfrm>
          <a:prstGeom prst="roundRect">
            <a:avLst>
              <a:gd name="adj" fmla="val 16667"/>
            </a:avLst>
          </a:prstGeom>
          <a:solidFill>
            <a:srgbClr val="CCECFF"/>
          </a:solidFill>
          <a:ln w="19050" algn="ctr">
            <a:solidFill>
              <a:schemeClr val="tx1"/>
            </a:solidFill>
            <a:prstDash val="solid"/>
            <a:miter lim="800000"/>
            <a:headEnd/>
            <a:tailEnd/>
          </a:ln>
          <a:effectLst>
            <a:outerShdw blurRad="50800" dist="38100" dir="2700000" algn="tl" rotWithShape="0">
              <a:prstClr val="black">
                <a:alpha val="40000"/>
              </a:prstClr>
            </a:outerShdw>
          </a:effectLst>
        </p:spPr>
        <p:txBody>
          <a:bodyPr lIns="0" tIns="0" rIns="0" bIns="0"/>
          <a:lstStyle/>
          <a:p>
            <a:pPr algn="ctr">
              <a:defRPr/>
            </a:pPr>
            <a:r>
              <a:rPr lang="zh-CN" altLang="en-US" sz="1400" dirty="0">
                <a:latin typeface="Franklin Gothic Book" pitchFamily="34" charset="0"/>
              </a:rPr>
              <a:t>流程建模</a:t>
            </a:r>
          </a:p>
        </p:txBody>
      </p:sp>
      <p:sp>
        <p:nvSpPr>
          <p:cNvPr id="144" name="圆角矩形 209"/>
          <p:cNvSpPr>
            <a:spLocks noChangeArrowheads="1"/>
          </p:cNvSpPr>
          <p:nvPr/>
        </p:nvSpPr>
        <p:spPr bwMode="blackWhite">
          <a:xfrm>
            <a:off x="4135341" y="2533648"/>
            <a:ext cx="873125" cy="285750"/>
          </a:xfrm>
          <a:prstGeom prst="roundRect">
            <a:avLst>
              <a:gd name="adj" fmla="val 16667"/>
            </a:avLst>
          </a:prstGeom>
          <a:solidFill>
            <a:srgbClr val="CCECFF"/>
          </a:solidFill>
          <a:ln w="19050" algn="ctr">
            <a:solidFill>
              <a:schemeClr val="tx1"/>
            </a:solidFill>
            <a:prstDash val="solid"/>
            <a:miter lim="800000"/>
            <a:headEnd/>
            <a:tailEnd/>
          </a:ln>
          <a:effectLst>
            <a:outerShdw blurRad="50800" dist="38100" dir="2700000" algn="tl" rotWithShape="0">
              <a:prstClr val="black">
                <a:alpha val="40000"/>
              </a:prstClr>
            </a:outerShdw>
          </a:effectLst>
        </p:spPr>
        <p:txBody>
          <a:bodyPr lIns="0" tIns="0" rIns="0" bIns="0"/>
          <a:lstStyle/>
          <a:p>
            <a:pPr algn="ctr">
              <a:defRPr/>
            </a:pPr>
            <a:r>
              <a:rPr lang="zh-CN" altLang="en-US" sz="1400" dirty="0">
                <a:latin typeface="Franklin Gothic Book" pitchFamily="34" charset="0"/>
              </a:rPr>
              <a:t>流程引擎</a:t>
            </a:r>
          </a:p>
        </p:txBody>
      </p:sp>
      <p:sp>
        <p:nvSpPr>
          <p:cNvPr id="145" name="圆角矩形 209"/>
          <p:cNvSpPr>
            <a:spLocks noChangeArrowheads="1"/>
          </p:cNvSpPr>
          <p:nvPr/>
        </p:nvSpPr>
        <p:spPr bwMode="blackWhite">
          <a:xfrm>
            <a:off x="5064029" y="2533648"/>
            <a:ext cx="873125" cy="285750"/>
          </a:xfrm>
          <a:prstGeom prst="roundRect">
            <a:avLst>
              <a:gd name="adj" fmla="val 16667"/>
            </a:avLst>
          </a:prstGeom>
          <a:solidFill>
            <a:srgbClr val="CCECFF"/>
          </a:solidFill>
          <a:ln w="19050" algn="ctr">
            <a:solidFill>
              <a:schemeClr val="tx1"/>
            </a:solidFill>
            <a:prstDash val="solid"/>
            <a:miter lim="800000"/>
            <a:headEnd/>
            <a:tailEnd/>
          </a:ln>
          <a:effectLst>
            <a:outerShdw blurRad="50800" dist="38100" dir="2700000" algn="tl" rotWithShape="0">
              <a:prstClr val="black">
                <a:alpha val="40000"/>
              </a:prstClr>
            </a:outerShdw>
          </a:effectLst>
        </p:spPr>
        <p:txBody>
          <a:bodyPr lIns="0" tIns="0" rIns="0" bIns="0"/>
          <a:lstStyle/>
          <a:p>
            <a:pPr algn="ctr">
              <a:defRPr/>
            </a:pPr>
            <a:r>
              <a:rPr lang="zh-CN" altLang="en-US" sz="1400" dirty="0">
                <a:latin typeface="Franklin Gothic Book" pitchFamily="34" charset="0"/>
              </a:rPr>
              <a:t>流程监控</a:t>
            </a:r>
          </a:p>
        </p:txBody>
      </p:sp>
      <p:sp>
        <p:nvSpPr>
          <p:cNvPr id="146" name="矩形 185"/>
          <p:cNvSpPr>
            <a:spLocks noChangeArrowheads="1"/>
          </p:cNvSpPr>
          <p:nvPr/>
        </p:nvSpPr>
        <p:spPr bwMode="blackWhite">
          <a:xfrm>
            <a:off x="7207149" y="4176712"/>
            <a:ext cx="1071562" cy="107156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a:defRPr/>
            </a:pPr>
            <a:r>
              <a:rPr lang="zh-CN" altLang="en-US" sz="1400" dirty="0" smtClean="0">
                <a:latin typeface="+mn-ea"/>
              </a:rPr>
              <a:t>异构系统</a:t>
            </a:r>
            <a:endParaRPr lang="en-US" altLang="zh-CN" sz="1400" dirty="0" smtClean="0">
              <a:latin typeface="+mn-ea"/>
            </a:endParaRPr>
          </a:p>
        </p:txBody>
      </p:sp>
      <p:sp>
        <p:nvSpPr>
          <p:cNvPr id="147" name="AutoShape 233"/>
          <p:cNvSpPr>
            <a:spLocks noChangeArrowheads="1"/>
          </p:cNvSpPr>
          <p:nvPr/>
        </p:nvSpPr>
        <p:spPr bwMode="blackWhite">
          <a:xfrm>
            <a:off x="7635774" y="3890966"/>
            <a:ext cx="214312" cy="358775"/>
          </a:xfrm>
          <a:prstGeom prst="upDownArrow">
            <a:avLst>
              <a:gd name="adj1" fmla="val 50000"/>
              <a:gd name="adj2" fmla="val 49672"/>
            </a:avLst>
          </a:prstGeom>
          <a:solidFill>
            <a:srgbClr val="FFFF99"/>
          </a:solidFill>
          <a:ln w="19050" algn="ctr">
            <a:solidFill>
              <a:schemeClr val="tx1"/>
            </a:solidFill>
            <a:miter lim="800000"/>
            <a:headEnd/>
            <a:tailEnd/>
          </a:ln>
        </p:spPr>
        <p:txBody>
          <a:bodyPr wrap="none" lIns="0" tIns="0" rIns="0" bIns="0" anchor="ctr"/>
          <a:lstStyle/>
          <a:p>
            <a:endParaRPr lang="zh-CN" altLang="en-US" sz="1400" dirty="0"/>
          </a:p>
        </p:txBody>
      </p:sp>
      <p:sp>
        <p:nvSpPr>
          <p:cNvPr id="148" name="AutoShape 233"/>
          <p:cNvSpPr>
            <a:spLocks noChangeArrowheads="1"/>
          </p:cNvSpPr>
          <p:nvPr/>
        </p:nvSpPr>
        <p:spPr bwMode="blackWhite">
          <a:xfrm>
            <a:off x="7564336" y="5246687"/>
            <a:ext cx="215900" cy="358775"/>
          </a:xfrm>
          <a:prstGeom prst="upDownArrow">
            <a:avLst>
              <a:gd name="adj1" fmla="val 50000"/>
              <a:gd name="adj2" fmla="val 49668"/>
            </a:avLst>
          </a:prstGeom>
          <a:solidFill>
            <a:srgbClr val="FFFF99"/>
          </a:solidFill>
          <a:ln w="19050" algn="ctr">
            <a:solidFill>
              <a:schemeClr val="tx1"/>
            </a:solidFill>
            <a:miter lim="800000"/>
            <a:headEnd/>
            <a:tailEnd/>
          </a:ln>
        </p:spPr>
        <p:txBody>
          <a:bodyPr wrap="none" lIns="0" tIns="0" rIns="0" bIns="0" anchor="ctr"/>
          <a:lstStyle/>
          <a:p>
            <a:endParaRPr lang="zh-CN" altLang="en-US" sz="1400" dirty="0"/>
          </a:p>
        </p:txBody>
      </p:sp>
      <p:sp>
        <p:nvSpPr>
          <p:cNvPr id="150" name="矩形 149"/>
          <p:cNvSpPr/>
          <p:nvPr/>
        </p:nvSpPr>
        <p:spPr bwMode="blackWhite">
          <a:xfrm>
            <a:off x="7064288" y="3390905"/>
            <a:ext cx="954108" cy="42862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0" tIns="0" rIns="0" bIns="0" anchor="ctr"/>
          <a:lstStyle/>
          <a:p>
            <a:pPr algn="ctr">
              <a:defRPr/>
            </a:pPr>
            <a:r>
              <a:rPr lang="zh-CN" altLang="en-US" sz="1400" dirty="0" smtClean="0">
                <a:latin typeface="Franklin Gothic Book" pitchFamily="34" charset="0"/>
              </a:rPr>
              <a:t>主数据管理</a:t>
            </a:r>
            <a:endParaRPr lang="zh-CN" altLang="en-US" sz="1400" dirty="0">
              <a:latin typeface="Franklin Gothic Book" pitchFamily="34" charset="0"/>
            </a:endParaRPr>
          </a:p>
        </p:txBody>
      </p:sp>
      <p:sp>
        <p:nvSpPr>
          <p:cNvPr id="151" name="矩形 150"/>
          <p:cNvSpPr/>
          <p:nvPr/>
        </p:nvSpPr>
        <p:spPr bwMode="blackWhite">
          <a:xfrm>
            <a:off x="5564089" y="1247760"/>
            <a:ext cx="1143008" cy="357190"/>
          </a:xfrm>
          <a:prstGeom prst="rect">
            <a:avLst/>
          </a:prstGeom>
          <a:solidFill>
            <a:srgbClr val="CCECFF"/>
          </a:solidFill>
          <a:ln w="19050" algn="ctr">
            <a:solidFill>
              <a:schemeClr val="tx1"/>
            </a:solidFill>
            <a:prstDash val="solid"/>
            <a:miter lim="800000"/>
            <a:headEnd/>
            <a:tailEnd/>
          </a:ln>
          <a:effectLst>
            <a:outerShdw blurRad="50800" dist="38100" dir="2700000" algn="tl" rotWithShape="0">
              <a:prstClr val="black">
                <a:alpha val="40000"/>
              </a:prstClr>
            </a:outerShdw>
          </a:effectLst>
        </p:spPr>
        <p:txBody>
          <a:bodyPr lIns="0" tIns="0" rIns="0" bIns="0" anchor="ctr"/>
          <a:lstStyle/>
          <a:p>
            <a:pPr algn="ctr">
              <a:defRPr/>
            </a:pPr>
            <a:r>
              <a:rPr lang="zh-CN" altLang="en-US" sz="1400" dirty="0" smtClean="0">
                <a:latin typeface="Franklin Gothic Book" pitchFamily="34" charset="0"/>
              </a:rPr>
              <a:t>个性桌面定制</a:t>
            </a:r>
            <a:endParaRPr lang="zh-CN" altLang="en-US" sz="1400" dirty="0">
              <a:latin typeface="Franklin Gothic Book" pitchFamily="34" charset="0"/>
            </a:endParaRPr>
          </a:p>
        </p:txBody>
      </p:sp>
      <p:sp>
        <p:nvSpPr>
          <p:cNvPr id="152" name="矩形 8"/>
          <p:cNvSpPr/>
          <p:nvPr/>
        </p:nvSpPr>
        <p:spPr bwMode="blackWhite">
          <a:xfrm>
            <a:off x="2135065" y="1676386"/>
            <a:ext cx="1016000" cy="285750"/>
          </a:xfrm>
          <a:prstGeom prst="rect">
            <a:avLst/>
          </a:prstGeom>
          <a:solidFill>
            <a:srgbClr val="CCECFF"/>
          </a:solidFill>
          <a:ln w="19050" algn="ctr">
            <a:solidFill>
              <a:schemeClr val="tx1"/>
            </a:solidFill>
            <a:prstDash val="solid"/>
            <a:miter lim="800000"/>
            <a:headEnd/>
            <a:tailEnd/>
          </a:ln>
          <a:effectLst>
            <a:outerShdw blurRad="50800" dist="38100" dir="2700000" algn="tl" rotWithShape="0">
              <a:prstClr val="black">
                <a:alpha val="40000"/>
              </a:prstClr>
            </a:outerShdw>
          </a:effectLst>
        </p:spPr>
        <p:txBody>
          <a:bodyPr lIns="0" tIns="0" rIns="0" bIns="0"/>
          <a:lstStyle/>
          <a:p>
            <a:pPr algn="ctr">
              <a:defRPr/>
            </a:pPr>
            <a:r>
              <a:rPr lang="zh-CN" altLang="en-US" sz="1400" dirty="0" smtClean="0">
                <a:latin typeface="Franklin Gothic Book" pitchFamily="34" charset="0"/>
              </a:rPr>
              <a:t>统一授权</a:t>
            </a:r>
            <a:endParaRPr lang="zh-CN" altLang="en-US" sz="1400" dirty="0">
              <a:latin typeface="Franklin Gothic Book" pitchFamily="34" charset="0"/>
            </a:endParaRPr>
          </a:p>
        </p:txBody>
      </p:sp>
      <p:sp>
        <p:nvSpPr>
          <p:cNvPr id="153" name="矩形 8"/>
          <p:cNvSpPr/>
          <p:nvPr/>
        </p:nvSpPr>
        <p:spPr bwMode="blackWhite">
          <a:xfrm>
            <a:off x="3563826" y="1676386"/>
            <a:ext cx="1285884" cy="285750"/>
          </a:xfrm>
          <a:prstGeom prst="rect">
            <a:avLst/>
          </a:prstGeom>
          <a:solidFill>
            <a:srgbClr val="CCECFF"/>
          </a:solidFill>
          <a:ln w="19050" algn="ctr">
            <a:solidFill>
              <a:schemeClr val="tx1"/>
            </a:solidFill>
            <a:prstDash val="solid"/>
            <a:miter lim="800000"/>
            <a:headEnd/>
            <a:tailEnd/>
          </a:ln>
          <a:effectLst>
            <a:outerShdw blurRad="50800" dist="38100" dir="2700000" algn="tl" rotWithShape="0">
              <a:prstClr val="black">
                <a:alpha val="40000"/>
              </a:prstClr>
            </a:outerShdw>
          </a:effectLst>
        </p:spPr>
        <p:txBody>
          <a:bodyPr lIns="0" tIns="0" rIns="0" bIns="0"/>
          <a:lstStyle/>
          <a:p>
            <a:pPr algn="ctr">
              <a:defRPr/>
            </a:pPr>
            <a:r>
              <a:rPr lang="zh-CN" altLang="en-US" sz="1400" dirty="0" smtClean="0">
                <a:latin typeface="Franklin Gothic Book" pitchFamily="34" charset="0"/>
              </a:rPr>
              <a:t>统一用户组织</a:t>
            </a:r>
            <a:endParaRPr lang="zh-CN" altLang="en-US" sz="1400" dirty="0">
              <a:latin typeface="Franklin Gothic Book" pitchFamily="34" charset="0"/>
            </a:endParaRPr>
          </a:p>
        </p:txBody>
      </p:sp>
      <p:sp>
        <p:nvSpPr>
          <p:cNvPr id="154" name="矩形 8"/>
          <p:cNvSpPr/>
          <p:nvPr/>
        </p:nvSpPr>
        <p:spPr bwMode="blackWhite">
          <a:xfrm>
            <a:off x="6762667" y="1676386"/>
            <a:ext cx="1016000" cy="285750"/>
          </a:xfrm>
          <a:prstGeom prst="rect">
            <a:avLst/>
          </a:prstGeom>
          <a:solidFill>
            <a:srgbClr val="CCECFF"/>
          </a:solidFill>
          <a:ln w="19050" algn="ctr">
            <a:solidFill>
              <a:schemeClr val="tx1"/>
            </a:solidFill>
            <a:prstDash val="solid"/>
            <a:miter lim="800000"/>
            <a:headEnd/>
            <a:tailEnd/>
          </a:ln>
          <a:effectLst>
            <a:outerShdw blurRad="50800" dist="38100" dir="2700000" algn="tl" rotWithShape="0">
              <a:prstClr val="black">
                <a:alpha val="40000"/>
              </a:prstClr>
            </a:outerShdw>
          </a:effectLst>
        </p:spPr>
        <p:txBody>
          <a:bodyPr lIns="0" tIns="0" rIns="0" bIns="0"/>
          <a:lstStyle/>
          <a:p>
            <a:pPr algn="ctr">
              <a:defRPr/>
            </a:pPr>
            <a:r>
              <a:rPr lang="zh-CN" altLang="en-US" sz="1400" dirty="0" smtClean="0">
                <a:latin typeface="Franklin Gothic Book" pitchFamily="34" charset="0"/>
              </a:rPr>
              <a:t>集中任务</a:t>
            </a:r>
            <a:endParaRPr lang="zh-CN" altLang="en-US" sz="1400" dirty="0">
              <a:latin typeface="Franklin Gothic Book" pitchFamily="34" charset="0"/>
            </a:endParaRPr>
          </a:p>
        </p:txBody>
      </p:sp>
      <p:sp>
        <p:nvSpPr>
          <p:cNvPr id="166" name="矩形 42"/>
          <p:cNvSpPr>
            <a:spLocks noChangeArrowheads="1"/>
          </p:cNvSpPr>
          <p:nvPr/>
        </p:nvSpPr>
        <p:spPr bwMode="auto">
          <a:xfrm>
            <a:off x="457200" y="1351856"/>
            <a:ext cx="541335" cy="317534"/>
          </a:xfrm>
          <a:prstGeom prst="rect">
            <a:avLst/>
          </a:prstGeom>
          <a:noFill/>
          <a:ln w="9525">
            <a:noFill/>
            <a:miter lim="800000"/>
            <a:headEnd/>
            <a:tailEnd/>
          </a:ln>
        </p:spPr>
        <p:txBody>
          <a:bodyPr wrap="none" lIns="91395" tIns="45697" rIns="91395" bIns="45697">
            <a:spAutoFit/>
          </a:bodyPr>
          <a:lstStyle/>
          <a:p>
            <a:pPr algn="ctr"/>
            <a:r>
              <a:rPr lang="zh-CN" altLang="en-US" sz="1400" dirty="0" smtClean="0"/>
              <a:t>界面</a:t>
            </a:r>
            <a:endParaRPr lang="zh-CN" altLang="en-US" sz="1400" dirty="0"/>
          </a:p>
        </p:txBody>
      </p:sp>
      <p:sp>
        <p:nvSpPr>
          <p:cNvPr id="167" name="矩形 43"/>
          <p:cNvSpPr>
            <a:spLocks noChangeArrowheads="1"/>
          </p:cNvSpPr>
          <p:nvPr/>
        </p:nvSpPr>
        <p:spPr bwMode="auto">
          <a:xfrm>
            <a:off x="457200" y="2503985"/>
            <a:ext cx="541335" cy="317534"/>
          </a:xfrm>
          <a:prstGeom prst="rect">
            <a:avLst/>
          </a:prstGeom>
          <a:noFill/>
          <a:ln w="9525">
            <a:noFill/>
            <a:miter lim="800000"/>
            <a:headEnd/>
            <a:tailEnd/>
          </a:ln>
        </p:spPr>
        <p:txBody>
          <a:bodyPr wrap="none" lIns="91395" tIns="45697" rIns="91395" bIns="45697">
            <a:spAutoFit/>
          </a:bodyPr>
          <a:lstStyle/>
          <a:p>
            <a:pPr algn="ctr"/>
            <a:r>
              <a:rPr lang="zh-CN" altLang="en-US" sz="1400" dirty="0"/>
              <a:t>流程</a:t>
            </a:r>
          </a:p>
        </p:txBody>
      </p:sp>
      <p:sp>
        <p:nvSpPr>
          <p:cNvPr id="168" name="矩形 44"/>
          <p:cNvSpPr>
            <a:spLocks noChangeArrowheads="1"/>
          </p:cNvSpPr>
          <p:nvPr/>
        </p:nvSpPr>
        <p:spPr bwMode="auto">
          <a:xfrm>
            <a:off x="457201" y="3296072"/>
            <a:ext cx="543648" cy="523174"/>
          </a:xfrm>
          <a:prstGeom prst="rect">
            <a:avLst/>
          </a:prstGeom>
          <a:noFill/>
          <a:ln w="9525">
            <a:noFill/>
            <a:miter lim="800000"/>
            <a:headEnd/>
            <a:tailEnd/>
          </a:ln>
        </p:spPr>
        <p:txBody>
          <a:bodyPr wrap="none" lIns="91395" tIns="45697" rIns="91395" bIns="45697">
            <a:spAutoFit/>
          </a:bodyPr>
          <a:lstStyle/>
          <a:p>
            <a:pPr algn="ctr"/>
            <a:r>
              <a:rPr lang="zh-CN" altLang="en-US" sz="1400" dirty="0"/>
              <a:t>接</a:t>
            </a:r>
            <a:r>
              <a:rPr lang="zh-CN" altLang="en-US" sz="1400" dirty="0" smtClean="0"/>
              <a:t>口</a:t>
            </a:r>
            <a:endParaRPr lang="en-US" altLang="zh-CN" sz="1400" dirty="0" smtClean="0"/>
          </a:p>
          <a:p>
            <a:pPr algn="ctr"/>
            <a:r>
              <a:rPr lang="zh-CN" altLang="en-US" sz="1400" dirty="0" smtClean="0"/>
              <a:t>数据</a:t>
            </a:r>
            <a:endParaRPr lang="zh-CN" altLang="en-US" sz="1400" dirty="0"/>
          </a:p>
        </p:txBody>
      </p:sp>
      <p:sp>
        <p:nvSpPr>
          <p:cNvPr id="169" name="标题 1"/>
          <p:cNvSpPr txBox="1">
            <a:spLocks/>
          </p:cNvSpPr>
          <p:nvPr/>
        </p:nvSpPr>
        <p:spPr bwMode="auto">
          <a:xfrm>
            <a:off x="304800" y="381005"/>
            <a:ext cx="8610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kern="0" dirty="0" smtClean="0"/>
              <a:t>平台特性：</a:t>
            </a:r>
            <a:r>
              <a:rPr kumimoji="1" lang="zh-CN" altLang="en-US" kern="0" dirty="0" smtClean="0"/>
              <a:t>企业</a:t>
            </a:r>
            <a:r>
              <a:rPr kumimoji="1" lang="zh-CN" altLang="en-US" dirty="0" smtClean="0"/>
              <a:t>级</a:t>
            </a:r>
            <a:r>
              <a:rPr kumimoji="1" lang="zh-CN" altLang="en-US" dirty="0"/>
              <a:t>的集成能力</a:t>
            </a:r>
            <a:endParaRPr lang="zh-CN" altLang="en-US" kern="0" dirty="0"/>
          </a:p>
        </p:txBody>
      </p:sp>
      <p:sp>
        <p:nvSpPr>
          <p:cNvPr id="155"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47</a:t>
            </a:fld>
            <a:endParaRPr lang="en-US" altLang="zh-CN" dirty="0"/>
          </a:p>
        </p:txBody>
      </p:sp>
    </p:spTree>
    <p:extLst>
      <p:ext uri="{BB962C8B-B14F-4D97-AF65-F5344CB8AC3E}">
        <p14:creationId xmlns="" xmlns:p14="http://schemas.microsoft.com/office/powerpoint/2010/main" val="320139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p:cTn id="7" dur="1000" fill="hold"/>
                                        <p:tgtEl>
                                          <p:spTgt spid="114"/>
                                        </p:tgtEl>
                                        <p:attrNameLst>
                                          <p:attrName>ppt_x</p:attrName>
                                        </p:attrNameLst>
                                      </p:cBhvr>
                                      <p:tavLst>
                                        <p:tav tm="0">
                                          <p:val>
                                            <p:strVal val="#ppt_x-.2"/>
                                          </p:val>
                                        </p:tav>
                                        <p:tav tm="100000">
                                          <p:val>
                                            <p:strVal val="#ppt_x"/>
                                          </p:val>
                                        </p:tav>
                                      </p:tavLst>
                                    </p:anim>
                                    <p:anim calcmode="lin" valueType="num">
                                      <p:cBhvr>
                                        <p:cTn id="8" dur="1000" fill="hold"/>
                                        <p:tgtEl>
                                          <p:spTgt spid="114"/>
                                        </p:tgtEl>
                                        <p:attrNameLst>
                                          <p:attrName>ppt_y</p:attrName>
                                        </p:attrNameLst>
                                      </p:cBhvr>
                                      <p:tavLst>
                                        <p:tav tm="0">
                                          <p:val>
                                            <p:strVal val="#ppt_y"/>
                                          </p:val>
                                        </p:tav>
                                        <p:tav tm="100000">
                                          <p:val>
                                            <p:strVal val="#ppt_y"/>
                                          </p:val>
                                        </p:tav>
                                      </p:tavLst>
                                    </p:anim>
                                    <p:animEffect transition="in" filter="wipe(right)" prLst="gradientSize: 0.1">
                                      <p:cBhvr>
                                        <p:cTn id="9" dur="1000"/>
                                        <p:tgtEl>
                                          <p:spTgt spid="114"/>
                                        </p:tgtEl>
                                      </p:cBhvr>
                                    </p:animEffect>
                                  </p:childTnLst>
                                </p:cTn>
                              </p:par>
                            </p:childTnLst>
                          </p:cTn>
                        </p:par>
                      </p:childTnLst>
                    </p:cTn>
                  </p:par>
                  <p:par>
                    <p:cTn id="10" fill="hold">
                      <p:stCondLst>
                        <p:cond delay="indefinite"/>
                      </p:stCondLst>
                      <p:childTnLst>
                        <p:par>
                          <p:cTn id="11" fill="hold">
                            <p:stCondLst>
                              <p:cond delay="0"/>
                            </p:stCondLst>
                            <p:childTnLst>
                              <p:par>
                                <p:cTn id="12" presetID="27" presetClass="emph" presetSubtype="0" fill="hold" grpId="0" nodeType="clickEffect">
                                  <p:stCondLst>
                                    <p:cond delay="0"/>
                                  </p:stCondLst>
                                  <p:childTnLst>
                                    <p:animClr clrSpc="rgb" dir="cw">
                                      <p:cBhvr override="childStyle">
                                        <p:cTn id="13" dur="500" autoRev="1" fill="hold"/>
                                        <p:tgtEl>
                                          <p:spTgt spid="43"/>
                                        </p:tgtEl>
                                        <p:attrNameLst>
                                          <p:attrName>style.color</p:attrName>
                                        </p:attrNameLst>
                                      </p:cBhvr>
                                      <p:to>
                                        <a:schemeClr val="bg1"/>
                                      </p:to>
                                    </p:animClr>
                                    <p:animClr clrSpc="rgb" dir="cw">
                                      <p:cBhvr>
                                        <p:cTn id="14" dur="500" autoRev="1" fill="hold"/>
                                        <p:tgtEl>
                                          <p:spTgt spid="43"/>
                                        </p:tgtEl>
                                        <p:attrNameLst>
                                          <p:attrName>fillcolor</p:attrName>
                                        </p:attrNameLst>
                                      </p:cBhvr>
                                      <p:to>
                                        <a:schemeClr val="bg1"/>
                                      </p:to>
                                    </p:animClr>
                                    <p:set>
                                      <p:cBhvr>
                                        <p:cTn id="15" dur="500" autoRev="1" fill="hold"/>
                                        <p:tgtEl>
                                          <p:spTgt spid="43"/>
                                        </p:tgtEl>
                                        <p:attrNameLst>
                                          <p:attrName>fill.type</p:attrName>
                                        </p:attrNameLst>
                                      </p:cBhvr>
                                      <p:to>
                                        <p:strVal val="solid"/>
                                      </p:to>
                                    </p:set>
                                    <p:set>
                                      <p:cBhvr>
                                        <p:cTn id="16" dur="500" autoRev="1" fill="hold"/>
                                        <p:tgtEl>
                                          <p:spTgt spid="43"/>
                                        </p:tgtEl>
                                        <p:attrNameLst>
                                          <p:attrName>fill.on</p:attrName>
                                        </p:attrNameLst>
                                      </p:cBhvr>
                                      <p:to>
                                        <p:strVal val="true"/>
                                      </p:to>
                                    </p:set>
                                  </p:childTnLst>
                                </p:cTn>
                              </p:par>
                              <p:par>
                                <p:cTn id="17" presetID="27" presetClass="emph" presetSubtype="0" fill="hold" grpId="0" nodeType="withEffect">
                                  <p:stCondLst>
                                    <p:cond delay="0"/>
                                  </p:stCondLst>
                                  <p:childTnLst>
                                    <p:animClr clrSpc="rgb" dir="cw">
                                      <p:cBhvr override="childStyle">
                                        <p:cTn id="18" dur="500" autoRev="1" fill="hold"/>
                                        <p:tgtEl>
                                          <p:spTgt spid="98"/>
                                        </p:tgtEl>
                                        <p:attrNameLst>
                                          <p:attrName>style.color</p:attrName>
                                        </p:attrNameLst>
                                      </p:cBhvr>
                                      <p:to>
                                        <a:schemeClr val="bg1"/>
                                      </p:to>
                                    </p:animClr>
                                    <p:animClr clrSpc="rgb" dir="cw">
                                      <p:cBhvr>
                                        <p:cTn id="19" dur="500" autoRev="1" fill="hold"/>
                                        <p:tgtEl>
                                          <p:spTgt spid="98"/>
                                        </p:tgtEl>
                                        <p:attrNameLst>
                                          <p:attrName>fillcolor</p:attrName>
                                        </p:attrNameLst>
                                      </p:cBhvr>
                                      <p:to>
                                        <a:schemeClr val="bg1"/>
                                      </p:to>
                                    </p:animClr>
                                    <p:set>
                                      <p:cBhvr>
                                        <p:cTn id="20" dur="500" autoRev="1" fill="hold"/>
                                        <p:tgtEl>
                                          <p:spTgt spid="98"/>
                                        </p:tgtEl>
                                        <p:attrNameLst>
                                          <p:attrName>fill.type</p:attrName>
                                        </p:attrNameLst>
                                      </p:cBhvr>
                                      <p:to>
                                        <p:strVal val="solid"/>
                                      </p:to>
                                    </p:set>
                                    <p:set>
                                      <p:cBhvr>
                                        <p:cTn id="21" dur="500" autoRev="1" fill="hold"/>
                                        <p:tgtEl>
                                          <p:spTgt spid="98"/>
                                        </p:tgtEl>
                                        <p:attrNameLst>
                                          <p:attrName>fill.on</p:attrName>
                                        </p:attrNameLst>
                                      </p:cBhvr>
                                      <p:to>
                                        <p:strVal val="true"/>
                                      </p:to>
                                    </p:set>
                                  </p:childTnLst>
                                </p:cTn>
                              </p:par>
                              <p:par>
                                <p:cTn id="22" presetID="27" presetClass="emph" presetSubtype="0" fill="hold" grpId="0" nodeType="withEffect">
                                  <p:stCondLst>
                                    <p:cond delay="0"/>
                                  </p:stCondLst>
                                  <p:childTnLst>
                                    <p:animClr clrSpc="rgb" dir="cw">
                                      <p:cBhvr override="childStyle">
                                        <p:cTn id="23" dur="500" autoRev="1" fill="hold"/>
                                        <p:tgtEl>
                                          <p:spTgt spid="124"/>
                                        </p:tgtEl>
                                        <p:attrNameLst>
                                          <p:attrName>style.color</p:attrName>
                                        </p:attrNameLst>
                                      </p:cBhvr>
                                      <p:to>
                                        <a:schemeClr val="bg1"/>
                                      </p:to>
                                    </p:animClr>
                                    <p:animClr clrSpc="rgb" dir="cw">
                                      <p:cBhvr>
                                        <p:cTn id="24" dur="500" autoRev="1" fill="hold"/>
                                        <p:tgtEl>
                                          <p:spTgt spid="124"/>
                                        </p:tgtEl>
                                        <p:attrNameLst>
                                          <p:attrName>fillcolor</p:attrName>
                                        </p:attrNameLst>
                                      </p:cBhvr>
                                      <p:to>
                                        <a:schemeClr val="bg1"/>
                                      </p:to>
                                    </p:animClr>
                                    <p:set>
                                      <p:cBhvr>
                                        <p:cTn id="25" dur="500" autoRev="1" fill="hold"/>
                                        <p:tgtEl>
                                          <p:spTgt spid="124"/>
                                        </p:tgtEl>
                                        <p:attrNameLst>
                                          <p:attrName>fill.type</p:attrName>
                                        </p:attrNameLst>
                                      </p:cBhvr>
                                      <p:to>
                                        <p:strVal val="solid"/>
                                      </p:to>
                                    </p:set>
                                    <p:set>
                                      <p:cBhvr>
                                        <p:cTn id="26" dur="500" autoRev="1" fill="hold"/>
                                        <p:tgtEl>
                                          <p:spTgt spid="124"/>
                                        </p:tgtEl>
                                        <p:attrNameLst>
                                          <p:attrName>fill.on</p:attrName>
                                        </p:attrNameLst>
                                      </p:cBhvr>
                                      <p:to>
                                        <p:strVal val="true"/>
                                      </p:to>
                                    </p:set>
                                  </p:childTnLst>
                                </p:cTn>
                              </p:par>
                              <p:par>
                                <p:cTn id="27" presetID="27" presetClass="emph" presetSubtype="0" fill="hold" grpId="0" nodeType="withEffect">
                                  <p:stCondLst>
                                    <p:cond delay="0"/>
                                  </p:stCondLst>
                                  <p:childTnLst>
                                    <p:animClr clrSpc="rgb" dir="cw">
                                      <p:cBhvr override="childStyle">
                                        <p:cTn id="28" dur="500" autoRev="1" fill="hold"/>
                                        <p:tgtEl>
                                          <p:spTgt spid="74"/>
                                        </p:tgtEl>
                                        <p:attrNameLst>
                                          <p:attrName>style.color</p:attrName>
                                        </p:attrNameLst>
                                      </p:cBhvr>
                                      <p:to>
                                        <a:schemeClr val="bg1"/>
                                      </p:to>
                                    </p:animClr>
                                    <p:animClr clrSpc="rgb" dir="cw">
                                      <p:cBhvr>
                                        <p:cTn id="29" dur="500" autoRev="1" fill="hold"/>
                                        <p:tgtEl>
                                          <p:spTgt spid="74"/>
                                        </p:tgtEl>
                                        <p:attrNameLst>
                                          <p:attrName>fillcolor</p:attrName>
                                        </p:attrNameLst>
                                      </p:cBhvr>
                                      <p:to>
                                        <a:schemeClr val="bg1"/>
                                      </p:to>
                                    </p:animClr>
                                    <p:set>
                                      <p:cBhvr>
                                        <p:cTn id="30" dur="500" autoRev="1" fill="hold"/>
                                        <p:tgtEl>
                                          <p:spTgt spid="74"/>
                                        </p:tgtEl>
                                        <p:attrNameLst>
                                          <p:attrName>fill.type</p:attrName>
                                        </p:attrNameLst>
                                      </p:cBhvr>
                                      <p:to>
                                        <p:strVal val="solid"/>
                                      </p:to>
                                    </p:set>
                                    <p:set>
                                      <p:cBhvr>
                                        <p:cTn id="31" dur="500" autoRev="1" fill="hold"/>
                                        <p:tgtEl>
                                          <p:spTgt spid="74"/>
                                        </p:tgtEl>
                                        <p:attrNameLst>
                                          <p:attrName>fill.on</p:attrName>
                                        </p:attrNameLst>
                                      </p:cBhvr>
                                      <p:to>
                                        <p:strVal val="true"/>
                                      </p:to>
                                    </p:set>
                                  </p:childTnLst>
                                </p:cTn>
                              </p:par>
                              <p:par>
                                <p:cTn id="32" presetID="27" presetClass="emph" presetSubtype="0" fill="hold" grpId="0" nodeType="withEffect">
                                  <p:stCondLst>
                                    <p:cond delay="0"/>
                                  </p:stCondLst>
                                  <p:childTnLst>
                                    <p:animClr clrSpc="rgb" dir="cw">
                                      <p:cBhvr override="childStyle">
                                        <p:cTn id="33" dur="500" autoRev="1" fill="hold"/>
                                        <p:tgtEl>
                                          <p:spTgt spid="31"/>
                                        </p:tgtEl>
                                        <p:attrNameLst>
                                          <p:attrName>style.color</p:attrName>
                                        </p:attrNameLst>
                                      </p:cBhvr>
                                      <p:to>
                                        <a:schemeClr val="bg1"/>
                                      </p:to>
                                    </p:animClr>
                                    <p:animClr clrSpc="rgb" dir="cw">
                                      <p:cBhvr>
                                        <p:cTn id="34" dur="500" autoRev="1" fill="hold"/>
                                        <p:tgtEl>
                                          <p:spTgt spid="31"/>
                                        </p:tgtEl>
                                        <p:attrNameLst>
                                          <p:attrName>fillcolor</p:attrName>
                                        </p:attrNameLst>
                                      </p:cBhvr>
                                      <p:to>
                                        <a:schemeClr val="bg1"/>
                                      </p:to>
                                    </p:animClr>
                                    <p:set>
                                      <p:cBhvr>
                                        <p:cTn id="35" dur="500" autoRev="1" fill="hold"/>
                                        <p:tgtEl>
                                          <p:spTgt spid="31"/>
                                        </p:tgtEl>
                                        <p:attrNameLst>
                                          <p:attrName>fill.type</p:attrName>
                                        </p:attrNameLst>
                                      </p:cBhvr>
                                      <p:to>
                                        <p:strVal val="solid"/>
                                      </p:to>
                                    </p:set>
                                    <p:set>
                                      <p:cBhvr>
                                        <p:cTn id="36" dur="500" autoRev="1" fill="hold"/>
                                        <p:tgtEl>
                                          <p:spTgt spid="31"/>
                                        </p:tgtEl>
                                        <p:attrNameLst>
                                          <p:attrName>fill.on</p:attrName>
                                        </p:attrNameLst>
                                      </p:cBhvr>
                                      <p:to>
                                        <p:strVal val="true"/>
                                      </p:to>
                                    </p:set>
                                  </p:childTnLst>
                                </p:cTn>
                              </p:par>
                              <p:par>
                                <p:cTn id="37" presetID="27" presetClass="emph" presetSubtype="0" fill="hold" grpId="0" nodeType="withEffect">
                                  <p:stCondLst>
                                    <p:cond delay="0"/>
                                  </p:stCondLst>
                                  <p:childTnLst>
                                    <p:animClr clrSpc="rgb" dir="cw">
                                      <p:cBhvr override="childStyle">
                                        <p:cTn id="38" dur="500" autoRev="1" fill="hold"/>
                                        <p:tgtEl>
                                          <p:spTgt spid="26"/>
                                        </p:tgtEl>
                                        <p:attrNameLst>
                                          <p:attrName>style.color</p:attrName>
                                        </p:attrNameLst>
                                      </p:cBhvr>
                                      <p:to>
                                        <a:schemeClr val="bg1"/>
                                      </p:to>
                                    </p:animClr>
                                    <p:animClr clrSpc="rgb" dir="cw">
                                      <p:cBhvr>
                                        <p:cTn id="39" dur="500" autoRev="1" fill="hold"/>
                                        <p:tgtEl>
                                          <p:spTgt spid="26"/>
                                        </p:tgtEl>
                                        <p:attrNameLst>
                                          <p:attrName>fillcolor</p:attrName>
                                        </p:attrNameLst>
                                      </p:cBhvr>
                                      <p:to>
                                        <a:schemeClr val="bg1"/>
                                      </p:to>
                                    </p:animClr>
                                    <p:set>
                                      <p:cBhvr>
                                        <p:cTn id="40" dur="500" autoRev="1" fill="hold"/>
                                        <p:tgtEl>
                                          <p:spTgt spid="26"/>
                                        </p:tgtEl>
                                        <p:attrNameLst>
                                          <p:attrName>fill.type</p:attrName>
                                        </p:attrNameLst>
                                      </p:cBhvr>
                                      <p:to>
                                        <p:strVal val="solid"/>
                                      </p:to>
                                    </p:set>
                                    <p:set>
                                      <p:cBhvr>
                                        <p:cTn id="41" dur="500" autoRev="1" fill="hold"/>
                                        <p:tgtEl>
                                          <p:spTgt spid="26"/>
                                        </p:tgtEl>
                                        <p:attrNameLst>
                                          <p:attrName>fill.on</p:attrName>
                                        </p:attrNameLst>
                                      </p:cBhvr>
                                      <p:to>
                                        <p:strVal val="true"/>
                                      </p:to>
                                    </p:set>
                                  </p:childTnLst>
                                </p:cTn>
                              </p:par>
                              <p:par>
                                <p:cTn id="42" presetID="27" presetClass="emph" presetSubtype="0" fill="hold" grpId="0" nodeType="withEffect">
                                  <p:stCondLst>
                                    <p:cond delay="0"/>
                                  </p:stCondLst>
                                  <p:childTnLst>
                                    <p:animClr clrSpc="rgb" dir="cw">
                                      <p:cBhvr override="childStyle">
                                        <p:cTn id="43" dur="500" autoRev="1" fill="hold"/>
                                        <p:tgtEl>
                                          <p:spTgt spid="30"/>
                                        </p:tgtEl>
                                        <p:attrNameLst>
                                          <p:attrName>style.color</p:attrName>
                                        </p:attrNameLst>
                                      </p:cBhvr>
                                      <p:to>
                                        <a:schemeClr val="bg1"/>
                                      </p:to>
                                    </p:animClr>
                                    <p:animClr clrSpc="rgb" dir="cw">
                                      <p:cBhvr>
                                        <p:cTn id="44" dur="500" autoRev="1" fill="hold"/>
                                        <p:tgtEl>
                                          <p:spTgt spid="30"/>
                                        </p:tgtEl>
                                        <p:attrNameLst>
                                          <p:attrName>fillcolor</p:attrName>
                                        </p:attrNameLst>
                                      </p:cBhvr>
                                      <p:to>
                                        <a:schemeClr val="bg1"/>
                                      </p:to>
                                    </p:animClr>
                                    <p:set>
                                      <p:cBhvr>
                                        <p:cTn id="45" dur="500" autoRev="1" fill="hold"/>
                                        <p:tgtEl>
                                          <p:spTgt spid="30"/>
                                        </p:tgtEl>
                                        <p:attrNameLst>
                                          <p:attrName>fill.type</p:attrName>
                                        </p:attrNameLst>
                                      </p:cBhvr>
                                      <p:to>
                                        <p:strVal val="solid"/>
                                      </p:to>
                                    </p:set>
                                    <p:set>
                                      <p:cBhvr>
                                        <p:cTn id="46" dur="500" autoRev="1" fill="hold"/>
                                        <p:tgtEl>
                                          <p:spTgt spid="30"/>
                                        </p:tgtEl>
                                        <p:attrNameLst>
                                          <p:attrName>fill.on</p:attrName>
                                        </p:attrNameLst>
                                      </p:cBhvr>
                                      <p:to>
                                        <p:strVal val="true"/>
                                      </p:to>
                                    </p:set>
                                  </p:childTnLst>
                                </p:cTn>
                              </p:par>
                              <p:par>
                                <p:cTn id="47" presetID="27" presetClass="emph" presetSubtype="0" fill="hold" grpId="0" nodeType="withEffect">
                                  <p:stCondLst>
                                    <p:cond delay="0"/>
                                  </p:stCondLst>
                                  <p:childTnLst>
                                    <p:animClr clrSpc="rgb" dir="cw">
                                      <p:cBhvr override="childStyle">
                                        <p:cTn id="48" dur="500" autoRev="1" fill="hold"/>
                                        <p:tgtEl>
                                          <p:spTgt spid="33"/>
                                        </p:tgtEl>
                                        <p:attrNameLst>
                                          <p:attrName>style.color</p:attrName>
                                        </p:attrNameLst>
                                      </p:cBhvr>
                                      <p:to>
                                        <a:schemeClr val="bg1"/>
                                      </p:to>
                                    </p:animClr>
                                    <p:animClr clrSpc="rgb" dir="cw">
                                      <p:cBhvr>
                                        <p:cTn id="49" dur="500" autoRev="1" fill="hold"/>
                                        <p:tgtEl>
                                          <p:spTgt spid="33"/>
                                        </p:tgtEl>
                                        <p:attrNameLst>
                                          <p:attrName>fillcolor</p:attrName>
                                        </p:attrNameLst>
                                      </p:cBhvr>
                                      <p:to>
                                        <a:schemeClr val="bg1"/>
                                      </p:to>
                                    </p:animClr>
                                    <p:set>
                                      <p:cBhvr>
                                        <p:cTn id="50" dur="500" autoRev="1" fill="hold"/>
                                        <p:tgtEl>
                                          <p:spTgt spid="33"/>
                                        </p:tgtEl>
                                        <p:attrNameLst>
                                          <p:attrName>fill.type</p:attrName>
                                        </p:attrNameLst>
                                      </p:cBhvr>
                                      <p:to>
                                        <p:strVal val="solid"/>
                                      </p:to>
                                    </p:set>
                                    <p:set>
                                      <p:cBhvr>
                                        <p:cTn id="51" dur="500" autoRev="1" fill="hold"/>
                                        <p:tgtEl>
                                          <p:spTgt spid="33"/>
                                        </p:tgtEl>
                                        <p:attrNameLst>
                                          <p:attrName>fill.on</p:attrName>
                                        </p:attrNameLst>
                                      </p:cBhvr>
                                      <p:to>
                                        <p:strVal val="true"/>
                                      </p:to>
                                    </p:set>
                                  </p:childTnLst>
                                </p:cTn>
                              </p:par>
                              <p:par>
                                <p:cTn id="52" presetID="27" presetClass="emph" presetSubtype="0" fill="hold" grpId="0" nodeType="withEffect">
                                  <p:stCondLst>
                                    <p:cond delay="0"/>
                                  </p:stCondLst>
                                  <p:childTnLst>
                                    <p:animClr clrSpc="rgb" dir="cw">
                                      <p:cBhvr override="childStyle">
                                        <p:cTn id="53" dur="500" autoRev="1" fill="hold"/>
                                        <p:tgtEl>
                                          <p:spTgt spid="59"/>
                                        </p:tgtEl>
                                        <p:attrNameLst>
                                          <p:attrName>style.color</p:attrName>
                                        </p:attrNameLst>
                                      </p:cBhvr>
                                      <p:to>
                                        <a:schemeClr val="bg1"/>
                                      </p:to>
                                    </p:animClr>
                                    <p:animClr clrSpc="rgb" dir="cw">
                                      <p:cBhvr>
                                        <p:cTn id="54" dur="500" autoRev="1" fill="hold"/>
                                        <p:tgtEl>
                                          <p:spTgt spid="59"/>
                                        </p:tgtEl>
                                        <p:attrNameLst>
                                          <p:attrName>fillcolor</p:attrName>
                                        </p:attrNameLst>
                                      </p:cBhvr>
                                      <p:to>
                                        <a:schemeClr val="bg1"/>
                                      </p:to>
                                    </p:animClr>
                                    <p:set>
                                      <p:cBhvr>
                                        <p:cTn id="55" dur="500" autoRev="1" fill="hold"/>
                                        <p:tgtEl>
                                          <p:spTgt spid="59"/>
                                        </p:tgtEl>
                                        <p:attrNameLst>
                                          <p:attrName>fill.type</p:attrName>
                                        </p:attrNameLst>
                                      </p:cBhvr>
                                      <p:to>
                                        <p:strVal val="solid"/>
                                      </p:to>
                                    </p:set>
                                    <p:set>
                                      <p:cBhvr>
                                        <p:cTn id="56" dur="500" autoRev="1" fill="hold"/>
                                        <p:tgtEl>
                                          <p:spTgt spid="59"/>
                                        </p:tgtEl>
                                        <p:attrNameLst>
                                          <p:attrName>fill.on</p:attrName>
                                        </p:attrNameLst>
                                      </p:cBhvr>
                                      <p:to>
                                        <p:strVal val="true"/>
                                      </p:to>
                                    </p:set>
                                  </p:childTnLst>
                                </p:cTn>
                              </p:par>
                              <p:par>
                                <p:cTn id="57" presetID="27" presetClass="emph" presetSubtype="0" fill="hold" grpId="0" nodeType="withEffect">
                                  <p:stCondLst>
                                    <p:cond delay="0"/>
                                  </p:stCondLst>
                                  <p:childTnLst>
                                    <p:animClr clrSpc="rgb" dir="cw">
                                      <p:cBhvr override="childStyle">
                                        <p:cTn id="58" dur="500" autoRev="1" fill="hold"/>
                                        <p:tgtEl>
                                          <p:spTgt spid="61"/>
                                        </p:tgtEl>
                                        <p:attrNameLst>
                                          <p:attrName>style.color</p:attrName>
                                        </p:attrNameLst>
                                      </p:cBhvr>
                                      <p:to>
                                        <a:schemeClr val="bg1"/>
                                      </p:to>
                                    </p:animClr>
                                    <p:animClr clrSpc="rgb" dir="cw">
                                      <p:cBhvr>
                                        <p:cTn id="59" dur="500" autoRev="1" fill="hold"/>
                                        <p:tgtEl>
                                          <p:spTgt spid="61"/>
                                        </p:tgtEl>
                                        <p:attrNameLst>
                                          <p:attrName>fillcolor</p:attrName>
                                        </p:attrNameLst>
                                      </p:cBhvr>
                                      <p:to>
                                        <a:schemeClr val="bg1"/>
                                      </p:to>
                                    </p:animClr>
                                    <p:set>
                                      <p:cBhvr>
                                        <p:cTn id="60" dur="500" autoRev="1" fill="hold"/>
                                        <p:tgtEl>
                                          <p:spTgt spid="61"/>
                                        </p:tgtEl>
                                        <p:attrNameLst>
                                          <p:attrName>fill.type</p:attrName>
                                        </p:attrNameLst>
                                      </p:cBhvr>
                                      <p:to>
                                        <p:strVal val="solid"/>
                                      </p:to>
                                    </p:set>
                                    <p:set>
                                      <p:cBhvr>
                                        <p:cTn id="61" dur="500" autoRev="1" fill="hold"/>
                                        <p:tgtEl>
                                          <p:spTgt spid="61"/>
                                        </p:tgtEl>
                                        <p:attrNameLst>
                                          <p:attrName>fill.on</p:attrName>
                                        </p:attrNameLst>
                                      </p:cBhvr>
                                      <p:to>
                                        <p:strVal val="true"/>
                                      </p:to>
                                    </p:set>
                                  </p:childTnLst>
                                </p:cTn>
                              </p:par>
                              <p:par>
                                <p:cTn id="62" presetID="27" presetClass="emph" presetSubtype="0" fill="hold" grpId="0" nodeType="withEffect">
                                  <p:stCondLst>
                                    <p:cond delay="0"/>
                                  </p:stCondLst>
                                  <p:childTnLst>
                                    <p:animClr clrSpc="rgb" dir="cw">
                                      <p:cBhvr override="childStyle">
                                        <p:cTn id="63" dur="500" autoRev="1" fill="hold"/>
                                        <p:tgtEl>
                                          <p:spTgt spid="11"/>
                                        </p:tgtEl>
                                        <p:attrNameLst>
                                          <p:attrName>style.color</p:attrName>
                                        </p:attrNameLst>
                                      </p:cBhvr>
                                      <p:to>
                                        <a:schemeClr val="bg1"/>
                                      </p:to>
                                    </p:animClr>
                                    <p:animClr clrSpc="rgb" dir="cw">
                                      <p:cBhvr>
                                        <p:cTn id="64" dur="500" autoRev="1" fill="hold"/>
                                        <p:tgtEl>
                                          <p:spTgt spid="11"/>
                                        </p:tgtEl>
                                        <p:attrNameLst>
                                          <p:attrName>fillcolor</p:attrName>
                                        </p:attrNameLst>
                                      </p:cBhvr>
                                      <p:to>
                                        <a:schemeClr val="bg1"/>
                                      </p:to>
                                    </p:animClr>
                                    <p:set>
                                      <p:cBhvr>
                                        <p:cTn id="65" dur="500" autoRev="1" fill="hold"/>
                                        <p:tgtEl>
                                          <p:spTgt spid="11"/>
                                        </p:tgtEl>
                                        <p:attrNameLst>
                                          <p:attrName>fill.type</p:attrName>
                                        </p:attrNameLst>
                                      </p:cBhvr>
                                      <p:to>
                                        <p:strVal val="solid"/>
                                      </p:to>
                                    </p:set>
                                    <p:set>
                                      <p:cBhvr>
                                        <p:cTn id="66" dur="500" autoRev="1" fill="hold"/>
                                        <p:tgtEl>
                                          <p:spTgt spid="11"/>
                                        </p:tgtEl>
                                        <p:attrNameLst>
                                          <p:attrName>fill.on</p:attrName>
                                        </p:attrNameLst>
                                      </p:cBhvr>
                                      <p:to>
                                        <p:strVal val="true"/>
                                      </p:to>
                                    </p:set>
                                  </p:childTnLst>
                                </p:cTn>
                              </p:par>
                              <p:par>
                                <p:cTn id="67" presetID="27" presetClass="emph" presetSubtype="0" fill="hold" nodeType="withEffect">
                                  <p:stCondLst>
                                    <p:cond delay="0"/>
                                  </p:stCondLst>
                                  <p:childTnLst>
                                    <p:animClr clrSpc="rgb" dir="cw">
                                      <p:cBhvr override="childStyle">
                                        <p:cTn id="68" dur="500" autoRev="1" fill="hold"/>
                                        <p:tgtEl>
                                          <p:spTgt spid="9"/>
                                        </p:tgtEl>
                                        <p:attrNameLst>
                                          <p:attrName>style.color</p:attrName>
                                        </p:attrNameLst>
                                      </p:cBhvr>
                                      <p:to>
                                        <a:schemeClr val="bg1"/>
                                      </p:to>
                                    </p:animClr>
                                    <p:animClr clrSpc="rgb" dir="cw">
                                      <p:cBhvr>
                                        <p:cTn id="69" dur="500" autoRev="1" fill="hold"/>
                                        <p:tgtEl>
                                          <p:spTgt spid="9"/>
                                        </p:tgtEl>
                                        <p:attrNameLst>
                                          <p:attrName>fillcolor</p:attrName>
                                        </p:attrNameLst>
                                      </p:cBhvr>
                                      <p:to>
                                        <a:schemeClr val="bg1"/>
                                      </p:to>
                                    </p:animClr>
                                    <p:set>
                                      <p:cBhvr>
                                        <p:cTn id="70" dur="500" autoRev="1" fill="hold"/>
                                        <p:tgtEl>
                                          <p:spTgt spid="9"/>
                                        </p:tgtEl>
                                        <p:attrNameLst>
                                          <p:attrName>fill.type</p:attrName>
                                        </p:attrNameLst>
                                      </p:cBhvr>
                                      <p:to>
                                        <p:strVal val="solid"/>
                                      </p:to>
                                    </p:set>
                                    <p:set>
                                      <p:cBhvr>
                                        <p:cTn id="71" dur="500" autoRev="1"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6" grpId="0" animBg="1"/>
      <p:bldP spid="30" grpId="0" animBg="1"/>
      <p:bldP spid="31" grpId="0" animBg="1"/>
      <p:bldP spid="33" grpId="0" animBg="1"/>
      <p:bldP spid="43" grpId="0" animBg="1"/>
      <p:bldP spid="59" grpId="0" animBg="1"/>
      <p:bldP spid="61" grpId="0" animBg="1"/>
      <p:bldP spid="74" grpId="0" animBg="1"/>
      <p:bldP spid="98" grpId="0" animBg="1"/>
      <p:bldP spid="114" grpId="0" animBg="1"/>
      <p:bldP spid="12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AutoShape 4"/>
          <p:cNvSpPr>
            <a:spLocks noChangeArrowheads="1"/>
          </p:cNvSpPr>
          <p:nvPr/>
        </p:nvSpPr>
        <p:spPr bwMode="gray">
          <a:xfrm>
            <a:off x="152400" y="990600"/>
            <a:ext cx="8763000" cy="5181600"/>
          </a:xfrm>
          <a:prstGeom prst="roundRect">
            <a:avLst>
              <a:gd name="adj" fmla="val 2759"/>
            </a:avLst>
          </a:prstGeom>
          <a:solidFill>
            <a:schemeClr val="accent1">
              <a:lumMod val="20000"/>
              <a:lumOff val="80000"/>
            </a:schemeClr>
          </a:solidFill>
          <a:ln w="57150">
            <a:noFill/>
            <a:round/>
            <a:headEnd/>
            <a:tailEnd/>
          </a:ln>
          <a:effectLst>
            <a:outerShdw blurRad="50800" dist="38100" dir="2700000" algn="tl" rotWithShape="0">
              <a:prstClr val="black">
                <a:alpha val="40000"/>
              </a:prstClr>
            </a:outerShdw>
          </a:effectLst>
        </p:spPr>
        <p:txBody>
          <a:bodyPr wrap="none" lIns="91395" tIns="45697" rIns="91395" bIns="45697"/>
          <a:lstStyle/>
          <a:p>
            <a:pPr algn="ctr">
              <a:defRPr/>
            </a:pPr>
            <a:endParaRPr lang="en-US" altLang="zh-CN" sz="2000" b="1" dirty="0">
              <a:latin typeface="Arial" charset="0"/>
              <a:ea typeface="宋体" charset="-122"/>
            </a:endParaRPr>
          </a:p>
        </p:txBody>
      </p:sp>
      <p:sp>
        <p:nvSpPr>
          <p:cNvPr id="49" name="圆角矩形 48"/>
          <p:cNvSpPr/>
          <p:nvPr/>
        </p:nvSpPr>
        <p:spPr bwMode="auto">
          <a:xfrm>
            <a:off x="267240" y="5209506"/>
            <a:ext cx="8575185" cy="533400"/>
          </a:xfrm>
          <a:prstGeom prst="roundRect">
            <a:avLst>
              <a:gd name="adj" fmla="val 10521"/>
            </a:avLst>
          </a:prstGeom>
          <a:ln>
            <a:headEnd/>
            <a:tailEnd/>
          </a:ln>
        </p:spPr>
        <p:style>
          <a:lnRef idx="1">
            <a:schemeClr val="accent1"/>
          </a:lnRef>
          <a:fillRef idx="2">
            <a:schemeClr val="accent1"/>
          </a:fillRef>
          <a:effectRef idx="1">
            <a:schemeClr val="accent1"/>
          </a:effectRef>
          <a:fontRef idx="minor">
            <a:schemeClr val="dk1"/>
          </a:fontRef>
        </p:style>
        <p:txBody>
          <a:bodyPr vert="horz" lIns="91395" tIns="45697" rIns="91395" bIns="45697" anchor="ctr"/>
          <a:lstStyle/>
          <a:p>
            <a:pPr algn="ctr">
              <a:defRPr/>
            </a:pPr>
            <a:r>
              <a:rPr lang="en-US" altLang="zh-CN" sz="2000" b="1" dirty="0" err="1" smtClean="0">
                <a:solidFill>
                  <a:srgbClr val="000000"/>
                </a:solidFill>
                <a:latin typeface="微软雅黑" pitchFamily="34" charset="-122"/>
              </a:rPr>
              <a:t>Plugin</a:t>
            </a:r>
            <a:r>
              <a:rPr lang="en-US" altLang="zh-CN" sz="2000" b="1" dirty="0" smtClean="0">
                <a:solidFill>
                  <a:srgbClr val="000000"/>
                </a:solidFill>
                <a:latin typeface="微软雅黑" pitchFamily="34" charset="-122"/>
              </a:rPr>
              <a:t> </a:t>
            </a:r>
            <a:r>
              <a:rPr lang="zh-CN" altLang="en-US" sz="2000" b="1" dirty="0" smtClean="0">
                <a:solidFill>
                  <a:srgbClr val="000000"/>
                </a:solidFill>
                <a:latin typeface="微软雅黑" pitchFamily="34" charset="-122"/>
              </a:rPr>
              <a:t>扩展点框架</a:t>
            </a:r>
            <a:endParaRPr lang="zh-CN" altLang="zh-CN" sz="2000" b="1" dirty="0" smtClean="0">
              <a:solidFill>
                <a:srgbClr val="000000"/>
              </a:solidFill>
              <a:latin typeface="微软雅黑" pitchFamily="34" charset="-122"/>
            </a:endParaRPr>
          </a:p>
        </p:txBody>
      </p:sp>
      <p:sp>
        <p:nvSpPr>
          <p:cNvPr id="71" name="圆角矩形 70"/>
          <p:cNvSpPr/>
          <p:nvPr/>
        </p:nvSpPr>
        <p:spPr bwMode="auto">
          <a:xfrm>
            <a:off x="296217" y="3456906"/>
            <a:ext cx="685800" cy="1600200"/>
          </a:xfrm>
          <a:prstGeom prst="roundRect">
            <a:avLst>
              <a:gd name="adj" fmla="val 10521"/>
            </a:avLst>
          </a:prstGeom>
          <a:ln>
            <a:headEnd/>
            <a:tailEnd/>
          </a:ln>
        </p:spPr>
        <p:style>
          <a:lnRef idx="1">
            <a:schemeClr val="accent1"/>
          </a:lnRef>
          <a:fillRef idx="2">
            <a:schemeClr val="accent1"/>
          </a:fillRef>
          <a:effectRef idx="1">
            <a:schemeClr val="accent1"/>
          </a:effectRef>
          <a:fontRef idx="minor">
            <a:schemeClr val="dk1"/>
          </a:fontRef>
        </p:style>
        <p:txBody>
          <a:bodyPr vert="horz" lIns="91395" tIns="45697" rIns="91395" bIns="45697" anchor="ctr"/>
          <a:lstStyle/>
          <a:p>
            <a:pPr algn="ctr" defTabSz="913943">
              <a:defRPr/>
            </a:pPr>
            <a:endParaRPr lang="en-US" altLang="zh-CN" sz="1400" b="1" dirty="0" smtClean="0">
              <a:solidFill>
                <a:srgbClr val="000000"/>
              </a:solidFill>
              <a:latin typeface="微软雅黑" pitchFamily="34" charset="-122"/>
            </a:endParaRPr>
          </a:p>
          <a:p>
            <a:pPr algn="ctr" defTabSz="913943">
              <a:defRPr/>
            </a:pPr>
            <a:endParaRPr lang="en-US" altLang="zh-CN" sz="1400" b="1" dirty="0" smtClean="0">
              <a:solidFill>
                <a:srgbClr val="000000"/>
              </a:solidFill>
              <a:latin typeface="微软雅黑" pitchFamily="34" charset="-122"/>
            </a:endParaRPr>
          </a:p>
          <a:p>
            <a:pPr algn="ctr" defTabSz="913943">
              <a:defRPr/>
            </a:pPr>
            <a:r>
              <a:rPr lang="zh-CN" altLang="en-US" sz="1400" b="1" dirty="0" smtClean="0">
                <a:solidFill>
                  <a:srgbClr val="000000"/>
                </a:solidFill>
                <a:latin typeface="微软雅黑" pitchFamily="34" charset="-122"/>
              </a:rPr>
              <a:t>扩     展   点   编    辑   器</a:t>
            </a:r>
            <a:endParaRPr lang="en-US" altLang="zh-CN" sz="1400" b="1" dirty="0" smtClean="0">
              <a:solidFill>
                <a:srgbClr val="000000"/>
              </a:solidFill>
              <a:latin typeface="微软雅黑" pitchFamily="34" charset="-122"/>
            </a:endParaRPr>
          </a:p>
          <a:p>
            <a:pPr defTabSz="913943">
              <a:defRPr/>
            </a:pPr>
            <a:endParaRPr lang="en-US" altLang="zh-CN" sz="1400" b="1" dirty="0" smtClean="0">
              <a:solidFill>
                <a:srgbClr val="000000"/>
              </a:solidFill>
              <a:latin typeface="微软雅黑" pitchFamily="34" charset="-122"/>
            </a:endParaRPr>
          </a:p>
          <a:p>
            <a:pPr defTabSz="913943">
              <a:defRPr/>
            </a:pPr>
            <a:endParaRPr lang="zh-CN" altLang="en-US" sz="1400" b="1" dirty="0" smtClean="0">
              <a:solidFill>
                <a:srgbClr val="000000"/>
              </a:solidFill>
              <a:latin typeface="微软雅黑" pitchFamily="34" charset="-122"/>
            </a:endParaRPr>
          </a:p>
        </p:txBody>
      </p:sp>
      <p:sp>
        <p:nvSpPr>
          <p:cNvPr id="27" name="圆角矩形 26"/>
          <p:cNvSpPr/>
          <p:nvPr/>
        </p:nvSpPr>
        <p:spPr bwMode="auto">
          <a:xfrm>
            <a:off x="1080153" y="4523706"/>
            <a:ext cx="6705600" cy="533400"/>
          </a:xfrm>
          <a:prstGeom prst="roundRect">
            <a:avLst>
              <a:gd name="adj" fmla="val 10521"/>
            </a:avLst>
          </a:prstGeom>
          <a:ln>
            <a:headEnd/>
            <a:tailEnd/>
          </a:ln>
        </p:spPr>
        <p:style>
          <a:lnRef idx="1">
            <a:schemeClr val="accent1"/>
          </a:lnRef>
          <a:fillRef idx="2">
            <a:schemeClr val="accent1"/>
          </a:fillRef>
          <a:effectRef idx="1">
            <a:schemeClr val="accent1"/>
          </a:effectRef>
          <a:fontRef idx="minor">
            <a:schemeClr val="dk1"/>
          </a:fontRef>
        </p:style>
        <p:txBody>
          <a:bodyPr vert="horz" lIns="91395" tIns="45697" rIns="91395" bIns="45697" anchor="ctr"/>
          <a:lstStyle/>
          <a:p>
            <a:pPr>
              <a:defRPr/>
            </a:pPr>
            <a:endParaRPr lang="zh-CN" altLang="zh-CN" sz="1400" b="1" dirty="0" smtClean="0">
              <a:solidFill>
                <a:srgbClr val="000000"/>
              </a:solidFill>
              <a:latin typeface="微软雅黑" pitchFamily="34" charset="-122"/>
            </a:endParaRPr>
          </a:p>
        </p:txBody>
      </p:sp>
      <p:sp>
        <p:nvSpPr>
          <p:cNvPr id="28" name="TextBox 27"/>
          <p:cNvSpPr txBox="1"/>
          <p:nvPr/>
        </p:nvSpPr>
        <p:spPr>
          <a:xfrm>
            <a:off x="1082901" y="4574151"/>
            <a:ext cx="914400" cy="461618"/>
          </a:xfrm>
          <a:prstGeom prst="rect">
            <a:avLst/>
          </a:prstGeom>
          <a:noFill/>
        </p:spPr>
        <p:txBody>
          <a:bodyPr wrap="square" lIns="91395" tIns="45697" rIns="91395" bIns="45697" rtlCol="0">
            <a:spAutoFit/>
          </a:bodyPr>
          <a:lstStyle/>
          <a:p>
            <a:r>
              <a:rPr lang="zh-CN" altLang="en-US" sz="1200" b="1" dirty="0" smtClean="0"/>
              <a:t>引    擎</a:t>
            </a:r>
            <a:endParaRPr lang="en-US" altLang="zh-CN" sz="1200" b="1" dirty="0" smtClean="0"/>
          </a:p>
          <a:p>
            <a:r>
              <a:rPr lang="zh-CN" altLang="en-US" sz="1200" b="1" dirty="0" smtClean="0"/>
              <a:t>扩展点</a:t>
            </a:r>
            <a:endParaRPr lang="zh-CN" altLang="en-US" sz="1200" b="1" dirty="0"/>
          </a:p>
        </p:txBody>
      </p:sp>
      <p:sp>
        <p:nvSpPr>
          <p:cNvPr id="30" name="矩形 29"/>
          <p:cNvSpPr/>
          <p:nvPr/>
        </p:nvSpPr>
        <p:spPr bwMode="auto">
          <a:xfrm>
            <a:off x="1803753" y="4663200"/>
            <a:ext cx="828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构件包加载</a:t>
            </a:r>
          </a:p>
        </p:txBody>
      </p:sp>
      <p:sp>
        <p:nvSpPr>
          <p:cNvPr id="31" name="矩形 30"/>
          <p:cNvSpPr/>
          <p:nvPr/>
        </p:nvSpPr>
        <p:spPr bwMode="auto">
          <a:xfrm>
            <a:off x="2715432" y="4663200"/>
            <a:ext cx="828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构件包卸载</a:t>
            </a:r>
          </a:p>
        </p:txBody>
      </p:sp>
      <p:sp>
        <p:nvSpPr>
          <p:cNvPr id="32" name="矩形 31"/>
          <p:cNvSpPr/>
          <p:nvPr/>
        </p:nvSpPr>
        <p:spPr bwMode="auto">
          <a:xfrm>
            <a:off x="6578149" y="4663200"/>
            <a:ext cx="1044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en-US" altLang="zh-CN" sz="1000" dirty="0" smtClean="0"/>
              <a:t>Web</a:t>
            </a:r>
            <a:r>
              <a:rPr lang="zh-CN" altLang="en-US" sz="1000" dirty="0" smtClean="0"/>
              <a:t>请求过滤</a:t>
            </a:r>
          </a:p>
        </p:txBody>
      </p:sp>
      <p:sp>
        <p:nvSpPr>
          <p:cNvPr id="33" name="矩形 32"/>
          <p:cNvSpPr/>
          <p:nvPr/>
        </p:nvSpPr>
        <p:spPr bwMode="auto">
          <a:xfrm>
            <a:off x="5450469" y="4663200"/>
            <a:ext cx="1044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en-US" altLang="zh-CN" sz="1000" dirty="0" smtClean="0"/>
              <a:t>Processor</a:t>
            </a:r>
            <a:r>
              <a:rPr lang="zh-CN" altLang="en-US" sz="1000" dirty="0" smtClean="0"/>
              <a:t>配置</a:t>
            </a:r>
          </a:p>
        </p:txBody>
      </p:sp>
      <p:sp>
        <p:nvSpPr>
          <p:cNvPr id="34" name="矩形 33"/>
          <p:cNvSpPr/>
          <p:nvPr/>
        </p:nvSpPr>
        <p:spPr bwMode="auto">
          <a:xfrm>
            <a:off x="3627111" y="4663200"/>
            <a:ext cx="828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应用启动</a:t>
            </a:r>
          </a:p>
        </p:txBody>
      </p:sp>
      <p:sp>
        <p:nvSpPr>
          <p:cNvPr id="36" name="矩形 35"/>
          <p:cNvSpPr/>
          <p:nvPr/>
        </p:nvSpPr>
        <p:spPr bwMode="auto">
          <a:xfrm>
            <a:off x="4538790" y="4663200"/>
            <a:ext cx="828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系统服务</a:t>
            </a:r>
          </a:p>
        </p:txBody>
      </p:sp>
      <p:sp>
        <p:nvSpPr>
          <p:cNvPr id="39" name="圆角矩形 38"/>
          <p:cNvSpPr/>
          <p:nvPr/>
        </p:nvSpPr>
        <p:spPr bwMode="auto">
          <a:xfrm>
            <a:off x="7930175" y="1932909"/>
            <a:ext cx="846783" cy="3124200"/>
          </a:xfrm>
          <a:prstGeom prst="roundRect">
            <a:avLst>
              <a:gd name="adj" fmla="val 10521"/>
            </a:avLst>
          </a:prstGeom>
          <a:ln>
            <a:headEnd/>
            <a:tailEnd/>
          </a:ln>
        </p:spPr>
        <p:style>
          <a:lnRef idx="1">
            <a:schemeClr val="accent1"/>
          </a:lnRef>
          <a:fillRef idx="2">
            <a:schemeClr val="accent1"/>
          </a:fillRef>
          <a:effectRef idx="1">
            <a:schemeClr val="accent1"/>
          </a:effectRef>
          <a:fontRef idx="minor">
            <a:schemeClr val="dk1"/>
          </a:fontRef>
        </p:style>
        <p:txBody>
          <a:bodyPr vert="horz" lIns="91395" tIns="45697" rIns="91395" bIns="45697" anchor="ctr"/>
          <a:lstStyle/>
          <a:p>
            <a:pPr>
              <a:defRPr/>
            </a:pPr>
            <a:endParaRPr lang="zh-CN" altLang="zh-CN" sz="1400" b="1" dirty="0" smtClean="0">
              <a:solidFill>
                <a:srgbClr val="000000"/>
              </a:solidFill>
              <a:latin typeface="微软雅黑" pitchFamily="34" charset="-122"/>
            </a:endParaRPr>
          </a:p>
        </p:txBody>
      </p:sp>
      <p:sp>
        <p:nvSpPr>
          <p:cNvPr id="40" name="TextBox 39"/>
          <p:cNvSpPr txBox="1"/>
          <p:nvPr/>
        </p:nvSpPr>
        <p:spPr>
          <a:xfrm>
            <a:off x="8045007" y="1932909"/>
            <a:ext cx="914400" cy="461618"/>
          </a:xfrm>
          <a:prstGeom prst="rect">
            <a:avLst/>
          </a:prstGeom>
          <a:noFill/>
        </p:spPr>
        <p:txBody>
          <a:bodyPr wrap="square" lIns="91395" tIns="45697" rIns="91395" bIns="45697" rtlCol="0">
            <a:spAutoFit/>
          </a:bodyPr>
          <a:lstStyle/>
          <a:p>
            <a:r>
              <a:rPr lang="zh-CN" altLang="en-US" sz="1200" b="1" dirty="0" smtClean="0"/>
              <a:t>管    理</a:t>
            </a:r>
            <a:endParaRPr lang="en-US" altLang="zh-CN" sz="1200" b="1" dirty="0" smtClean="0"/>
          </a:p>
          <a:p>
            <a:r>
              <a:rPr lang="zh-CN" altLang="en-US" sz="1200" b="1" dirty="0" smtClean="0"/>
              <a:t>扩展点</a:t>
            </a:r>
            <a:endParaRPr lang="zh-CN" altLang="en-US" sz="1200" b="1" dirty="0"/>
          </a:p>
        </p:txBody>
      </p:sp>
      <p:sp>
        <p:nvSpPr>
          <p:cNvPr id="41" name="矩形 40"/>
          <p:cNvSpPr/>
          <p:nvPr/>
        </p:nvSpPr>
        <p:spPr bwMode="auto">
          <a:xfrm>
            <a:off x="8008513" y="2466308"/>
            <a:ext cx="739200" cy="3924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管理对象</a:t>
            </a:r>
          </a:p>
        </p:txBody>
      </p:sp>
      <p:sp>
        <p:nvSpPr>
          <p:cNvPr id="43" name="圆角矩形 42"/>
          <p:cNvSpPr/>
          <p:nvPr/>
        </p:nvSpPr>
        <p:spPr bwMode="auto">
          <a:xfrm>
            <a:off x="1080153" y="3862590"/>
            <a:ext cx="6705600" cy="533400"/>
          </a:xfrm>
          <a:prstGeom prst="roundRect">
            <a:avLst>
              <a:gd name="adj" fmla="val 10521"/>
            </a:avLst>
          </a:prstGeom>
          <a:ln>
            <a:headEnd/>
            <a:tailEnd/>
          </a:ln>
        </p:spPr>
        <p:style>
          <a:lnRef idx="1">
            <a:schemeClr val="accent1"/>
          </a:lnRef>
          <a:fillRef idx="2">
            <a:schemeClr val="accent1"/>
          </a:fillRef>
          <a:effectRef idx="1">
            <a:schemeClr val="accent1"/>
          </a:effectRef>
          <a:fontRef idx="minor">
            <a:schemeClr val="dk1"/>
          </a:fontRef>
        </p:style>
        <p:txBody>
          <a:bodyPr vert="horz" lIns="91395" tIns="45697" rIns="91395" bIns="45697" anchor="ctr"/>
          <a:lstStyle/>
          <a:p>
            <a:pPr>
              <a:defRPr/>
            </a:pPr>
            <a:endParaRPr lang="zh-CN" altLang="zh-CN" sz="1400" b="1" dirty="0" smtClean="0">
              <a:solidFill>
                <a:srgbClr val="000000"/>
              </a:solidFill>
              <a:latin typeface="微软雅黑" pitchFamily="34" charset="-122"/>
            </a:endParaRPr>
          </a:p>
        </p:txBody>
      </p:sp>
      <p:sp>
        <p:nvSpPr>
          <p:cNvPr id="44" name="TextBox 43"/>
          <p:cNvSpPr txBox="1"/>
          <p:nvPr/>
        </p:nvSpPr>
        <p:spPr>
          <a:xfrm>
            <a:off x="988456" y="3913034"/>
            <a:ext cx="928353" cy="461618"/>
          </a:xfrm>
          <a:prstGeom prst="rect">
            <a:avLst/>
          </a:prstGeom>
          <a:noFill/>
        </p:spPr>
        <p:txBody>
          <a:bodyPr wrap="square" lIns="91395" tIns="45697" rIns="91395" bIns="45697" rtlCol="0">
            <a:spAutoFit/>
          </a:bodyPr>
          <a:lstStyle/>
          <a:p>
            <a:pPr algn="ctr"/>
            <a:r>
              <a:rPr lang="zh-CN" altLang="en-US" sz="1200" b="1" dirty="0" smtClean="0"/>
              <a:t>系统资源           扩展点</a:t>
            </a:r>
            <a:endParaRPr lang="zh-CN" altLang="en-US" sz="1200" b="1" dirty="0"/>
          </a:p>
        </p:txBody>
      </p:sp>
      <p:sp>
        <p:nvSpPr>
          <p:cNvPr id="45" name="圆角矩形 44"/>
          <p:cNvSpPr/>
          <p:nvPr/>
        </p:nvSpPr>
        <p:spPr bwMode="auto">
          <a:xfrm>
            <a:off x="1080153" y="3202548"/>
            <a:ext cx="6705600" cy="533400"/>
          </a:xfrm>
          <a:prstGeom prst="roundRect">
            <a:avLst>
              <a:gd name="adj" fmla="val 10521"/>
            </a:avLst>
          </a:prstGeom>
          <a:ln>
            <a:headEnd/>
            <a:tailEnd/>
          </a:ln>
        </p:spPr>
        <p:style>
          <a:lnRef idx="1">
            <a:schemeClr val="accent1"/>
          </a:lnRef>
          <a:fillRef idx="2">
            <a:schemeClr val="accent1"/>
          </a:fillRef>
          <a:effectRef idx="1">
            <a:schemeClr val="accent1"/>
          </a:effectRef>
          <a:fontRef idx="minor">
            <a:schemeClr val="dk1"/>
          </a:fontRef>
        </p:style>
        <p:txBody>
          <a:bodyPr vert="horz" lIns="91395" tIns="45697" rIns="91395" bIns="45697" anchor="ctr"/>
          <a:lstStyle/>
          <a:p>
            <a:pPr>
              <a:defRPr/>
            </a:pPr>
            <a:endParaRPr lang="zh-CN" altLang="zh-CN" sz="1400" b="1" dirty="0" smtClean="0">
              <a:solidFill>
                <a:srgbClr val="000000"/>
              </a:solidFill>
              <a:latin typeface="微软雅黑" pitchFamily="34" charset="-122"/>
            </a:endParaRPr>
          </a:p>
        </p:txBody>
      </p:sp>
      <p:sp>
        <p:nvSpPr>
          <p:cNvPr id="46" name="TextBox 45"/>
          <p:cNvSpPr txBox="1"/>
          <p:nvPr/>
        </p:nvSpPr>
        <p:spPr>
          <a:xfrm>
            <a:off x="1103291" y="3265872"/>
            <a:ext cx="914400" cy="461618"/>
          </a:xfrm>
          <a:prstGeom prst="rect">
            <a:avLst/>
          </a:prstGeom>
          <a:noFill/>
        </p:spPr>
        <p:txBody>
          <a:bodyPr wrap="square" lIns="91395" tIns="45697" rIns="91395" bIns="45697" rtlCol="0">
            <a:spAutoFit/>
          </a:bodyPr>
          <a:lstStyle/>
          <a:p>
            <a:r>
              <a:rPr lang="zh-CN" altLang="en-US" sz="1200" b="1" dirty="0" smtClean="0"/>
              <a:t>拦截器</a:t>
            </a:r>
            <a:endParaRPr lang="en-US" altLang="zh-CN" sz="1200" b="1" dirty="0" smtClean="0"/>
          </a:p>
          <a:p>
            <a:r>
              <a:rPr lang="zh-CN" altLang="en-US" sz="1200" b="1" dirty="0" smtClean="0"/>
              <a:t>扩展点</a:t>
            </a:r>
            <a:endParaRPr lang="zh-CN" altLang="en-US" sz="1200" b="1" dirty="0"/>
          </a:p>
        </p:txBody>
      </p:sp>
      <p:sp>
        <p:nvSpPr>
          <p:cNvPr id="47" name="圆角矩形 46"/>
          <p:cNvSpPr/>
          <p:nvPr/>
        </p:nvSpPr>
        <p:spPr bwMode="auto">
          <a:xfrm>
            <a:off x="1080153" y="2568264"/>
            <a:ext cx="6705600" cy="533400"/>
          </a:xfrm>
          <a:prstGeom prst="roundRect">
            <a:avLst>
              <a:gd name="adj" fmla="val 10521"/>
            </a:avLst>
          </a:prstGeom>
          <a:ln>
            <a:headEnd/>
            <a:tailEnd/>
          </a:ln>
        </p:spPr>
        <p:style>
          <a:lnRef idx="1">
            <a:schemeClr val="accent1"/>
          </a:lnRef>
          <a:fillRef idx="2">
            <a:schemeClr val="accent1"/>
          </a:fillRef>
          <a:effectRef idx="1">
            <a:schemeClr val="accent1"/>
          </a:effectRef>
          <a:fontRef idx="minor">
            <a:schemeClr val="dk1"/>
          </a:fontRef>
        </p:style>
        <p:txBody>
          <a:bodyPr vert="horz" lIns="91395" tIns="45697" rIns="91395" bIns="45697" anchor="ctr"/>
          <a:lstStyle/>
          <a:p>
            <a:pPr>
              <a:defRPr/>
            </a:pPr>
            <a:endParaRPr lang="zh-CN" altLang="zh-CN" sz="1400" b="1" dirty="0" smtClean="0">
              <a:solidFill>
                <a:srgbClr val="000000"/>
              </a:solidFill>
              <a:latin typeface="微软雅黑" pitchFamily="34" charset="-122"/>
            </a:endParaRPr>
          </a:p>
        </p:txBody>
      </p:sp>
      <p:sp>
        <p:nvSpPr>
          <p:cNvPr id="48" name="TextBox 47"/>
          <p:cNvSpPr txBox="1"/>
          <p:nvPr/>
        </p:nvSpPr>
        <p:spPr>
          <a:xfrm>
            <a:off x="1103291" y="2618707"/>
            <a:ext cx="914400" cy="461618"/>
          </a:xfrm>
          <a:prstGeom prst="rect">
            <a:avLst/>
          </a:prstGeom>
          <a:noFill/>
        </p:spPr>
        <p:txBody>
          <a:bodyPr wrap="square" lIns="91395" tIns="45697" rIns="91395" bIns="45697" rtlCol="0">
            <a:spAutoFit/>
          </a:bodyPr>
          <a:lstStyle/>
          <a:p>
            <a:r>
              <a:rPr lang="zh-CN" altLang="en-US" sz="1200" b="1" dirty="0" smtClean="0"/>
              <a:t>流    程</a:t>
            </a:r>
            <a:endParaRPr lang="en-US" altLang="zh-CN" sz="1200" b="1" dirty="0" smtClean="0"/>
          </a:p>
          <a:p>
            <a:r>
              <a:rPr lang="zh-CN" altLang="en-US" sz="1200" b="1" dirty="0" smtClean="0"/>
              <a:t>扩展点</a:t>
            </a:r>
            <a:endParaRPr lang="zh-CN" altLang="en-US" sz="1200" b="1" dirty="0"/>
          </a:p>
        </p:txBody>
      </p:sp>
      <p:sp>
        <p:nvSpPr>
          <p:cNvPr id="52" name="圆角矩形 51"/>
          <p:cNvSpPr/>
          <p:nvPr/>
        </p:nvSpPr>
        <p:spPr bwMode="auto">
          <a:xfrm>
            <a:off x="1093033" y="1320084"/>
            <a:ext cx="6705600" cy="533400"/>
          </a:xfrm>
          <a:prstGeom prst="roundRect">
            <a:avLst>
              <a:gd name="adj" fmla="val 10521"/>
            </a:avLst>
          </a:prstGeom>
          <a:ln>
            <a:headEnd/>
            <a:tailEnd/>
          </a:ln>
        </p:spPr>
        <p:style>
          <a:lnRef idx="1">
            <a:schemeClr val="accent1"/>
          </a:lnRef>
          <a:fillRef idx="2">
            <a:schemeClr val="accent1"/>
          </a:fillRef>
          <a:effectRef idx="1">
            <a:schemeClr val="accent1"/>
          </a:effectRef>
          <a:fontRef idx="minor">
            <a:schemeClr val="dk1"/>
          </a:fontRef>
        </p:style>
        <p:txBody>
          <a:bodyPr vert="horz" lIns="91395" tIns="45697" rIns="91395" bIns="45697" anchor="ctr"/>
          <a:lstStyle/>
          <a:p>
            <a:pPr>
              <a:defRPr/>
            </a:pPr>
            <a:endParaRPr lang="zh-CN" altLang="zh-CN" sz="1400" b="1" dirty="0" smtClean="0">
              <a:solidFill>
                <a:srgbClr val="000000"/>
              </a:solidFill>
              <a:latin typeface="微软雅黑" pitchFamily="34" charset="-122"/>
            </a:endParaRPr>
          </a:p>
        </p:txBody>
      </p:sp>
      <p:sp>
        <p:nvSpPr>
          <p:cNvPr id="53" name="TextBox 52"/>
          <p:cNvSpPr txBox="1"/>
          <p:nvPr/>
        </p:nvSpPr>
        <p:spPr>
          <a:xfrm>
            <a:off x="1027092" y="1370529"/>
            <a:ext cx="914400" cy="461618"/>
          </a:xfrm>
          <a:prstGeom prst="rect">
            <a:avLst/>
          </a:prstGeom>
          <a:noFill/>
        </p:spPr>
        <p:txBody>
          <a:bodyPr wrap="square" lIns="91395" tIns="45697" rIns="91395" bIns="45697" rtlCol="0">
            <a:spAutoFit/>
          </a:bodyPr>
          <a:lstStyle/>
          <a:p>
            <a:r>
              <a:rPr lang="zh-CN" altLang="en-US" sz="1200" b="1" dirty="0" smtClean="0"/>
              <a:t>应用框架</a:t>
            </a:r>
            <a:endParaRPr lang="en-US" altLang="zh-CN" sz="1200" b="1" dirty="0" smtClean="0"/>
          </a:p>
          <a:p>
            <a:r>
              <a:rPr lang="zh-CN" altLang="en-US" sz="1200" b="1" dirty="0" smtClean="0"/>
              <a:t>  扩展点</a:t>
            </a:r>
            <a:endParaRPr lang="zh-CN" altLang="en-US" sz="1200" b="1" dirty="0"/>
          </a:p>
        </p:txBody>
      </p:sp>
      <p:sp>
        <p:nvSpPr>
          <p:cNvPr id="54" name="矩形 53"/>
          <p:cNvSpPr/>
          <p:nvPr/>
        </p:nvSpPr>
        <p:spPr bwMode="auto">
          <a:xfrm>
            <a:off x="1803753" y="3979200"/>
            <a:ext cx="1152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缓存数据加载器</a:t>
            </a:r>
          </a:p>
        </p:txBody>
      </p:sp>
      <p:sp>
        <p:nvSpPr>
          <p:cNvPr id="55" name="矩形 54"/>
          <p:cNvSpPr/>
          <p:nvPr/>
        </p:nvSpPr>
        <p:spPr bwMode="auto">
          <a:xfrm>
            <a:off x="3036195" y="3979200"/>
            <a:ext cx="1152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资源访问检查</a:t>
            </a:r>
          </a:p>
        </p:txBody>
      </p:sp>
      <p:sp>
        <p:nvSpPr>
          <p:cNvPr id="56" name="矩形 55"/>
          <p:cNvSpPr/>
          <p:nvPr/>
        </p:nvSpPr>
        <p:spPr bwMode="auto">
          <a:xfrm>
            <a:off x="4281153" y="3979200"/>
            <a:ext cx="1152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资源访问检查</a:t>
            </a:r>
          </a:p>
        </p:txBody>
      </p:sp>
      <p:sp>
        <p:nvSpPr>
          <p:cNvPr id="57" name="矩形 56"/>
          <p:cNvSpPr/>
          <p:nvPr/>
        </p:nvSpPr>
        <p:spPr bwMode="auto">
          <a:xfrm>
            <a:off x="5513232" y="3979200"/>
            <a:ext cx="1152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打开文件方式</a:t>
            </a:r>
          </a:p>
        </p:txBody>
      </p:sp>
      <p:sp>
        <p:nvSpPr>
          <p:cNvPr id="58" name="矩形 57"/>
          <p:cNvSpPr/>
          <p:nvPr/>
        </p:nvSpPr>
        <p:spPr bwMode="auto">
          <a:xfrm>
            <a:off x="1803755" y="3316848"/>
            <a:ext cx="1224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a:r>
              <a:rPr lang="zh-CN" altLang="en-US" sz="1000" dirty="0" smtClean="0"/>
              <a:t>客户端接入拦截器</a:t>
            </a:r>
          </a:p>
        </p:txBody>
      </p:sp>
      <p:sp>
        <p:nvSpPr>
          <p:cNvPr id="59" name="矩形 58"/>
          <p:cNvSpPr/>
          <p:nvPr/>
        </p:nvSpPr>
        <p:spPr bwMode="auto">
          <a:xfrm>
            <a:off x="3097934" y="3316848"/>
            <a:ext cx="1008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a:r>
              <a:rPr lang="zh-CN" altLang="en-US" sz="1000" dirty="0" smtClean="0"/>
              <a:t>页面流拦截器</a:t>
            </a:r>
          </a:p>
        </p:txBody>
      </p:sp>
      <p:sp>
        <p:nvSpPr>
          <p:cNvPr id="60" name="矩形 59"/>
          <p:cNvSpPr/>
          <p:nvPr/>
        </p:nvSpPr>
        <p:spPr bwMode="auto">
          <a:xfrm>
            <a:off x="4176111" y="3316848"/>
            <a:ext cx="1008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a:r>
              <a:rPr lang="zh-CN" altLang="en-US" sz="1000" dirty="0" smtClean="0"/>
              <a:t>逻辑流拦截器</a:t>
            </a:r>
          </a:p>
        </p:txBody>
      </p:sp>
      <p:sp>
        <p:nvSpPr>
          <p:cNvPr id="70" name="矩形 69"/>
          <p:cNvSpPr/>
          <p:nvPr/>
        </p:nvSpPr>
        <p:spPr bwMode="auto">
          <a:xfrm>
            <a:off x="5254290" y="3316848"/>
            <a:ext cx="828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a:r>
              <a:rPr lang="zh-CN" altLang="en-US" sz="1000" dirty="0" smtClean="0"/>
              <a:t>实体拦截器</a:t>
            </a:r>
          </a:p>
        </p:txBody>
      </p:sp>
      <p:sp>
        <p:nvSpPr>
          <p:cNvPr id="72" name="矩形 71"/>
          <p:cNvSpPr/>
          <p:nvPr/>
        </p:nvSpPr>
        <p:spPr bwMode="auto">
          <a:xfrm>
            <a:off x="6152469" y="3316848"/>
            <a:ext cx="1152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命名</a:t>
            </a:r>
            <a:r>
              <a:rPr lang="en-US" altLang="zh-CN" sz="1000" dirty="0" smtClean="0"/>
              <a:t>SQL</a:t>
            </a:r>
            <a:r>
              <a:rPr lang="zh-CN" altLang="en-US" sz="1000" dirty="0" smtClean="0"/>
              <a:t>拦截器</a:t>
            </a:r>
          </a:p>
        </p:txBody>
      </p:sp>
      <p:sp>
        <p:nvSpPr>
          <p:cNvPr id="75" name="矩形 74"/>
          <p:cNvSpPr/>
          <p:nvPr/>
        </p:nvSpPr>
        <p:spPr bwMode="auto">
          <a:xfrm>
            <a:off x="1803753" y="2682564"/>
            <a:ext cx="720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组织机构</a:t>
            </a:r>
          </a:p>
        </p:txBody>
      </p:sp>
      <p:sp>
        <p:nvSpPr>
          <p:cNvPr id="79" name="矩形 78"/>
          <p:cNvSpPr/>
          <p:nvPr/>
        </p:nvSpPr>
        <p:spPr bwMode="auto">
          <a:xfrm>
            <a:off x="2608947" y="2682564"/>
            <a:ext cx="720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流程日历</a:t>
            </a:r>
          </a:p>
        </p:txBody>
      </p:sp>
      <p:sp>
        <p:nvSpPr>
          <p:cNvPr id="80" name="矩形 79"/>
          <p:cNvSpPr/>
          <p:nvPr/>
        </p:nvSpPr>
        <p:spPr bwMode="auto">
          <a:xfrm>
            <a:off x="3414142" y="2682564"/>
            <a:ext cx="720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提醒机制</a:t>
            </a:r>
          </a:p>
        </p:txBody>
      </p:sp>
      <p:sp>
        <p:nvSpPr>
          <p:cNvPr id="81" name="矩形 80"/>
          <p:cNvSpPr/>
          <p:nvPr/>
        </p:nvSpPr>
        <p:spPr bwMode="auto">
          <a:xfrm>
            <a:off x="4219332" y="2682564"/>
            <a:ext cx="720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流程权限</a:t>
            </a:r>
          </a:p>
        </p:txBody>
      </p:sp>
      <p:sp>
        <p:nvSpPr>
          <p:cNvPr id="82" name="矩形 81"/>
          <p:cNvSpPr/>
          <p:nvPr/>
        </p:nvSpPr>
        <p:spPr bwMode="auto">
          <a:xfrm>
            <a:off x="5024525" y="2682564"/>
            <a:ext cx="720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流程规则</a:t>
            </a:r>
          </a:p>
        </p:txBody>
      </p:sp>
      <p:sp>
        <p:nvSpPr>
          <p:cNvPr id="83" name="矩形 82"/>
          <p:cNvSpPr/>
          <p:nvPr/>
        </p:nvSpPr>
        <p:spPr bwMode="auto">
          <a:xfrm>
            <a:off x="5829718" y="2682564"/>
            <a:ext cx="720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业务资源</a:t>
            </a:r>
          </a:p>
        </p:txBody>
      </p:sp>
      <p:sp>
        <p:nvSpPr>
          <p:cNvPr id="84" name="矩形 83"/>
          <p:cNvSpPr/>
          <p:nvPr/>
        </p:nvSpPr>
        <p:spPr bwMode="auto">
          <a:xfrm>
            <a:off x="6634911" y="2682564"/>
            <a:ext cx="720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流程监控</a:t>
            </a:r>
          </a:p>
        </p:txBody>
      </p:sp>
      <p:sp>
        <p:nvSpPr>
          <p:cNvPr id="85" name="矩形 84"/>
          <p:cNvSpPr/>
          <p:nvPr/>
        </p:nvSpPr>
        <p:spPr bwMode="auto">
          <a:xfrm>
            <a:off x="1816634" y="1446726"/>
            <a:ext cx="720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资源类型</a:t>
            </a:r>
          </a:p>
        </p:txBody>
      </p:sp>
      <p:sp>
        <p:nvSpPr>
          <p:cNvPr id="100" name="矩形 99"/>
          <p:cNvSpPr/>
          <p:nvPr/>
        </p:nvSpPr>
        <p:spPr bwMode="auto">
          <a:xfrm>
            <a:off x="8008513" y="2986826"/>
            <a:ext cx="739200" cy="3924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管理监控</a:t>
            </a:r>
          </a:p>
        </p:txBody>
      </p:sp>
      <p:sp>
        <p:nvSpPr>
          <p:cNvPr id="101" name="矩形 100"/>
          <p:cNvSpPr/>
          <p:nvPr/>
        </p:nvSpPr>
        <p:spPr bwMode="auto">
          <a:xfrm>
            <a:off x="8008513" y="3507349"/>
            <a:ext cx="739200" cy="3924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日志分析</a:t>
            </a:r>
          </a:p>
        </p:txBody>
      </p:sp>
      <p:sp>
        <p:nvSpPr>
          <p:cNvPr id="102" name="矩形 101"/>
          <p:cNvSpPr/>
          <p:nvPr/>
        </p:nvSpPr>
        <p:spPr bwMode="auto">
          <a:xfrm>
            <a:off x="8008513" y="4027868"/>
            <a:ext cx="739200" cy="3924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管理配置</a:t>
            </a:r>
          </a:p>
        </p:txBody>
      </p:sp>
      <p:sp>
        <p:nvSpPr>
          <p:cNvPr id="103" name="矩形 102"/>
          <p:cNvSpPr/>
          <p:nvPr/>
        </p:nvSpPr>
        <p:spPr bwMode="auto">
          <a:xfrm>
            <a:off x="8008513" y="4548390"/>
            <a:ext cx="739200" cy="3924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统计分析</a:t>
            </a:r>
          </a:p>
        </p:txBody>
      </p:sp>
      <p:sp>
        <p:nvSpPr>
          <p:cNvPr id="104" name="圆角矩形 103"/>
          <p:cNvSpPr/>
          <p:nvPr/>
        </p:nvSpPr>
        <p:spPr bwMode="auto">
          <a:xfrm>
            <a:off x="281190" y="1932906"/>
            <a:ext cx="685800" cy="1447800"/>
          </a:xfrm>
          <a:prstGeom prst="roundRect">
            <a:avLst>
              <a:gd name="adj" fmla="val 10521"/>
            </a:avLst>
          </a:prstGeom>
          <a:ln>
            <a:headEnd/>
            <a:tailEnd/>
          </a:ln>
        </p:spPr>
        <p:style>
          <a:lnRef idx="1">
            <a:schemeClr val="accent1"/>
          </a:lnRef>
          <a:fillRef idx="2">
            <a:schemeClr val="accent1"/>
          </a:fillRef>
          <a:effectRef idx="1">
            <a:schemeClr val="accent1"/>
          </a:effectRef>
          <a:fontRef idx="minor">
            <a:schemeClr val="dk1"/>
          </a:fontRef>
        </p:style>
        <p:txBody>
          <a:bodyPr vert="horz" lIns="91395" tIns="45697" rIns="91395" bIns="45697" anchor="ctr"/>
          <a:lstStyle/>
          <a:p>
            <a:pPr algn="ctr" defTabSz="913943">
              <a:defRPr/>
            </a:pPr>
            <a:endParaRPr lang="en-US" altLang="zh-CN" sz="1400" b="1" dirty="0" smtClean="0">
              <a:solidFill>
                <a:srgbClr val="000000"/>
              </a:solidFill>
              <a:latin typeface="微软雅黑" pitchFamily="34" charset="-122"/>
            </a:endParaRPr>
          </a:p>
          <a:p>
            <a:pPr algn="ctr" defTabSz="913943">
              <a:defRPr/>
            </a:pPr>
            <a:endParaRPr lang="en-US" altLang="zh-CN" sz="1400" b="1" dirty="0" smtClean="0">
              <a:solidFill>
                <a:srgbClr val="000000"/>
              </a:solidFill>
              <a:latin typeface="微软雅黑" pitchFamily="34" charset="-122"/>
            </a:endParaRPr>
          </a:p>
          <a:p>
            <a:pPr algn="ctr" defTabSz="913943">
              <a:defRPr/>
            </a:pPr>
            <a:r>
              <a:rPr lang="zh-CN" altLang="en-US" sz="1400" b="1" dirty="0" smtClean="0">
                <a:solidFill>
                  <a:srgbClr val="000000"/>
                </a:solidFill>
                <a:latin typeface="微软雅黑" pitchFamily="34" charset="-122"/>
              </a:rPr>
              <a:t>扩     展   点       管</a:t>
            </a:r>
            <a:r>
              <a:rPr lang="en-US" altLang="zh-CN" sz="1400" b="1" dirty="0" smtClean="0">
                <a:solidFill>
                  <a:srgbClr val="000000"/>
                </a:solidFill>
                <a:latin typeface="微软雅黑" pitchFamily="34" charset="-122"/>
              </a:rPr>
              <a:t>   </a:t>
            </a:r>
            <a:r>
              <a:rPr lang="zh-CN" altLang="en-US" sz="1400" b="1" dirty="0" smtClean="0">
                <a:solidFill>
                  <a:srgbClr val="000000"/>
                </a:solidFill>
                <a:latin typeface="微软雅黑" pitchFamily="34" charset="-122"/>
              </a:rPr>
              <a:t>理</a:t>
            </a:r>
            <a:endParaRPr lang="en-US" altLang="zh-CN" sz="1400" b="1" dirty="0" smtClean="0">
              <a:solidFill>
                <a:srgbClr val="000000"/>
              </a:solidFill>
              <a:latin typeface="微软雅黑" pitchFamily="34" charset="-122"/>
            </a:endParaRPr>
          </a:p>
          <a:p>
            <a:pPr defTabSz="913943">
              <a:defRPr/>
            </a:pPr>
            <a:endParaRPr lang="en-US" altLang="zh-CN" sz="1400" b="1" dirty="0" smtClean="0">
              <a:solidFill>
                <a:srgbClr val="000000"/>
              </a:solidFill>
              <a:latin typeface="微软雅黑" pitchFamily="34" charset="-122"/>
            </a:endParaRPr>
          </a:p>
          <a:p>
            <a:pPr defTabSz="913943">
              <a:defRPr/>
            </a:pPr>
            <a:endParaRPr lang="zh-CN" altLang="en-US" sz="1400" b="1" dirty="0" smtClean="0">
              <a:solidFill>
                <a:srgbClr val="000000"/>
              </a:solidFill>
              <a:latin typeface="微软雅黑" pitchFamily="34" charset="-122"/>
            </a:endParaRPr>
          </a:p>
        </p:txBody>
      </p:sp>
      <p:sp>
        <p:nvSpPr>
          <p:cNvPr id="106" name="圆角矩形 105"/>
          <p:cNvSpPr/>
          <p:nvPr/>
        </p:nvSpPr>
        <p:spPr bwMode="auto">
          <a:xfrm>
            <a:off x="1079680" y="1942563"/>
            <a:ext cx="6705600" cy="533400"/>
          </a:xfrm>
          <a:prstGeom prst="roundRect">
            <a:avLst>
              <a:gd name="adj" fmla="val 10521"/>
            </a:avLst>
          </a:prstGeom>
          <a:ln>
            <a:headEnd/>
            <a:tailEnd/>
          </a:ln>
        </p:spPr>
        <p:style>
          <a:lnRef idx="1">
            <a:schemeClr val="accent1"/>
          </a:lnRef>
          <a:fillRef idx="2">
            <a:schemeClr val="accent1"/>
          </a:fillRef>
          <a:effectRef idx="1">
            <a:schemeClr val="accent1"/>
          </a:effectRef>
          <a:fontRef idx="minor">
            <a:schemeClr val="dk1"/>
          </a:fontRef>
        </p:style>
        <p:txBody>
          <a:bodyPr vert="horz" lIns="91395" tIns="45697" rIns="91395" bIns="45697" anchor="ctr"/>
          <a:lstStyle/>
          <a:p>
            <a:pPr>
              <a:defRPr/>
            </a:pPr>
            <a:endParaRPr lang="zh-CN" altLang="zh-CN" sz="1400" b="1" dirty="0" smtClean="0">
              <a:solidFill>
                <a:srgbClr val="000000"/>
              </a:solidFill>
              <a:latin typeface="微软雅黑" pitchFamily="34" charset="-122"/>
            </a:endParaRPr>
          </a:p>
        </p:txBody>
      </p:sp>
      <p:sp>
        <p:nvSpPr>
          <p:cNvPr id="107" name="TextBox 106"/>
          <p:cNvSpPr txBox="1"/>
          <p:nvPr/>
        </p:nvSpPr>
        <p:spPr>
          <a:xfrm>
            <a:off x="1102818" y="1993008"/>
            <a:ext cx="914400" cy="461618"/>
          </a:xfrm>
          <a:prstGeom prst="rect">
            <a:avLst/>
          </a:prstGeom>
          <a:noFill/>
        </p:spPr>
        <p:txBody>
          <a:bodyPr wrap="square" lIns="91395" tIns="45697" rIns="91395" bIns="45697" rtlCol="0">
            <a:spAutoFit/>
          </a:bodyPr>
          <a:lstStyle/>
          <a:p>
            <a:r>
              <a:rPr lang="zh-CN" altLang="en-US" sz="1200" b="1" dirty="0" smtClean="0"/>
              <a:t>表    单</a:t>
            </a:r>
            <a:endParaRPr lang="en-US" altLang="zh-CN" sz="1200" b="1" dirty="0" smtClean="0"/>
          </a:p>
          <a:p>
            <a:r>
              <a:rPr lang="zh-CN" altLang="en-US" sz="1200" b="1" dirty="0" smtClean="0"/>
              <a:t>扩展点</a:t>
            </a:r>
            <a:endParaRPr lang="zh-CN" altLang="en-US" sz="1200" b="1" dirty="0"/>
          </a:p>
        </p:txBody>
      </p:sp>
      <p:sp>
        <p:nvSpPr>
          <p:cNvPr id="108" name="矩形 107"/>
          <p:cNvSpPr/>
          <p:nvPr/>
        </p:nvSpPr>
        <p:spPr bwMode="auto">
          <a:xfrm>
            <a:off x="1803281" y="2056863"/>
            <a:ext cx="720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类型</a:t>
            </a:r>
          </a:p>
        </p:txBody>
      </p:sp>
      <p:sp>
        <p:nvSpPr>
          <p:cNvPr id="109" name="矩形 108"/>
          <p:cNvSpPr/>
          <p:nvPr/>
        </p:nvSpPr>
        <p:spPr bwMode="auto">
          <a:xfrm>
            <a:off x="2608475" y="2056863"/>
            <a:ext cx="720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模板</a:t>
            </a:r>
          </a:p>
        </p:txBody>
      </p:sp>
      <p:sp>
        <p:nvSpPr>
          <p:cNvPr id="110" name="矩形 109"/>
          <p:cNvSpPr/>
          <p:nvPr/>
        </p:nvSpPr>
        <p:spPr bwMode="auto">
          <a:xfrm>
            <a:off x="3413665" y="2056863"/>
            <a:ext cx="720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控件</a:t>
            </a:r>
          </a:p>
        </p:txBody>
      </p:sp>
      <p:sp>
        <p:nvSpPr>
          <p:cNvPr id="111" name="矩形 110"/>
          <p:cNvSpPr/>
          <p:nvPr/>
        </p:nvSpPr>
        <p:spPr bwMode="auto">
          <a:xfrm>
            <a:off x="4218858" y="2056863"/>
            <a:ext cx="720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检验</a:t>
            </a:r>
          </a:p>
        </p:txBody>
      </p:sp>
      <p:sp>
        <p:nvSpPr>
          <p:cNvPr id="112" name="矩形 111"/>
          <p:cNvSpPr/>
          <p:nvPr/>
        </p:nvSpPr>
        <p:spPr bwMode="auto">
          <a:xfrm>
            <a:off x="5024051" y="2056863"/>
            <a:ext cx="720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视图</a:t>
            </a:r>
          </a:p>
        </p:txBody>
      </p:sp>
      <p:sp>
        <p:nvSpPr>
          <p:cNvPr id="113" name="矩形 112"/>
          <p:cNvSpPr/>
          <p:nvPr/>
        </p:nvSpPr>
        <p:spPr bwMode="auto">
          <a:xfrm>
            <a:off x="5829245" y="2056863"/>
            <a:ext cx="720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向导</a:t>
            </a:r>
          </a:p>
        </p:txBody>
      </p:sp>
      <p:sp>
        <p:nvSpPr>
          <p:cNvPr id="114" name="矩形 113"/>
          <p:cNvSpPr/>
          <p:nvPr/>
        </p:nvSpPr>
        <p:spPr bwMode="auto">
          <a:xfrm>
            <a:off x="6634439" y="2056863"/>
            <a:ext cx="720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脚本</a:t>
            </a:r>
          </a:p>
        </p:txBody>
      </p:sp>
      <p:sp>
        <p:nvSpPr>
          <p:cNvPr id="119" name="矩形 118"/>
          <p:cNvSpPr/>
          <p:nvPr/>
        </p:nvSpPr>
        <p:spPr bwMode="auto">
          <a:xfrm>
            <a:off x="4172922" y="1446726"/>
            <a:ext cx="576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授权</a:t>
            </a:r>
          </a:p>
        </p:txBody>
      </p:sp>
      <p:sp>
        <p:nvSpPr>
          <p:cNvPr id="120" name="矩形 119"/>
          <p:cNvSpPr/>
          <p:nvPr/>
        </p:nvSpPr>
        <p:spPr bwMode="auto">
          <a:xfrm>
            <a:off x="4814352" y="1446726"/>
            <a:ext cx="576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菜单</a:t>
            </a:r>
          </a:p>
        </p:txBody>
      </p:sp>
      <p:sp>
        <p:nvSpPr>
          <p:cNvPr id="121" name="矩形 120"/>
          <p:cNvSpPr/>
          <p:nvPr/>
        </p:nvSpPr>
        <p:spPr bwMode="auto">
          <a:xfrm>
            <a:off x="5455782" y="1446726"/>
            <a:ext cx="576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en-US" altLang="zh-CN" sz="1000" dirty="0" smtClean="0"/>
              <a:t>party</a:t>
            </a:r>
            <a:endParaRPr lang="zh-CN" altLang="en-US" sz="1000" dirty="0" smtClean="0"/>
          </a:p>
        </p:txBody>
      </p:sp>
      <p:sp>
        <p:nvSpPr>
          <p:cNvPr id="125" name="矩形 124"/>
          <p:cNvSpPr/>
          <p:nvPr/>
        </p:nvSpPr>
        <p:spPr bwMode="auto">
          <a:xfrm>
            <a:off x="2602062" y="1447800"/>
            <a:ext cx="720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资源注册</a:t>
            </a:r>
          </a:p>
        </p:txBody>
      </p:sp>
      <p:sp>
        <p:nvSpPr>
          <p:cNvPr id="126" name="矩形 125"/>
          <p:cNvSpPr/>
          <p:nvPr/>
        </p:nvSpPr>
        <p:spPr bwMode="auto">
          <a:xfrm>
            <a:off x="3387492" y="1447800"/>
            <a:ext cx="720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zh-CN" altLang="en-US" sz="1000" dirty="0" smtClean="0"/>
              <a:t>资源注销</a:t>
            </a:r>
          </a:p>
        </p:txBody>
      </p:sp>
      <p:sp>
        <p:nvSpPr>
          <p:cNvPr id="129" name="矩形 128"/>
          <p:cNvSpPr/>
          <p:nvPr/>
        </p:nvSpPr>
        <p:spPr bwMode="auto">
          <a:xfrm>
            <a:off x="6097212" y="1447800"/>
            <a:ext cx="792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en-US" altLang="zh-CN" sz="1000" dirty="0" err="1" smtClean="0"/>
              <a:t>partyType</a:t>
            </a:r>
            <a:endParaRPr lang="zh-CN" altLang="en-US" sz="1000" dirty="0" smtClean="0"/>
          </a:p>
        </p:txBody>
      </p:sp>
      <p:sp>
        <p:nvSpPr>
          <p:cNvPr id="131" name="矩形 130"/>
          <p:cNvSpPr/>
          <p:nvPr/>
        </p:nvSpPr>
        <p:spPr bwMode="auto">
          <a:xfrm>
            <a:off x="6954642" y="1447800"/>
            <a:ext cx="792000" cy="304800"/>
          </a:xfrm>
          <a:prstGeom prst="rect">
            <a:avLst/>
          </a:prstGeom>
        </p:spPr>
        <p:style>
          <a:lnRef idx="1">
            <a:schemeClr val="accent2"/>
          </a:lnRef>
          <a:fillRef idx="2">
            <a:schemeClr val="accent2"/>
          </a:fillRef>
          <a:effectRef idx="1">
            <a:schemeClr val="accent2"/>
          </a:effectRef>
          <a:fontRef idx="minor">
            <a:schemeClr val="dk1"/>
          </a:fontRef>
        </p:style>
        <p:txBody>
          <a:bodyPr lIns="91395" tIns="45697" rIns="91395" bIns="45697" rtlCol="0" anchor="ctr"/>
          <a:lstStyle/>
          <a:p>
            <a:pPr algn="ctr" defTabSz="913943"/>
            <a:r>
              <a:rPr lang="en-US" altLang="zh-CN" sz="1000" dirty="0" err="1" smtClean="0"/>
              <a:t>partyRef</a:t>
            </a:r>
            <a:endParaRPr lang="zh-CN" altLang="en-US" sz="1000" dirty="0" smtClean="0"/>
          </a:p>
        </p:txBody>
      </p:sp>
      <p:sp>
        <p:nvSpPr>
          <p:cNvPr id="64" name="标题 1"/>
          <p:cNvSpPr txBox="1">
            <a:spLocks/>
          </p:cNvSpPr>
          <p:nvPr/>
        </p:nvSpPr>
        <p:spPr bwMode="auto">
          <a:xfrm>
            <a:off x="304800" y="381005"/>
            <a:ext cx="8610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kern="0" dirty="0" smtClean="0"/>
              <a:t>平台特性：</a:t>
            </a:r>
            <a:r>
              <a:rPr lang="zh-CN" altLang="en-US" dirty="0"/>
              <a:t>架构级扩展</a:t>
            </a:r>
            <a:r>
              <a:rPr lang="zh-CN" altLang="en-US" dirty="0" smtClean="0"/>
              <a:t>能力</a:t>
            </a:r>
            <a:endParaRPr lang="zh-CN" altLang="en-US" dirty="0"/>
          </a:p>
        </p:txBody>
      </p:sp>
      <p:sp>
        <p:nvSpPr>
          <p:cNvPr id="63"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48</a:t>
            </a:fld>
            <a:endParaRPr lang="en-US" altLang="zh-CN" dirty="0"/>
          </a:p>
        </p:txBody>
      </p:sp>
    </p:spTree>
    <p:extLst>
      <p:ext uri="{BB962C8B-B14F-4D97-AF65-F5344CB8AC3E}">
        <p14:creationId xmlns="" xmlns:p14="http://schemas.microsoft.com/office/powerpoint/2010/main" val="18899785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2"/>
          <p:cNvPicPr>
            <a:picLocks noChangeAspect="1" noChangeArrowheads="1"/>
          </p:cNvPicPr>
          <p:nvPr/>
        </p:nvPicPr>
        <p:blipFill>
          <a:blip r:embed="rId3" cstate="print"/>
          <a:srcRect/>
          <a:stretch>
            <a:fillRect/>
          </a:stretch>
        </p:blipFill>
        <p:spPr bwMode="auto">
          <a:xfrm>
            <a:off x="683568" y="1052736"/>
            <a:ext cx="7269773" cy="4767064"/>
          </a:xfrm>
          <a:prstGeom prst="rect">
            <a:avLst/>
          </a:prstGeom>
          <a:noFill/>
          <a:ln w="9525">
            <a:noFill/>
            <a:miter lim="800000"/>
            <a:headEnd/>
            <a:tailEnd/>
          </a:ln>
        </p:spPr>
      </p:pic>
      <p:pic>
        <p:nvPicPr>
          <p:cNvPr id="168963" name="Picture 3"/>
          <p:cNvPicPr>
            <a:picLocks noChangeAspect="1" noChangeArrowheads="1"/>
          </p:cNvPicPr>
          <p:nvPr/>
        </p:nvPicPr>
        <p:blipFill>
          <a:blip r:embed="rId4" cstate="print"/>
          <a:srcRect/>
          <a:stretch>
            <a:fillRect/>
          </a:stretch>
        </p:blipFill>
        <p:spPr bwMode="auto">
          <a:xfrm>
            <a:off x="827585" y="1196752"/>
            <a:ext cx="7247605" cy="4752528"/>
          </a:xfrm>
          <a:prstGeom prst="rect">
            <a:avLst/>
          </a:prstGeom>
          <a:noFill/>
          <a:ln w="9525">
            <a:noFill/>
            <a:miter lim="800000"/>
            <a:headEnd/>
            <a:tailEnd/>
          </a:ln>
        </p:spPr>
      </p:pic>
      <p:pic>
        <p:nvPicPr>
          <p:cNvPr id="168964" name="Picture 4"/>
          <p:cNvPicPr>
            <a:picLocks noChangeAspect="1" noChangeArrowheads="1"/>
          </p:cNvPicPr>
          <p:nvPr/>
        </p:nvPicPr>
        <p:blipFill>
          <a:blip r:embed="rId5" cstate="print"/>
          <a:srcRect/>
          <a:stretch>
            <a:fillRect/>
          </a:stretch>
        </p:blipFill>
        <p:spPr bwMode="auto">
          <a:xfrm>
            <a:off x="1043608" y="1628804"/>
            <a:ext cx="7128792" cy="4674618"/>
          </a:xfrm>
          <a:prstGeom prst="rect">
            <a:avLst/>
          </a:prstGeom>
          <a:noFill/>
          <a:ln w="9525">
            <a:noFill/>
            <a:miter lim="800000"/>
            <a:headEnd/>
            <a:tailEnd/>
          </a:ln>
        </p:spPr>
      </p:pic>
      <p:sp>
        <p:nvSpPr>
          <p:cNvPr id="6" name="标题 1"/>
          <p:cNvSpPr txBox="1">
            <a:spLocks/>
          </p:cNvSpPr>
          <p:nvPr/>
        </p:nvSpPr>
        <p:spPr bwMode="auto">
          <a:xfrm>
            <a:off x="304800" y="381005"/>
            <a:ext cx="8610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kern="0" dirty="0" smtClean="0"/>
              <a:t>平台特性：</a:t>
            </a:r>
            <a:r>
              <a:rPr lang="zh-CN" altLang="en-US" dirty="0"/>
              <a:t>产品级运维能力</a:t>
            </a:r>
          </a:p>
        </p:txBody>
      </p:sp>
      <p:sp>
        <p:nvSpPr>
          <p:cNvPr id="7"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49</a:t>
            </a:fld>
            <a:endParaRPr lang="en-US" altLang="zh-CN" dirty="0"/>
          </a:p>
        </p:txBody>
      </p:sp>
    </p:spTree>
    <p:extLst>
      <p:ext uri="{BB962C8B-B14F-4D97-AF65-F5344CB8AC3E}">
        <p14:creationId xmlns="" xmlns:p14="http://schemas.microsoft.com/office/powerpoint/2010/main" val="3480443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8963"/>
                                        </p:tgtEl>
                                        <p:attrNameLst>
                                          <p:attrName>style.visibility</p:attrName>
                                        </p:attrNameLst>
                                      </p:cBhvr>
                                      <p:to>
                                        <p:strVal val="visible"/>
                                      </p:to>
                                    </p:set>
                                    <p:anim calcmode="lin" valueType="num">
                                      <p:cBhvr additive="base">
                                        <p:cTn id="7" dur="500" fill="hold"/>
                                        <p:tgtEl>
                                          <p:spTgt spid="168963"/>
                                        </p:tgtEl>
                                        <p:attrNameLst>
                                          <p:attrName>ppt_x</p:attrName>
                                        </p:attrNameLst>
                                      </p:cBhvr>
                                      <p:tavLst>
                                        <p:tav tm="0">
                                          <p:val>
                                            <p:strVal val="#ppt_x"/>
                                          </p:val>
                                        </p:tav>
                                        <p:tav tm="100000">
                                          <p:val>
                                            <p:strVal val="#ppt_x"/>
                                          </p:val>
                                        </p:tav>
                                      </p:tavLst>
                                    </p:anim>
                                    <p:anim calcmode="lin" valueType="num">
                                      <p:cBhvr additive="base">
                                        <p:cTn id="8" dur="500" fill="hold"/>
                                        <p:tgtEl>
                                          <p:spTgt spid="1689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8964"/>
                                        </p:tgtEl>
                                        <p:attrNameLst>
                                          <p:attrName>style.visibility</p:attrName>
                                        </p:attrNameLst>
                                      </p:cBhvr>
                                      <p:to>
                                        <p:strVal val="visible"/>
                                      </p:to>
                                    </p:set>
                                    <p:anim calcmode="lin" valueType="num">
                                      <p:cBhvr additive="base">
                                        <p:cTn id="13" dur="500" fill="hold"/>
                                        <p:tgtEl>
                                          <p:spTgt spid="168964"/>
                                        </p:tgtEl>
                                        <p:attrNameLst>
                                          <p:attrName>ppt_x</p:attrName>
                                        </p:attrNameLst>
                                      </p:cBhvr>
                                      <p:tavLst>
                                        <p:tav tm="0">
                                          <p:val>
                                            <p:strVal val="#ppt_x"/>
                                          </p:val>
                                        </p:tav>
                                        <p:tav tm="100000">
                                          <p:val>
                                            <p:strVal val="#ppt_x"/>
                                          </p:val>
                                        </p:tav>
                                      </p:tavLst>
                                    </p:anim>
                                    <p:anim calcmode="lin" valueType="num">
                                      <p:cBhvr additive="base">
                                        <p:cTn id="14" dur="500" fill="hold"/>
                                        <p:tgtEl>
                                          <p:spTgt spid="1689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rPr>
              <a:t>普元是</a:t>
            </a:r>
            <a:r>
              <a:rPr lang="en-US" altLang="zh-CN" dirty="0">
                <a:latin typeface="+mn-ea"/>
              </a:rPr>
              <a:t>SOA</a:t>
            </a:r>
            <a:r>
              <a:rPr lang="zh-CN" altLang="en-US" dirty="0">
                <a:latin typeface="+mn-ea"/>
              </a:rPr>
              <a:t>企业架构、标准规范的领导厂商</a:t>
            </a:r>
            <a:endParaRPr lang="zh-CN" altLang="en-US" dirty="0"/>
          </a:p>
        </p:txBody>
      </p:sp>
      <p:sp>
        <p:nvSpPr>
          <p:cNvPr id="3" name="灯片编号占位符 2"/>
          <p:cNvSpPr>
            <a:spLocks noGrp="1"/>
          </p:cNvSpPr>
          <p:nvPr>
            <p:ph type="sldNum" sz="quarter" idx="4"/>
          </p:nvPr>
        </p:nvSpPr>
        <p:spPr/>
        <p:txBody>
          <a:bodyPr/>
          <a:lstStyle/>
          <a:p>
            <a:fld id="{6ADA428C-E881-4D3D-8851-5C8254E5F61C}" type="slidenum">
              <a:rPr lang="en-US" altLang="zh-CN" smtClean="0"/>
              <a:pPr/>
              <a:t>5</a:t>
            </a:fld>
            <a:endParaRPr lang="en-US" altLang="zh-CN" dirty="0"/>
          </a:p>
        </p:txBody>
      </p:sp>
      <p:sp>
        <p:nvSpPr>
          <p:cNvPr id="4" name="内容占位符 2"/>
          <p:cNvSpPr txBox="1">
            <a:spLocks/>
          </p:cNvSpPr>
          <p:nvPr/>
        </p:nvSpPr>
        <p:spPr bwMode="auto">
          <a:xfrm>
            <a:off x="381000" y="1143000"/>
            <a:ext cx="8329612" cy="2444079"/>
          </a:xfrm>
          <a:prstGeom prst="rect">
            <a:avLst/>
          </a:prstGeom>
          <a:noFill/>
          <a:ln w="9525">
            <a:noFill/>
            <a:miter lim="800000"/>
            <a:headEnd/>
            <a:tailEnd/>
          </a:ln>
          <a:effectLst/>
        </p:spPr>
        <p:txBody>
          <a:bodyPr vert="horz" wrap="square" lIns="91395" tIns="45697" rIns="91395" bIns="45697" numCol="1" anchor="t" anchorCtr="0" compatLnSpc="1">
            <a:prstTxWarp prst="textNoShape">
              <a:avLst/>
            </a:prstTxWarp>
          </a:bodyPr>
          <a:lstStyle/>
          <a:p>
            <a:pPr marL="342728" indent="-342728">
              <a:lnSpc>
                <a:spcPct val="140000"/>
              </a:lnSpc>
              <a:spcBef>
                <a:spcPct val="20000"/>
              </a:spcBef>
              <a:buFontTx/>
              <a:buChar char="•"/>
              <a:defRPr/>
            </a:pPr>
            <a:r>
              <a:rPr lang="zh-CN" altLang="en-US" b="1" kern="0" dirty="0" smtClean="0">
                <a:solidFill>
                  <a:srgbClr val="0000CC"/>
                </a:solidFill>
                <a:latin typeface="+mn-ea"/>
                <a:ea typeface="+mn-ea"/>
              </a:rPr>
              <a:t>普元是全球领先的</a:t>
            </a:r>
            <a:r>
              <a:rPr lang="en-US" altLang="zh-CN" b="1" kern="0" dirty="0" smtClean="0">
                <a:solidFill>
                  <a:srgbClr val="0000CC"/>
                </a:solidFill>
                <a:latin typeface="+mn-ea"/>
                <a:ea typeface="+mn-ea"/>
              </a:rPr>
              <a:t>SOA</a:t>
            </a:r>
            <a:r>
              <a:rPr lang="zh-CN" altLang="en-US" b="1" kern="0" dirty="0" smtClean="0">
                <a:solidFill>
                  <a:srgbClr val="0000CC"/>
                </a:solidFill>
                <a:latin typeface="+mn-ea"/>
                <a:ea typeface="+mn-ea"/>
              </a:rPr>
              <a:t>基础软件厂商，是</a:t>
            </a:r>
            <a:r>
              <a:rPr lang="en-US" altLang="zh-CN" b="1" kern="0" dirty="0" smtClean="0">
                <a:solidFill>
                  <a:srgbClr val="0000CC"/>
                </a:solidFill>
                <a:latin typeface="+mn-ea"/>
                <a:ea typeface="+mn-ea"/>
              </a:rPr>
              <a:t>SOA</a:t>
            </a:r>
            <a:r>
              <a:rPr lang="zh-CN" altLang="en-US" b="1" kern="0" dirty="0" smtClean="0">
                <a:solidFill>
                  <a:srgbClr val="0000CC"/>
                </a:solidFill>
                <a:latin typeface="+mn-ea"/>
                <a:ea typeface="+mn-ea"/>
              </a:rPr>
              <a:t>国际标准</a:t>
            </a:r>
            <a:r>
              <a:rPr lang="en-US" altLang="zh-CN" b="1" kern="0" dirty="0" smtClean="0">
                <a:solidFill>
                  <a:srgbClr val="0000CC"/>
                </a:solidFill>
                <a:latin typeface="+mn-ea"/>
                <a:ea typeface="+mn-ea"/>
              </a:rPr>
              <a:t>SCA/SDO</a:t>
            </a:r>
            <a:r>
              <a:rPr lang="zh-CN" altLang="en-US" b="1" kern="0" dirty="0" smtClean="0">
                <a:solidFill>
                  <a:srgbClr val="0000CC"/>
                </a:solidFill>
                <a:latin typeface="+mn-ea"/>
                <a:ea typeface="+mn-ea"/>
              </a:rPr>
              <a:t>的主要参与制定者，以及电子商务标准的主要制定者</a:t>
            </a:r>
            <a:r>
              <a:rPr lang="en-US" altLang="zh-CN" b="1" kern="0" dirty="0" smtClean="0">
                <a:solidFill>
                  <a:srgbClr val="0000CC"/>
                </a:solidFill>
                <a:latin typeface="+mn-ea"/>
                <a:ea typeface="+mn-ea"/>
              </a:rPr>
              <a:t>OASIS</a:t>
            </a:r>
            <a:r>
              <a:rPr lang="zh-CN" altLang="en-US" b="1" kern="0" dirty="0" smtClean="0">
                <a:solidFill>
                  <a:srgbClr val="0000CC"/>
                </a:solidFill>
                <a:latin typeface="+mn-ea"/>
                <a:ea typeface="+mn-ea"/>
              </a:rPr>
              <a:t>的核心奠基成员。</a:t>
            </a:r>
            <a:endParaRPr lang="zh-CN" altLang="en-US" kern="0" dirty="0" smtClean="0">
              <a:solidFill>
                <a:srgbClr val="0000CC"/>
              </a:solidFill>
              <a:latin typeface="+mn-ea"/>
              <a:ea typeface="+mn-ea"/>
            </a:endParaRPr>
          </a:p>
          <a:p>
            <a:pPr marL="342728" indent="-342728" defTabSz="913943">
              <a:lnSpc>
                <a:spcPct val="140000"/>
              </a:lnSpc>
              <a:spcBef>
                <a:spcPct val="20000"/>
              </a:spcBef>
              <a:buFontTx/>
              <a:buChar char="•"/>
              <a:defRPr/>
            </a:pPr>
            <a:r>
              <a:rPr lang="en-US" altLang="zh-CN" b="1" kern="0" dirty="0" smtClean="0">
                <a:latin typeface="+mn-ea"/>
                <a:ea typeface="+mn-ea"/>
              </a:rPr>
              <a:t>SOA</a:t>
            </a:r>
            <a:r>
              <a:rPr lang="zh-CN" altLang="en-US" b="1" kern="0" dirty="0" smtClean="0">
                <a:latin typeface="+mn-ea"/>
                <a:ea typeface="+mn-ea"/>
              </a:rPr>
              <a:t>企业架构、标准规范与应用平台的领导者</a:t>
            </a:r>
            <a:endParaRPr lang="en-US" altLang="zh-CN" b="1" kern="0" dirty="0" smtClean="0">
              <a:latin typeface="+mn-ea"/>
              <a:ea typeface="+mn-ea"/>
            </a:endParaRPr>
          </a:p>
          <a:p>
            <a:pPr marL="742579" lvl="1" indent="-285608">
              <a:lnSpc>
                <a:spcPct val="140000"/>
              </a:lnSpc>
              <a:spcBef>
                <a:spcPct val="20000"/>
              </a:spcBef>
              <a:buFontTx/>
              <a:buChar char="–"/>
              <a:defRPr/>
            </a:pPr>
            <a:r>
              <a:rPr lang="en-US" altLang="zh-CN" kern="0" dirty="0">
                <a:latin typeface="+mn-ea"/>
                <a:ea typeface="+mn-ea"/>
              </a:rPr>
              <a:t>OASIS</a:t>
            </a:r>
            <a:r>
              <a:rPr lang="zh-CN" altLang="en-US" kern="0" dirty="0">
                <a:latin typeface="+mn-ea"/>
                <a:ea typeface="+mn-ea"/>
              </a:rPr>
              <a:t>全球四个核心成员之一</a:t>
            </a:r>
            <a:endParaRPr lang="en-US" altLang="zh-CN" kern="0" dirty="0">
              <a:latin typeface="+mn-ea"/>
              <a:ea typeface="+mn-ea"/>
            </a:endParaRPr>
          </a:p>
          <a:p>
            <a:pPr marL="742579" lvl="1" indent="-285608" defTabSz="913943">
              <a:lnSpc>
                <a:spcPct val="140000"/>
              </a:lnSpc>
              <a:spcBef>
                <a:spcPct val="20000"/>
              </a:spcBef>
              <a:buFontTx/>
              <a:buChar char="–"/>
              <a:defRPr/>
            </a:pPr>
            <a:r>
              <a:rPr lang="en-US" altLang="zh-CN" kern="0" dirty="0" smtClean="0">
                <a:latin typeface="+mn-ea"/>
                <a:ea typeface="+mn-ea"/>
              </a:rPr>
              <a:t>OSOA</a:t>
            </a:r>
            <a:r>
              <a:rPr lang="zh-CN" altLang="en-US" kern="0" dirty="0" smtClean="0">
                <a:latin typeface="+mn-ea"/>
                <a:ea typeface="+mn-ea"/>
              </a:rPr>
              <a:t>全球十八家标准化组织成员唯一亚太代表</a:t>
            </a:r>
          </a:p>
          <a:p>
            <a:pPr marL="742579" lvl="1" indent="-285608" defTabSz="913943">
              <a:lnSpc>
                <a:spcPct val="140000"/>
              </a:lnSpc>
              <a:spcBef>
                <a:spcPct val="20000"/>
              </a:spcBef>
              <a:buFontTx/>
              <a:buChar char="–"/>
              <a:defRPr/>
            </a:pPr>
            <a:r>
              <a:rPr lang="zh-CN" altLang="en-US" b="1" kern="0" dirty="0" smtClean="0">
                <a:solidFill>
                  <a:srgbClr val="FF0000"/>
                </a:solidFill>
                <a:latin typeface="+mn-ea"/>
                <a:ea typeface="+mn-ea"/>
              </a:rPr>
              <a:t>中国</a:t>
            </a:r>
            <a:r>
              <a:rPr lang="en-US" altLang="zh-CN" b="1" kern="0" dirty="0" smtClean="0">
                <a:solidFill>
                  <a:srgbClr val="FF0000"/>
                </a:solidFill>
                <a:latin typeface="+mn-ea"/>
                <a:ea typeface="+mn-ea"/>
              </a:rPr>
              <a:t>SOA</a:t>
            </a:r>
            <a:r>
              <a:rPr lang="zh-CN" altLang="en-US" b="1" kern="0" dirty="0" smtClean="0">
                <a:solidFill>
                  <a:srgbClr val="FF0000"/>
                </a:solidFill>
                <a:latin typeface="+mn-ea"/>
                <a:ea typeface="+mn-ea"/>
              </a:rPr>
              <a:t>国家标准技术委员会创始成员</a:t>
            </a:r>
            <a:endParaRPr lang="en-US" altLang="zh-CN" b="1" kern="0" dirty="0" smtClean="0">
              <a:solidFill>
                <a:srgbClr val="FF0000"/>
              </a:solidFill>
              <a:latin typeface="+mn-ea"/>
              <a:ea typeface="+mn-ea"/>
            </a:endParaRPr>
          </a:p>
          <a:p>
            <a:pPr marL="342728" indent="-342728" defTabSz="913943">
              <a:lnSpc>
                <a:spcPct val="140000"/>
              </a:lnSpc>
              <a:spcBef>
                <a:spcPct val="20000"/>
              </a:spcBef>
              <a:buFontTx/>
              <a:buChar char="•"/>
              <a:defRPr/>
            </a:pPr>
            <a:endParaRPr lang="en-US" altLang="zh-CN" sz="1400" kern="0" dirty="0" smtClean="0">
              <a:latin typeface="+mn-ea"/>
              <a:ea typeface="+mn-ea"/>
            </a:endParaRPr>
          </a:p>
        </p:txBody>
      </p:sp>
      <p:pic>
        <p:nvPicPr>
          <p:cNvPr id="7" name="图片 6" descr="02.jpg"/>
          <p:cNvPicPr>
            <a:picLocks noChangeAspect="1"/>
          </p:cNvPicPr>
          <p:nvPr/>
        </p:nvPicPr>
        <p:blipFill>
          <a:blip r:embed="rId2" cstate="screen"/>
          <a:stretch>
            <a:fillRect/>
          </a:stretch>
        </p:blipFill>
        <p:spPr>
          <a:xfrm>
            <a:off x="7776" y="4619625"/>
            <a:ext cx="9136224" cy="2238375"/>
          </a:xfrm>
          <a:prstGeom prst="rect">
            <a:avLst/>
          </a:prstGeom>
        </p:spPr>
      </p:pic>
      <p:pic>
        <p:nvPicPr>
          <p:cNvPr id="1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449637" y="3006978"/>
            <a:ext cx="2260973" cy="662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3">
            <a:hlinkClick r:id="rId4" action="ppaction://hlinkfile"/>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076525" y="2148729"/>
            <a:ext cx="2667000" cy="788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图片 12"/>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3929090" y="3918151"/>
            <a:ext cx="4781522" cy="701479"/>
          </a:xfrm>
          <a:prstGeom prst="rect">
            <a:avLst/>
          </a:prstGeom>
        </p:spPr>
      </p:pic>
      <p:sp>
        <p:nvSpPr>
          <p:cNvPr id="9" name="灯片编号占位符 2"/>
          <p:cNvSpPr txBox="1">
            <a:spLocks/>
          </p:cNvSpPr>
          <p:nvPr/>
        </p:nvSpPr>
        <p:spPr bwMode="auto">
          <a:xfrm>
            <a:off x="7010400" y="6597650"/>
            <a:ext cx="2133600" cy="260350"/>
          </a:xfrm>
          <a:prstGeom prst="rect">
            <a:avLst/>
          </a:prstGeom>
          <a:noFill/>
          <a:ln w="9525">
            <a:noFill/>
            <a:miter lim="800000"/>
            <a:headEnd/>
            <a:tailEnd/>
          </a:ln>
          <a:effectLst/>
        </p:spPr>
        <p:txBody>
          <a:bodyPr vert="horz" wrap="square" lIns="91395" tIns="45697" rIns="91395" bIns="45697"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ADA428C-E881-4D3D-8851-5C8254E5F61C}" type="slidenum">
              <a:rPr kumimoji="0" lang="en-US" altLang="zh-CN" sz="1200" b="0" i="0" u="none" strike="noStrike" kern="1200" cap="none" spc="0" normalizeH="0" baseline="0" noProof="0" smtClean="0">
                <a:ln>
                  <a:noFill/>
                </a:ln>
                <a:solidFill>
                  <a:schemeClr val="tx1"/>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dirty="0">
              <a:ln>
                <a:noFill/>
              </a:ln>
              <a:solidFill>
                <a:schemeClr val="tx1"/>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xmlns="" val="29428452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09813" y="6272218"/>
            <a:ext cx="4214843" cy="357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395" tIns="45697" rIns="91395" bIns="45697" anchor="ctr"/>
          <a:lstStyle/>
          <a:p>
            <a:pPr algn="ctr">
              <a:defRPr/>
            </a:pPr>
            <a:endParaRPr lang="zh-CN" altLang="en-US"/>
          </a:p>
        </p:txBody>
      </p:sp>
      <p:sp>
        <p:nvSpPr>
          <p:cNvPr id="4" name="任意多边形 3"/>
          <p:cNvSpPr/>
          <p:nvPr/>
        </p:nvSpPr>
        <p:spPr>
          <a:xfrm>
            <a:off x="713620" y="1126512"/>
            <a:ext cx="4684734" cy="4315459"/>
          </a:xfrm>
          <a:custGeom>
            <a:avLst/>
            <a:gdLst>
              <a:gd name="connsiteX0" fmla="*/ 4684734 w 4684734"/>
              <a:gd name="connsiteY0" fmla="*/ 0 h 4183693"/>
              <a:gd name="connsiteX1" fmla="*/ 0 w 4684734"/>
              <a:gd name="connsiteY1" fmla="*/ 0 h 4183693"/>
              <a:gd name="connsiteX2" fmla="*/ 0 w 4684734"/>
              <a:gd name="connsiteY2" fmla="*/ 4183693 h 4183693"/>
              <a:gd name="connsiteX3" fmla="*/ 2642992 w 4684734"/>
              <a:gd name="connsiteY3" fmla="*/ 4183693 h 4183693"/>
              <a:gd name="connsiteX4" fmla="*/ 2642992 w 4684734"/>
              <a:gd name="connsiteY4" fmla="*/ 2091846 h 4183693"/>
              <a:gd name="connsiteX5" fmla="*/ 4684734 w 4684734"/>
              <a:gd name="connsiteY5" fmla="*/ 2091846 h 4183693"/>
              <a:gd name="connsiteX6" fmla="*/ 4684734 w 4684734"/>
              <a:gd name="connsiteY6" fmla="*/ 0 h 418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4734" h="4183693">
                <a:moveTo>
                  <a:pt x="4684734" y="0"/>
                </a:moveTo>
                <a:lnTo>
                  <a:pt x="0" y="0"/>
                </a:lnTo>
                <a:lnTo>
                  <a:pt x="0" y="4183693"/>
                </a:lnTo>
                <a:lnTo>
                  <a:pt x="2642992" y="4183693"/>
                </a:lnTo>
                <a:lnTo>
                  <a:pt x="2642992" y="2091846"/>
                </a:lnTo>
                <a:lnTo>
                  <a:pt x="4684734" y="2091846"/>
                </a:lnTo>
                <a:lnTo>
                  <a:pt x="4684734" y="0"/>
                </a:lnTo>
                <a:close/>
              </a:path>
            </a:pathLst>
          </a:custGeom>
          <a:solidFill>
            <a:schemeClr val="accent6">
              <a:lumMod val="60000"/>
              <a:lumOff val="40000"/>
              <a:alpha val="70000"/>
            </a:schemeClr>
          </a:solidFill>
          <a:ln w="12700">
            <a:solidFill>
              <a:schemeClr val="tx1"/>
            </a:solidFill>
            <a:prstDash val="dash"/>
            <a:round/>
            <a:headEnd/>
            <a:tailEnd/>
          </a:ln>
        </p:spPr>
        <p:txBody>
          <a:bodyPr wrap="none" lIns="91395" tIns="45697" rIns="91395" bIns="45697" anchor="ctr"/>
          <a:lstStyle/>
          <a:p>
            <a:pPr algn="ctr"/>
            <a:endParaRPr lang="zh-CN" altLang="en-US">
              <a:solidFill>
                <a:schemeClr val="tx1"/>
              </a:solidFill>
              <a:latin typeface="微软雅黑" pitchFamily="34" charset="-122"/>
              <a:ea typeface="微软雅黑" pitchFamily="34" charset="-122"/>
            </a:endParaRPr>
          </a:p>
        </p:txBody>
      </p:sp>
      <p:sp>
        <p:nvSpPr>
          <p:cNvPr id="5" name="任意多边形 4"/>
          <p:cNvSpPr/>
          <p:nvPr/>
        </p:nvSpPr>
        <p:spPr>
          <a:xfrm>
            <a:off x="3494403" y="1126512"/>
            <a:ext cx="4935255" cy="4315459"/>
          </a:xfrm>
          <a:custGeom>
            <a:avLst/>
            <a:gdLst>
              <a:gd name="connsiteX0" fmla="*/ 2054269 w 4935255"/>
              <a:gd name="connsiteY0" fmla="*/ 0 h 4183693"/>
              <a:gd name="connsiteX1" fmla="*/ 2066795 w 4935255"/>
              <a:gd name="connsiteY1" fmla="*/ 2242159 h 4183693"/>
              <a:gd name="connsiteX2" fmla="*/ 0 w 4935255"/>
              <a:gd name="connsiteY2" fmla="*/ 2242159 h 4183693"/>
              <a:gd name="connsiteX3" fmla="*/ 0 w 4935255"/>
              <a:gd name="connsiteY3" fmla="*/ 4183693 h 4183693"/>
              <a:gd name="connsiteX4" fmla="*/ 4935255 w 4935255"/>
              <a:gd name="connsiteY4" fmla="*/ 4183693 h 4183693"/>
              <a:gd name="connsiteX5" fmla="*/ 4935255 w 4935255"/>
              <a:gd name="connsiteY5" fmla="*/ 0 h 4183693"/>
              <a:gd name="connsiteX6" fmla="*/ 2054269 w 4935255"/>
              <a:gd name="connsiteY6" fmla="*/ 0 h 418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5255" h="4183693">
                <a:moveTo>
                  <a:pt x="2054269" y="0"/>
                </a:moveTo>
                <a:cubicBezTo>
                  <a:pt x="2058444" y="747386"/>
                  <a:pt x="2062620" y="1494773"/>
                  <a:pt x="2066795" y="2242159"/>
                </a:cubicBezTo>
                <a:lnTo>
                  <a:pt x="0" y="2242159"/>
                </a:lnTo>
                <a:lnTo>
                  <a:pt x="0" y="4183693"/>
                </a:lnTo>
                <a:lnTo>
                  <a:pt x="4935255" y="4183693"/>
                </a:lnTo>
                <a:lnTo>
                  <a:pt x="4935255" y="0"/>
                </a:lnTo>
                <a:lnTo>
                  <a:pt x="2054269" y="0"/>
                </a:lnTo>
                <a:close/>
              </a:path>
            </a:pathLst>
          </a:custGeom>
          <a:solidFill>
            <a:srgbClr val="FFC000">
              <a:alpha val="60000"/>
            </a:srgbClr>
          </a:solidFill>
          <a:ln w="12700">
            <a:solidFill>
              <a:schemeClr val="tx1"/>
            </a:solidFill>
            <a:prstDash val="dash"/>
            <a:round/>
            <a:headEnd/>
            <a:tailEnd/>
          </a:ln>
        </p:spPr>
        <p:txBody>
          <a:bodyPr wrap="none" lIns="91395" tIns="45697" rIns="91395" bIns="45697" anchor="ctr"/>
          <a:lstStyle/>
          <a:p>
            <a:pPr algn="ctr"/>
            <a:endParaRPr lang="zh-CN" altLang="en-US">
              <a:solidFill>
                <a:schemeClr val="tx1"/>
              </a:solidFill>
              <a:latin typeface="微软雅黑" pitchFamily="34" charset="-122"/>
              <a:ea typeface="微软雅黑" pitchFamily="34" charset="-122"/>
            </a:endParaRPr>
          </a:p>
        </p:txBody>
      </p:sp>
      <p:pic>
        <p:nvPicPr>
          <p:cNvPr id="6" name="Picture 4"/>
          <p:cNvPicPr>
            <a:picLocks noChangeAspect="1" noChangeArrowheads="1"/>
          </p:cNvPicPr>
          <p:nvPr/>
        </p:nvPicPr>
        <p:blipFill>
          <a:blip r:embed="rId2" cstate="print"/>
          <a:srcRect/>
          <a:stretch>
            <a:fillRect/>
          </a:stretch>
        </p:blipFill>
        <p:spPr bwMode="auto">
          <a:xfrm>
            <a:off x="3856897" y="4198339"/>
            <a:ext cx="1195329" cy="903240"/>
          </a:xfrm>
          <a:prstGeom prst="rect">
            <a:avLst/>
          </a:prstGeom>
          <a:noFill/>
          <a:ln w="25400">
            <a:solidFill>
              <a:srgbClr val="3366FF"/>
            </a:solidFill>
            <a:miter lim="800000"/>
            <a:headEnd/>
            <a:tailEnd/>
          </a:ln>
        </p:spPr>
      </p:pic>
      <p:pic>
        <p:nvPicPr>
          <p:cNvPr id="7" name="Picture 2"/>
          <p:cNvPicPr>
            <a:picLocks noChangeAspect="1" noChangeArrowheads="1"/>
          </p:cNvPicPr>
          <p:nvPr/>
        </p:nvPicPr>
        <p:blipFill>
          <a:blip r:embed="rId3" cstate="print"/>
          <a:srcRect l="6293" t="7849" r="3745" b="8994"/>
          <a:stretch>
            <a:fillRect/>
          </a:stretch>
        </p:blipFill>
        <p:spPr>
          <a:xfrm>
            <a:off x="1035942" y="3416154"/>
            <a:ext cx="1500198" cy="988738"/>
          </a:xfrm>
          <a:prstGeom prst="rect">
            <a:avLst/>
          </a:prstGeom>
          <a:noFill/>
          <a:ln w="25400" algn="ctr">
            <a:solidFill>
              <a:srgbClr val="3366FF"/>
            </a:solidFill>
            <a:miter lim="800000"/>
            <a:headEnd/>
            <a:tailEnd/>
          </a:ln>
        </p:spPr>
      </p:pic>
      <p:pic>
        <p:nvPicPr>
          <p:cNvPr id="8" name="Picture 1"/>
          <p:cNvPicPr>
            <a:picLocks noChangeAspect="1" noChangeArrowheads="1"/>
          </p:cNvPicPr>
          <p:nvPr/>
        </p:nvPicPr>
        <p:blipFill>
          <a:blip r:embed="rId4" cstate="print"/>
          <a:srcRect/>
          <a:stretch>
            <a:fillRect/>
          </a:stretch>
        </p:blipFill>
        <p:spPr bwMode="auto">
          <a:xfrm>
            <a:off x="1035942" y="1711351"/>
            <a:ext cx="1500198" cy="1043923"/>
          </a:xfrm>
          <a:prstGeom prst="rect">
            <a:avLst/>
          </a:prstGeom>
          <a:noFill/>
          <a:ln w="25400" algn="ctr">
            <a:solidFill>
              <a:srgbClr val="3366FF"/>
            </a:solidFill>
            <a:miter lim="800000"/>
            <a:headEnd/>
            <a:tailEnd/>
          </a:ln>
        </p:spPr>
      </p:pic>
      <p:pic>
        <p:nvPicPr>
          <p:cNvPr id="9" name="Picture 14"/>
          <p:cNvPicPr>
            <a:picLocks noChangeAspect="1" noChangeArrowheads="1"/>
          </p:cNvPicPr>
          <p:nvPr/>
        </p:nvPicPr>
        <p:blipFill>
          <a:blip r:embed="rId5" cstate="print"/>
          <a:stretch>
            <a:fillRect/>
          </a:stretch>
        </p:blipFill>
        <p:spPr bwMode="auto">
          <a:xfrm>
            <a:off x="3795455" y="2068538"/>
            <a:ext cx="1437453" cy="1105966"/>
          </a:xfrm>
          <a:prstGeom prst="rect">
            <a:avLst/>
          </a:prstGeom>
          <a:noFill/>
          <a:ln w="25400">
            <a:solidFill>
              <a:srgbClr val="3366FF"/>
            </a:solidFill>
            <a:miter lim="800000"/>
            <a:headEnd/>
            <a:tailEnd/>
          </a:ln>
        </p:spPr>
      </p:pic>
      <p:sp>
        <p:nvSpPr>
          <p:cNvPr id="10" name="Text Box 7"/>
          <p:cNvSpPr txBox="1">
            <a:spLocks noChangeArrowheads="1"/>
          </p:cNvSpPr>
          <p:nvPr/>
        </p:nvSpPr>
        <p:spPr bwMode="auto">
          <a:xfrm>
            <a:off x="3814096" y="3791720"/>
            <a:ext cx="2257375" cy="215444"/>
          </a:xfrm>
          <a:prstGeom prst="rect">
            <a:avLst/>
          </a:prstGeom>
          <a:noFill/>
          <a:ln w="9525" algn="ctr">
            <a:noFill/>
            <a:miter lim="800000"/>
            <a:headEnd/>
            <a:tailEnd/>
          </a:ln>
        </p:spPr>
        <p:txBody>
          <a:bodyPr wrap="square" lIns="0" tIns="0" rIns="0" bIns="0">
            <a:spAutoFit/>
          </a:bodyPr>
          <a:lstStyle/>
          <a:p>
            <a:pPr>
              <a:spcBef>
                <a:spcPct val="50000"/>
              </a:spcBef>
            </a:pPr>
            <a:r>
              <a:rPr lang="en-US" altLang="zh-CN" sz="1400" b="1" dirty="0">
                <a:latin typeface="微软雅黑" pitchFamily="34" charset="-122"/>
                <a:ea typeface="微软雅黑" pitchFamily="34" charset="-122"/>
              </a:rPr>
              <a:t>6</a:t>
            </a:r>
            <a:r>
              <a:rPr lang="zh-CN" altLang="en-US" sz="1400" b="1" dirty="0" smtClean="0">
                <a:latin typeface="微软雅黑" pitchFamily="34" charset="-122"/>
                <a:ea typeface="微软雅黑" pitchFamily="34" charset="-122"/>
              </a:rPr>
              <a:t>、发布、运行</a:t>
            </a:r>
            <a:r>
              <a:rPr lang="zh-CN" altLang="en-US" sz="1400" b="1" dirty="0">
                <a:latin typeface="微软雅黑" pitchFamily="34" charset="-122"/>
                <a:ea typeface="微软雅黑" pitchFamily="34" charset="-122"/>
              </a:rPr>
              <a:t>、监控</a:t>
            </a:r>
            <a:r>
              <a:rPr lang="en-US" altLang="zh-CN" sz="1400" b="1"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管理</a:t>
            </a:r>
          </a:p>
        </p:txBody>
      </p:sp>
      <p:sp>
        <p:nvSpPr>
          <p:cNvPr id="11" name="Rectangle 8"/>
          <p:cNvSpPr>
            <a:spLocks noChangeArrowheads="1"/>
          </p:cNvSpPr>
          <p:nvPr/>
        </p:nvSpPr>
        <p:spPr bwMode="auto">
          <a:xfrm>
            <a:off x="1082007" y="1481176"/>
            <a:ext cx="1436688" cy="215444"/>
          </a:xfrm>
          <a:prstGeom prst="rect">
            <a:avLst/>
          </a:prstGeom>
          <a:noFill/>
          <a:ln w="9525" algn="ctr">
            <a:noFill/>
            <a:miter lim="800000"/>
            <a:headEnd/>
            <a:tailEnd/>
          </a:ln>
        </p:spPr>
        <p:txBody>
          <a:bodyPr lIns="0" tIns="0" rIns="0" bIns="0">
            <a:spAutoFit/>
          </a:bodyPr>
          <a:lstStyle/>
          <a:p>
            <a:pPr>
              <a:spcBef>
                <a:spcPct val="50000"/>
              </a:spcBef>
            </a:pPr>
            <a:r>
              <a:rPr lang="en-US" altLang="zh-CN" sz="1400" b="1" dirty="0">
                <a:latin typeface="微软雅黑" pitchFamily="34" charset="-122"/>
                <a:ea typeface="微软雅黑" pitchFamily="34" charset="-122"/>
              </a:rPr>
              <a:t>1. </a:t>
            </a:r>
            <a:r>
              <a:rPr lang="zh-CN" altLang="en-US" sz="1400" b="1" dirty="0" smtClean="0">
                <a:latin typeface="微软雅黑" pitchFamily="34" charset="-122"/>
                <a:ea typeface="微软雅黑" pitchFamily="34" charset="-122"/>
              </a:rPr>
              <a:t>构造页面组件</a:t>
            </a:r>
            <a:endParaRPr lang="zh-CN" altLang="en-US" sz="1400" b="1" dirty="0">
              <a:latin typeface="微软雅黑" pitchFamily="34" charset="-122"/>
              <a:ea typeface="微软雅黑" pitchFamily="34" charset="-122"/>
            </a:endParaRPr>
          </a:p>
        </p:txBody>
      </p:sp>
      <p:sp>
        <p:nvSpPr>
          <p:cNvPr id="12" name="Rectangle 9"/>
          <p:cNvSpPr>
            <a:spLocks noChangeArrowheads="1"/>
          </p:cNvSpPr>
          <p:nvPr/>
        </p:nvSpPr>
        <p:spPr bwMode="auto">
          <a:xfrm>
            <a:off x="1077250" y="3136936"/>
            <a:ext cx="1292225" cy="215444"/>
          </a:xfrm>
          <a:prstGeom prst="rect">
            <a:avLst/>
          </a:prstGeom>
          <a:noFill/>
          <a:ln w="9525" algn="ctr">
            <a:noFill/>
            <a:miter lim="800000"/>
            <a:headEnd/>
            <a:tailEnd/>
          </a:ln>
        </p:spPr>
        <p:txBody>
          <a:bodyPr lIns="0" tIns="0" rIns="0" bIns="0">
            <a:spAutoFit/>
          </a:bodyPr>
          <a:lstStyle/>
          <a:p>
            <a:pPr>
              <a:spcBef>
                <a:spcPct val="50000"/>
              </a:spcBef>
            </a:pPr>
            <a:r>
              <a:rPr lang="en-US" altLang="zh-CN" sz="1400" b="1" dirty="0" smtClean="0">
                <a:latin typeface="微软雅黑" pitchFamily="34" charset="-122"/>
                <a:ea typeface="微软雅黑" pitchFamily="34" charset="-122"/>
              </a:rPr>
              <a:t>2. </a:t>
            </a:r>
            <a:r>
              <a:rPr lang="zh-CN" altLang="en-US" sz="1400" b="1" dirty="0" smtClean="0">
                <a:latin typeface="微软雅黑" pitchFamily="34" charset="-122"/>
                <a:ea typeface="微软雅黑" pitchFamily="34" charset="-122"/>
              </a:rPr>
              <a:t>构造按钮组件</a:t>
            </a:r>
            <a:endParaRPr lang="zh-CN" altLang="en-US" sz="1400" b="1" dirty="0">
              <a:latin typeface="微软雅黑" pitchFamily="34" charset="-122"/>
              <a:ea typeface="微软雅黑" pitchFamily="34" charset="-122"/>
            </a:endParaRPr>
          </a:p>
        </p:txBody>
      </p:sp>
      <p:sp>
        <p:nvSpPr>
          <p:cNvPr id="15" name="AutoShape 12"/>
          <p:cNvSpPr>
            <a:spLocks noChangeArrowheads="1"/>
          </p:cNvSpPr>
          <p:nvPr/>
        </p:nvSpPr>
        <p:spPr bwMode="auto">
          <a:xfrm>
            <a:off x="5499971" y="2340953"/>
            <a:ext cx="1092197" cy="352432"/>
          </a:xfrm>
          <a:prstGeom prst="rightArrow">
            <a:avLst>
              <a:gd name="adj1" fmla="val 50000"/>
              <a:gd name="adj2" fmla="val 65756"/>
            </a:avLst>
          </a:prstGeom>
          <a:solidFill>
            <a:srgbClr val="92D050">
              <a:alpha val="98000"/>
            </a:srgbClr>
          </a:solidFill>
          <a:ln w="9525" algn="ctr">
            <a:solidFill>
              <a:schemeClr val="tx1"/>
            </a:solidFill>
            <a:miter lim="800000"/>
            <a:headEnd/>
            <a:tailEnd/>
          </a:ln>
        </p:spPr>
        <p:txBody>
          <a:bodyPr wrap="none" lIns="91395" tIns="45697" rIns="91395" bIns="45697" anchor="ctr"/>
          <a:lstStyle/>
          <a:p>
            <a:endParaRPr lang="zh-CN" altLang="en-US">
              <a:latin typeface="微软雅黑" pitchFamily="34" charset="-122"/>
              <a:ea typeface="微软雅黑" pitchFamily="34" charset="-122"/>
            </a:endParaRPr>
          </a:p>
        </p:txBody>
      </p:sp>
      <p:sp>
        <p:nvSpPr>
          <p:cNvPr id="16" name="Text Box 14"/>
          <p:cNvSpPr txBox="1">
            <a:spLocks noChangeArrowheads="1"/>
          </p:cNvSpPr>
          <p:nvPr/>
        </p:nvSpPr>
        <p:spPr bwMode="auto">
          <a:xfrm>
            <a:off x="6428662" y="3841150"/>
            <a:ext cx="1749425" cy="307730"/>
          </a:xfrm>
          <a:prstGeom prst="rect">
            <a:avLst/>
          </a:prstGeom>
          <a:noFill/>
          <a:ln w="9525" algn="ctr">
            <a:noFill/>
            <a:miter lim="800000"/>
            <a:headEnd/>
            <a:tailEnd/>
          </a:ln>
        </p:spPr>
        <p:txBody>
          <a:bodyPr lIns="91395" tIns="45697" rIns="91395" bIns="45697">
            <a:spAutoFit/>
          </a:bodyPr>
          <a:lstStyle/>
          <a:p>
            <a:pPr>
              <a:spcBef>
                <a:spcPct val="50000"/>
              </a:spcBef>
            </a:pPr>
            <a:r>
              <a:rPr lang="en-US" altLang="zh-CN" sz="1400" b="1" dirty="0" smtClean="0">
                <a:latin typeface="微软雅黑" pitchFamily="34" charset="-122"/>
                <a:ea typeface="微软雅黑" pitchFamily="34" charset="-122"/>
              </a:rPr>
              <a:t>5. </a:t>
            </a:r>
            <a:r>
              <a:rPr lang="zh-CN" altLang="en-US" sz="1400" b="1" dirty="0" smtClean="0">
                <a:latin typeface="微软雅黑" pitchFamily="34" charset="-122"/>
                <a:ea typeface="微软雅黑" pitchFamily="34" charset="-122"/>
              </a:rPr>
              <a:t>表单配置</a:t>
            </a:r>
            <a:endParaRPr lang="zh-CN" altLang="en-US" sz="1400" b="1" dirty="0">
              <a:latin typeface="微软雅黑" pitchFamily="34" charset="-122"/>
              <a:ea typeface="微软雅黑" pitchFamily="34" charset="-122"/>
            </a:endParaRPr>
          </a:p>
        </p:txBody>
      </p:sp>
      <p:sp>
        <p:nvSpPr>
          <p:cNvPr id="17" name="Rectangle 15"/>
          <p:cNvSpPr>
            <a:spLocks noChangeArrowheads="1"/>
          </p:cNvSpPr>
          <p:nvPr/>
        </p:nvSpPr>
        <p:spPr bwMode="auto">
          <a:xfrm>
            <a:off x="3814094" y="1768511"/>
            <a:ext cx="1579566" cy="215444"/>
          </a:xfrm>
          <a:prstGeom prst="rect">
            <a:avLst/>
          </a:prstGeom>
          <a:noFill/>
          <a:ln w="9525" algn="ctr">
            <a:noFill/>
            <a:miter lim="800000"/>
            <a:headEnd/>
            <a:tailEnd/>
          </a:ln>
        </p:spPr>
        <p:txBody>
          <a:bodyPr wrap="square" lIns="0" tIns="0" rIns="0" bIns="0">
            <a:spAutoFit/>
          </a:bodyPr>
          <a:lstStyle/>
          <a:p>
            <a:pPr>
              <a:spcBef>
                <a:spcPct val="50000"/>
              </a:spcBef>
            </a:pPr>
            <a:r>
              <a:rPr lang="en-US" altLang="zh-CN" sz="1400" b="1" dirty="0" smtClean="0">
                <a:latin typeface="微软雅黑" pitchFamily="34" charset="-122"/>
                <a:ea typeface="微软雅黑" pitchFamily="34" charset="-122"/>
              </a:rPr>
              <a:t>3. </a:t>
            </a:r>
            <a:r>
              <a:rPr lang="zh-CN" altLang="en-US" sz="1400" b="1" dirty="0" smtClean="0">
                <a:latin typeface="微软雅黑" pitchFamily="34" charset="-122"/>
                <a:ea typeface="微软雅黑" pitchFamily="34" charset="-122"/>
              </a:rPr>
              <a:t>流程组件</a:t>
            </a:r>
            <a:endParaRPr lang="zh-CN" altLang="en-US" sz="1400" b="1" dirty="0">
              <a:latin typeface="微软雅黑" pitchFamily="34" charset="-122"/>
              <a:ea typeface="微软雅黑" pitchFamily="34" charset="-122"/>
            </a:endParaRPr>
          </a:p>
        </p:txBody>
      </p:sp>
      <p:sp>
        <p:nvSpPr>
          <p:cNvPr id="18" name="Rectangle 16"/>
          <p:cNvSpPr>
            <a:spLocks noChangeArrowheads="1"/>
          </p:cNvSpPr>
          <p:nvPr/>
        </p:nvSpPr>
        <p:spPr bwMode="auto">
          <a:xfrm>
            <a:off x="6406481" y="1841539"/>
            <a:ext cx="1584325" cy="215444"/>
          </a:xfrm>
          <a:prstGeom prst="rect">
            <a:avLst/>
          </a:prstGeom>
          <a:noFill/>
          <a:ln w="9525" algn="ctr">
            <a:noFill/>
            <a:miter lim="800000"/>
            <a:headEnd/>
            <a:tailEnd/>
          </a:ln>
        </p:spPr>
        <p:txBody>
          <a:bodyPr lIns="0" tIns="0" rIns="0" bIns="0">
            <a:spAutoFit/>
          </a:bodyPr>
          <a:lstStyle/>
          <a:p>
            <a:pPr>
              <a:spcBef>
                <a:spcPct val="50000"/>
              </a:spcBef>
            </a:pPr>
            <a:r>
              <a:rPr lang="en-US" altLang="zh-CN" sz="1400" b="1" dirty="0" smtClean="0">
                <a:latin typeface="微软雅黑" pitchFamily="34" charset="-122"/>
                <a:ea typeface="微软雅黑" pitchFamily="34" charset="-122"/>
              </a:rPr>
              <a:t>4. </a:t>
            </a:r>
            <a:r>
              <a:rPr lang="zh-CN" altLang="en-US" sz="1400" b="1" dirty="0" smtClean="0">
                <a:latin typeface="微软雅黑" pitchFamily="34" charset="-122"/>
                <a:ea typeface="微软雅黑" pitchFamily="34" charset="-122"/>
              </a:rPr>
              <a:t>表单建模</a:t>
            </a:r>
            <a:endParaRPr lang="zh-CN" altLang="en-US" sz="1400" b="1" dirty="0">
              <a:latin typeface="微软雅黑" pitchFamily="34" charset="-122"/>
              <a:ea typeface="微软雅黑" pitchFamily="34" charset="-122"/>
            </a:endParaRPr>
          </a:p>
        </p:txBody>
      </p:sp>
      <p:sp>
        <p:nvSpPr>
          <p:cNvPr id="19" name="AutoShape 17"/>
          <p:cNvSpPr>
            <a:spLocks noChangeArrowheads="1"/>
          </p:cNvSpPr>
          <p:nvPr/>
        </p:nvSpPr>
        <p:spPr bwMode="auto">
          <a:xfrm rot="5400000">
            <a:off x="7014491" y="3317922"/>
            <a:ext cx="571506" cy="346075"/>
          </a:xfrm>
          <a:prstGeom prst="rightArrow">
            <a:avLst>
              <a:gd name="adj1" fmla="val 50000"/>
              <a:gd name="adj2" fmla="val 55950"/>
            </a:avLst>
          </a:prstGeom>
          <a:solidFill>
            <a:srgbClr val="92D050">
              <a:alpha val="98000"/>
            </a:srgbClr>
          </a:solidFill>
          <a:ln w="9525" algn="ctr">
            <a:solidFill>
              <a:schemeClr val="tx1"/>
            </a:solidFill>
            <a:miter lim="800000"/>
            <a:headEnd/>
            <a:tailEnd/>
          </a:ln>
        </p:spPr>
        <p:txBody>
          <a:bodyPr wrap="none" lIns="91395" tIns="45697" rIns="91395" bIns="45697" anchor="ctr"/>
          <a:lstStyle/>
          <a:p>
            <a:endParaRPr lang="zh-CN" altLang="en-US">
              <a:latin typeface="微软雅黑" pitchFamily="34" charset="-122"/>
              <a:ea typeface="微软雅黑" pitchFamily="34" charset="-122"/>
            </a:endParaRPr>
          </a:p>
        </p:txBody>
      </p:sp>
      <p:sp>
        <p:nvSpPr>
          <p:cNvPr id="20" name="AutoShape 18"/>
          <p:cNvSpPr>
            <a:spLocks noChangeArrowheads="1"/>
          </p:cNvSpPr>
          <p:nvPr/>
        </p:nvSpPr>
        <p:spPr bwMode="auto">
          <a:xfrm rot="10800000">
            <a:off x="5714283" y="4698405"/>
            <a:ext cx="863600" cy="342900"/>
          </a:xfrm>
          <a:prstGeom prst="rightArrow">
            <a:avLst>
              <a:gd name="adj1" fmla="val 50000"/>
              <a:gd name="adj2" fmla="val 92614"/>
            </a:avLst>
          </a:prstGeom>
          <a:solidFill>
            <a:srgbClr val="92D050">
              <a:alpha val="98000"/>
            </a:srgbClr>
          </a:solidFill>
          <a:ln w="9525" algn="ctr">
            <a:solidFill>
              <a:schemeClr val="tx1"/>
            </a:solidFill>
            <a:miter lim="800000"/>
            <a:headEnd/>
            <a:tailEnd/>
          </a:ln>
        </p:spPr>
        <p:txBody>
          <a:bodyPr wrap="none" lIns="91395" tIns="45697" rIns="91395" bIns="45697" anchor="ctr"/>
          <a:lstStyle/>
          <a:p>
            <a:endParaRPr lang="zh-CN" altLang="en-US">
              <a:latin typeface="微软雅黑" pitchFamily="34" charset="-122"/>
              <a:ea typeface="微软雅黑" pitchFamily="34" charset="-122"/>
            </a:endParaRPr>
          </a:p>
        </p:txBody>
      </p:sp>
      <p:sp>
        <p:nvSpPr>
          <p:cNvPr id="25" name="Rectangle 15"/>
          <p:cNvSpPr>
            <a:spLocks noChangeArrowheads="1"/>
          </p:cNvSpPr>
          <p:nvPr/>
        </p:nvSpPr>
        <p:spPr bwMode="auto">
          <a:xfrm>
            <a:off x="6000760" y="1195222"/>
            <a:ext cx="1964422" cy="553998"/>
          </a:xfrm>
          <a:prstGeom prst="rect">
            <a:avLst/>
          </a:prstGeom>
          <a:noFill/>
          <a:ln w="9525" algn="ctr">
            <a:noFill/>
            <a:miter lim="800000"/>
            <a:headEnd/>
            <a:tailEnd/>
          </a:ln>
        </p:spPr>
        <p:txBody>
          <a:bodyPr wrap="square" lIns="0" tIns="0" rIns="0" bIns="0">
            <a:spAutoFit/>
          </a:bodyPr>
          <a:lstStyle/>
          <a:p>
            <a:pPr algn="ctr">
              <a:spcBef>
                <a:spcPct val="50000"/>
              </a:spcBef>
            </a:pPr>
            <a:r>
              <a:rPr lang="zh-CN" altLang="en-US" b="1" dirty="0">
                <a:latin typeface="微软雅黑" pitchFamily="34" charset="-122"/>
                <a:ea typeface="微软雅黑" pitchFamily="34" charset="-122"/>
              </a:rPr>
              <a:t>业务</a:t>
            </a:r>
            <a:r>
              <a:rPr lang="zh-CN" altLang="en-US" b="1" dirty="0" smtClean="0">
                <a:latin typeface="微软雅黑" pitchFamily="34" charset="-122"/>
                <a:ea typeface="微软雅黑" pitchFamily="34" charset="-122"/>
              </a:rPr>
              <a:t>域（实施人员）</a:t>
            </a:r>
            <a:endParaRPr lang="zh-CN" altLang="en-US" b="1" dirty="0">
              <a:latin typeface="微软雅黑" pitchFamily="34" charset="-122"/>
              <a:ea typeface="微软雅黑" pitchFamily="34" charset="-122"/>
            </a:endParaRPr>
          </a:p>
        </p:txBody>
      </p:sp>
      <p:pic>
        <p:nvPicPr>
          <p:cNvPr id="26" name="Picture 3"/>
          <p:cNvPicPr>
            <a:picLocks noChangeAspect="1" noChangeArrowheads="1"/>
          </p:cNvPicPr>
          <p:nvPr/>
        </p:nvPicPr>
        <p:blipFill>
          <a:blip r:embed="rId6" cstate="print"/>
          <a:srcRect/>
          <a:stretch>
            <a:fillRect/>
          </a:stretch>
        </p:blipFill>
        <p:spPr bwMode="auto">
          <a:xfrm>
            <a:off x="4285524" y="4412653"/>
            <a:ext cx="1299939" cy="896936"/>
          </a:xfrm>
          <a:prstGeom prst="rect">
            <a:avLst/>
          </a:prstGeom>
          <a:noFill/>
          <a:ln w="25400">
            <a:solidFill>
              <a:srgbClr val="3366FF"/>
            </a:solidFill>
            <a:miter lim="800000"/>
            <a:headEnd/>
            <a:tailEnd/>
          </a:ln>
        </p:spPr>
      </p:pic>
      <p:sp>
        <p:nvSpPr>
          <p:cNvPr id="28" name="Rectangle 15"/>
          <p:cNvSpPr>
            <a:spLocks noChangeArrowheads="1"/>
          </p:cNvSpPr>
          <p:nvPr/>
        </p:nvSpPr>
        <p:spPr bwMode="auto">
          <a:xfrm>
            <a:off x="1965368" y="1195222"/>
            <a:ext cx="2535197" cy="276999"/>
          </a:xfrm>
          <a:prstGeom prst="rect">
            <a:avLst/>
          </a:prstGeom>
          <a:noFill/>
          <a:ln w="9525" algn="ctr">
            <a:noFill/>
            <a:miter lim="800000"/>
            <a:headEnd/>
            <a:tailEnd/>
          </a:ln>
        </p:spPr>
        <p:txBody>
          <a:bodyPr wrap="square" lIns="0" tIns="0" rIns="0" bIns="0">
            <a:spAutoFit/>
          </a:bodyPr>
          <a:lstStyle/>
          <a:p>
            <a:pPr algn="ctr">
              <a:spcBef>
                <a:spcPct val="50000"/>
              </a:spcBef>
            </a:pPr>
            <a:r>
              <a:rPr lang="zh-CN" altLang="en-US" b="1" dirty="0" smtClean="0">
                <a:latin typeface="微软雅黑" pitchFamily="34" charset="-122"/>
                <a:ea typeface="微软雅黑" pitchFamily="34" charset="-122"/>
              </a:rPr>
              <a:t>技术域（开发人员）</a:t>
            </a:r>
            <a:endParaRPr lang="zh-CN" altLang="en-US" b="1" dirty="0">
              <a:latin typeface="微软雅黑" pitchFamily="34" charset="-122"/>
              <a:ea typeface="微软雅黑" pitchFamily="34" charset="-122"/>
            </a:endParaRPr>
          </a:p>
        </p:txBody>
      </p:sp>
      <p:sp>
        <p:nvSpPr>
          <p:cNvPr id="29" name="AutoShape 4"/>
          <p:cNvSpPr>
            <a:spLocks noChangeArrowheads="1"/>
          </p:cNvSpPr>
          <p:nvPr/>
        </p:nvSpPr>
        <p:spPr bwMode="ltGray">
          <a:xfrm>
            <a:off x="666742" y="6176923"/>
            <a:ext cx="7867663" cy="368082"/>
          </a:xfrm>
          <a:prstGeom prst="cube">
            <a:avLst>
              <a:gd name="adj" fmla="val 25000"/>
            </a:avLst>
          </a:prstGeom>
          <a:gradFill rotWithShape="1">
            <a:gsLst>
              <a:gs pos="0">
                <a:srgbClr val="0033CC"/>
              </a:gs>
              <a:gs pos="100000">
                <a:srgbClr val="00185E"/>
              </a:gs>
            </a:gsLst>
            <a:lin ang="5400000" scaled="1"/>
          </a:gradFill>
          <a:ln w="9525">
            <a:solidFill>
              <a:srgbClr val="3399FF"/>
            </a:solidFill>
            <a:miter lim="800000"/>
            <a:headEnd/>
            <a:tailEnd/>
          </a:ln>
        </p:spPr>
        <p:txBody>
          <a:bodyPr wrap="square" lIns="0" tIns="0" rIns="0" bIns="0" anchor="ctr">
            <a:spAutoFit/>
          </a:bodyPr>
          <a:lstStyle/>
          <a:p>
            <a:endParaRPr lang="zh-CN" altLang="en-US"/>
          </a:p>
        </p:txBody>
      </p:sp>
      <p:sp>
        <p:nvSpPr>
          <p:cNvPr id="30" name="AutoShape 5"/>
          <p:cNvSpPr>
            <a:spLocks noChangeArrowheads="1"/>
          </p:cNvSpPr>
          <p:nvPr/>
        </p:nvSpPr>
        <p:spPr bwMode="ltGray">
          <a:xfrm>
            <a:off x="952494" y="5772165"/>
            <a:ext cx="2357453" cy="368082"/>
          </a:xfrm>
          <a:prstGeom prst="cube">
            <a:avLst>
              <a:gd name="adj" fmla="val 25000"/>
            </a:avLst>
          </a:prstGeom>
          <a:gradFill rotWithShape="1">
            <a:gsLst>
              <a:gs pos="0">
                <a:srgbClr val="FF9966"/>
              </a:gs>
              <a:gs pos="100000">
                <a:srgbClr val="76472F"/>
              </a:gs>
            </a:gsLst>
            <a:lin ang="5400000" scaled="1"/>
          </a:gradFill>
          <a:ln w="9525">
            <a:solidFill>
              <a:srgbClr val="3399FF"/>
            </a:solidFill>
            <a:miter lim="800000"/>
            <a:headEnd/>
            <a:tailEnd/>
          </a:ln>
        </p:spPr>
        <p:txBody>
          <a:bodyPr wrap="square" lIns="0" tIns="0" rIns="0" bIns="0" anchor="ctr">
            <a:spAutoFit/>
          </a:bodyPr>
          <a:lstStyle/>
          <a:p>
            <a:endParaRPr lang="zh-CN" altLang="en-US"/>
          </a:p>
        </p:txBody>
      </p:sp>
      <p:sp>
        <p:nvSpPr>
          <p:cNvPr id="31" name="Rectangle 8"/>
          <p:cNvSpPr>
            <a:spLocks noChangeArrowheads="1"/>
          </p:cNvSpPr>
          <p:nvPr/>
        </p:nvSpPr>
        <p:spPr bwMode="auto">
          <a:xfrm>
            <a:off x="2759066" y="6229311"/>
            <a:ext cx="3775075" cy="369285"/>
          </a:xfrm>
          <a:prstGeom prst="rect">
            <a:avLst/>
          </a:prstGeom>
          <a:noFill/>
          <a:ln w="9525">
            <a:noFill/>
            <a:miter lim="800000"/>
            <a:headEnd/>
            <a:tailEnd/>
          </a:ln>
        </p:spPr>
        <p:txBody>
          <a:bodyPr lIns="91395" tIns="45697" rIns="91395" bIns="45697">
            <a:spAutoFit/>
          </a:bodyPr>
          <a:lstStyle/>
          <a:p>
            <a:pPr algn="ctr" fontAlgn="ctr"/>
            <a:r>
              <a:rPr lang="zh-CN" altLang="en-US" b="1" dirty="0" smtClean="0">
                <a:solidFill>
                  <a:schemeClr val="bg1"/>
                </a:solidFill>
                <a:ea typeface="微软雅黑"/>
                <a:cs typeface="微软雅黑"/>
              </a:rPr>
              <a:t>开发平台</a:t>
            </a:r>
            <a:endParaRPr lang="zh-CN" altLang="en-US" b="1" dirty="0">
              <a:solidFill>
                <a:schemeClr val="bg1"/>
              </a:solidFill>
              <a:ea typeface="微软雅黑"/>
              <a:cs typeface="微软雅黑"/>
            </a:endParaRPr>
          </a:p>
        </p:txBody>
      </p:sp>
      <p:sp>
        <p:nvSpPr>
          <p:cNvPr id="32" name="AutoShape 9"/>
          <p:cNvSpPr>
            <a:spLocks noChangeArrowheads="1"/>
          </p:cNvSpPr>
          <p:nvPr/>
        </p:nvSpPr>
        <p:spPr bwMode="ltGray">
          <a:xfrm>
            <a:off x="3381383" y="5772165"/>
            <a:ext cx="2351143" cy="368082"/>
          </a:xfrm>
          <a:prstGeom prst="cube">
            <a:avLst>
              <a:gd name="adj" fmla="val 25000"/>
            </a:avLst>
          </a:prstGeom>
          <a:gradFill rotWithShape="1">
            <a:gsLst>
              <a:gs pos="0">
                <a:srgbClr val="FF9966"/>
              </a:gs>
              <a:gs pos="100000">
                <a:srgbClr val="76472F"/>
              </a:gs>
            </a:gsLst>
            <a:lin ang="5400000" scaled="1"/>
          </a:gradFill>
          <a:ln w="9525">
            <a:solidFill>
              <a:srgbClr val="3399FF"/>
            </a:solidFill>
            <a:miter lim="800000"/>
            <a:headEnd/>
            <a:tailEnd/>
          </a:ln>
        </p:spPr>
        <p:txBody>
          <a:bodyPr wrap="square" lIns="0" tIns="0" rIns="0" bIns="0" anchor="ctr">
            <a:spAutoFit/>
          </a:bodyPr>
          <a:lstStyle/>
          <a:p>
            <a:endParaRPr lang="zh-CN" altLang="en-US"/>
          </a:p>
        </p:txBody>
      </p:sp>
      <p:sp>
        <p:nvSpPr>
          <p:cNvPr id="33" name="AutoShape 10"/>
          <p:cNvSpPr>
            <a:spLocks noChangeArrowheads="1"/>
          </p:cNvSpPr>
          <p:nvPr/>
        </p:nvSpPr>
        <p:spPr bwMode="ltGray">
          <a:xfrm>
            <a:off x="5738834" y="5772165"/>
            <a:ext cx="2571768" cy="368082"/>
          </a:xfrm>
          <a:prstGeom prst="cube">
            <a:avLst>
              <a:gd name="adj" fmla="val 25000"/>
            </a:avLst>
          </a:prstGeom>
          <a:gradFill rotWithShape="1">
            <a:gsLst>
              <a:gs pos="0">
                <a:srgbClr val="FF9966"/>
              </a:gs>
              <a:gs pos="100000">
                <a:srgbClr val="76472F"/>
              </a:gs>
            </a:gsLst>
            <a:lin ang="5400000" scaled="1"/>
          </a:gradFill>
          <a:ln w="9525">
            <a:solidFill>
              <a:srgbClr val="3399FF"/>
            </a:solidFill>
            <a:miter lim="800000"/>
            <a:headEnd/>
            <a:tailEnd/>
          </a:ln>
        </p:spPr>
        <p:txBody>
          <a:bodyPr wrap="square" lIns="0" tIns="0" rIns="0" bIns="0" anchor="ctr">
            <a:spAutoFit/>
          </a:bodyPr>
          <a:lstStyle/>
          <a:p>
            <a:endParaRPr lang="zh-CN" altLang="en-US"/>
          </a:p>
        </p:txBody>
      </p:sp>
      <p:sp>
        <p:nvSpPr>
          <p:cNvPr id="36" name="Rectangle 13"/>
          <p:cNvSpPr>
            <a:spLocks noChangeArrowheads="1"/>
          </p:cNvSpPr>
          <p:nvPr/>
        </p:nvSpPr>
        <p:spPr bwMode="auto">
          <a:xfrm>
            <a:off x="1247723" y="5821581"/>
            <a:ext cx="1500198" cy="317534"/>
          </a:xfrm>
          <a:prstGeom prst="rect">
            <a:avLst/>
          </a:prstGeom>
          <a:noFill/>
          <a:ln w="9525">
            <a:noFill/>
            <a:miter lim="800000"/>
            <a:headEnd/>
            <a:tailEnd/>
          </a:ln>
        </p:spPr>
        <p:txBody>
          <a:bodyPr wrap="square" lIns="91395" tIns="45697" rIns="91395" bIns="45697">
            <a:spAutoFit/>
          </a:bodyPr>
          <a:lstStyle/>
          <a:p>
            <a:pPr algn="ctr" fontAlgn="ctr"/>
            <a:r>
              <a:rPr lang="zh-CN" altLang="en-US" sz="1400" b="1" dirty="0" smtClean="0">
                <a:solidFill>
                  <a:schemeClr val="bg1"/>
                </a:solidFill>
                <a:ea typeface="微软雅黑"/>
                <a:cs typeface="微软雅黑"/>
              </a:rPr>
              <a:t>业务化</a:t>
            </a:r>
            <a:endParaRPr lang="zh-CN" altLang="en-US" sz="1400" b="1" dirty="0">
              <a:solidFill>
                <a:schemeClr val="bg1"/>
              </a:solidFill>
              <a:ea typeface="微软雅黑"/>
              <a:cs typeface="微软雅黑"/>
            </a:endParaRPr>
          </a:p>
        </p:txBody>
      </p:sp>
      <p:sp>
        <p:nvSpPr>
          <p:cNvPr id="37" name="Rectangle 14"/>
          <p:cNvSpPr>
            <a:spLocks noChangeArrowheads="1"/>
          </p:cNvSpPr>
          <p:nvPr/>
        </p:nvSpPr>
        <p:spPr bwMode="auto">
          <a:xfrm>
            <a:off x="4103659" y="5843605"/>
            <a:ext cx="920796" cy="317534"/>
          </a:xfrm>
          <a:prstGeom prst="rect">
            <a:avLst/>
          </a:prstGeom>
          <a:noFill/>
          <a:ln w="9525">
            <a:noFill/>
            <a:miter lim="800000"/>
            <a:headEnd/>
            <a:tailEnd/>
          </a:ln>
        </p:spPr>
        <p:txBody>
          <a:bodyPr wrap="square" lIns="91395" tIns="45697" rIns="91395" bIns="45697">
            <a:spAutoFit/>
          </a:bodyPr>
          <a:lstStyle/>
          <a:p>
            <a:pPr fontAlgn="ctr"/>
            <a:r>
              <a:rPr lang="zh-CN" altLang="en-US" sz="1400" b="1" dirty="0" smtClean="0">
                <a:solidFill>
                  <a:schemeClr val="bg1"/>
                </a:solidFill>
                <a:ea typeface="微软雅黑"/>
                <a:cs typeface="微软雅黑"/>
              </a:rPr>
              <a:t>可视化</a:t>
            </a:r>
            <a:endParaRPr lang="zh-CN" altLang="en-US" sz="1400" b="1" dirty="0">
              <a:solidFill>
                <a:schemeClr val="bg1"/>
              </a:solidFill>
              <a:ea typeface="微软雅黑"/>
              <a:cs typeface="微软雅黑"/>
            </a:endParaRPr>
          </a:p>
        </p:txBody>
      </p:sp>
      <p:sp>
        <p:nvSpPr>
          <p:cNvPr id="39" name="Rectangle 16"/>
          <p:cNvSpPr>
            <a:spLocks noChangeArrowheads="1"/>
          </p:cNvSpPr>
          <p:nvPr/>
        </p:nvSpPr>
        <p:spPr bwMode="auto">
          <a:xfrm>
            <a:off x="6453221" y="5821581"/>
            <a:ext cx="1143007" cy="317534"/>
          </a:xfrm>
          <a:prstGeom prst="rect">
            <a:avLst/>
          </a:prstGeom>
          <a:noFill/>
          <a:ln w="9525">
            <a:noFill/>
            <a:miter lim="800000"/>
            <a:headEnd/>
            <a:tailEnd/>
          </a:ln>
        </p:spPr>
        <p:txBody>
          <a:bodyPr wrap="square" lIns="91395" tIns="45697" rIns="91395" bIns="45697">
            <a:spAutoFit/>
          </a:bodyPr>
          <a:lstStyle/>
          <a:p>
            <a:pPr algn="ctr" fontAlgn="ctr"/>
            <a:r>
              <a:rPr lang="zh-CN" altLang="en-US" sz="1400" b="1" dirty="0" smtClean="0">
                <a:solidFill>
                  <a:schemeClr val="bg1"/>
                </a:solidFill>
                <a:ea typeface="微软雅黑"/>
                <a:cs typeface="微软雅黑"/>
              </a:rPr>
              <a:t>组件化</a:t>
            </a:r>
            <a:endParaRPr lang="zh-CN" altLang="en-US" sz="1400" b="1" dirty="0">
              <a:solidFill>
                <a:schemeClr val="bg1"/>
              </a:solidFill>
              <a:ea typeface="微软雅黑"/>
              <a:cs typeface="微软雅黑"/>
            </a:endParaRPr>
          </a:p>
        </p:txBody>
      </p:sp>
      <p:grpSp>
        <p:nvGrpSpPr>
          <p:cNvPr id="2" name="Group 35"/>
          <p:cNvGrpSpPr>
            <a:grpSpLocks/>
          </p:cNvGrpSpPr>
          <p:nvPr/>
        </p:nvGrpSpPr>
        <p:grpSpPr bwMode="auto">
          <a:xfrm flipV="1">
            <a:off x="1398369" y="5516566"/>
            <a:ext cx="3206940" cy="225424"/>
            <a:chOff x="1965" y="1500"/>
            <a:chExt cx="1336" cy="199"/>
          </a:xfrm>
        </p:grpSpPr>
        <p:sp>
          <p:nvSpPr>
            <p:cNvPr id="42" name="Line 36"/>
            <p:cNvSpPr>
              <a:spLocks noChangeShapeType="1"/>
            </p:cNvSpPr>
            <p:nvPr/>
          </p:nvSpPr>
          <p:spPr bwMode="blackWhite">
            <a:xfrm>
              <a:off x="1965"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43" name="Line 37"/>
            <p:cNvSpPr>
              <a:spLocks noChangeShapeType="1"/>
            </p:cNvSpPr>
            <p:nvPr/>
          </p:nvSpPr>
          <p:spPr bwMode="blackWhite">
            <a:xfrm>
              <a:off x="2060"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44" name="Line 38"/>
            <p:cNvSpPr>
              <a:spLocks noChangeShapeType="1"/>
            </p:cNvSpPr>
            <p:nvPr/>
          </p:nvSpPr>
          <p:spPr bwMode="blackWhite">
            <a:xfrm>
              <a:off x="2155"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45" name="Line 39"/>
            <p:cNvSpPr>
              <a:spLocks noChangeShapeType="1"/>
            </p:cNvSpPr>
            <p:nvPr/>
          </p:nvSpPr>
          <p:spPr bwMode="blackWhite">
            <a:xfrm>
              <a:off x="2251"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46" name="Line 40"/>
            <p:cNvSpPr>
              <a:spLocks noChangeShapeType="1"/>
            </p:cNvSpPr>
            <p:nvPr/>
          </p:nvSpPr>
          <p:spPr bwMode="blackWhite">
            <a:xfrm>
              <a:off x="2346"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47" name="Line 41"/>
            <p:cNvSpPr>
              <a:spLocks noChangeShapeType="1"/>
            </p:cNvSpPr>
            <p:nvPr/>
          </p:nvSpPr>
          <p:spPr bwMode="blackWhite">
            <a:xfrm>
              <a:off x="2442"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48" name="Line 42"/>
            <p:cNvSpPr>
              <a:spLocks noChangeShapeType="1"/>
            </p:cNvSpPr>
            <p:nvPr/>
          </p:nvSpPr>
          <p:spPr bwMode="blackWhite">
            <a:xfrm>
              <a:off x="2633"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49" name="Line 43"/>
            <p:cNvSpPr>
              <a:spLocks noChangeShapeType="1"/>
            </p:cNvSpPr>
            <p:nvPr/>
          </p:nvSpPr>
          <p:spPr bwMode="blackWhite">
            <a:xfrm>
              <a:off x="2537"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50" name="Line 44"/>
            <p:cNvSpPr>
              <a:spLocks noChangeShapeType="1"/>
            </p:cNvSpPr>
            <p:nvPr/>
          </p:nvSpPr>
          <p:spPr bwMode="blackWhite">
            <a:xfrm>
              <a:off x="2728"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51" name="Line 45"/>
            <p:cNvSpPr>
              <a:spLocks noChangeShapeType="1"/>
            </p:cNvSpPr>
            <p:nvPr/>
          </p:nvSpPr>
          <p:spPr bwMode="blackWhite">
            <a:xfrm>
              <a:off x="2823"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52" name="Line 46"/>
            <p:cNvSpPr>
              <a:spLocks noChangeShapeType="1"/>
            </p:cNvSpPr>
            <p:nvPr/>
          </p:nvSpPr>
          <p:spPr bwMode="blackWhite">
            <a:xfrm>
              <a:off x="2919"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53" name="Line 47"/>
            <p:cNvSpPr>
              <a:spLocks noChangeShapeType="1"/>
            </p:cNvSpPr>
            <p:nvPr/>
          </p:nvSpPr>
          <p:spPr bwMode="blackWhite">
            <a:xfrm>
              <a:off x="3014"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54" name="Line 48"/>
            <p:cNvSpPr>
              <a:spLocks noChangeShapeType="1"/>
            </p:cNvSpPr>
            <p:nvPr/>
          </p:nvSpPr>
          <p:spPr bwMode="blackWhite">
            <a:xfrm>
              <a:off x="3110"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55" name="Line 49"/>
            <p:cNvSpPr>
              <a:spLocks noChangeShapeType="1"/>
            </p:cNvSpPr>
            <p:nvPr/>
          </p:nvSpPr>
          <p:spPr bwMode="blackWhite">
            <a:xfrm>
              <a:off x="3205"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56" name="Line 50"/>
            <p:cNvSpPr>
              <a:spLocks noChangeShapeType="1"/>
            </p:cNvSpPr>
            <p:nvPr/>
          </p:nvSpPr>
          <p:spPr bwMode="blackWhite">
            <a:xfrm>
              <a:off x="3301"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grpSp>
      <p:grpSp>
        <p:nvGrpSpPr>
          <p:cNvPr id="13" name="Group 35"/>
          <p:cNvGrpSpPr>
            <a:grpSpLocks/>
          </p:cNvGrpSpPr>
          <p:nvPr/>
        </p:nvGrpSpPr>
        <p:grpSpPr bwMode="auto">
          <a:xfrm flipV="1">
            <a:off x="4827394" y="5527676"/>
            <a:ext cx="3206940" cy="225424"/>
            <a:chOff x="1965" y="1500"/>
            <a:chExt cx="1336" cy="199"/>
          </a:xfrm>
        </p:grpSpPr>
        <p:sp>
          <p:nvSpPr>
            <p:cNvPr id="58" name="Line 36"/>
            <p:cNvSpPr>
              <a:spLocks noChangeShapeType="1"/>
            </p:cNvSpPr>
            <p:nvPr/>
          </p:nvSpPr>
          <p:spPr bwMode="blackWhite">
            <a:xfrm>
              <a:off x="1965"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59" name="Line 37"/>
            <p:cNvSpPr>
              <a:spLocks noChangeShapeType="1"/>
            </p:cNvSpPr>
            <p:nvPr/>
          </p:nvSpPr>
          <p:spPr bwMode="blackWhite">
            <a:xfrm>
              <a:off x="2060"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60" name="Line 38"/>
            <p:cNvSpPr>
              <a:spLocks noChangeShapeType="1"/>
            </p:cNvSpPr>
            <p:nvPr/>
          </p:nvSpPr>
          <p:spPr bwMode="blackWhite">
            <a:xfrm>
              <a:off x="2155"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61" name="Line 39"/>
            <p:cNvSpPr>
              <a:spLocks noChangeShapeType="1"/>
            </p:cNvSpPr>
            <p:nvPr/>
          </p:nvSpPr>
          <p:spPr bwMode="blackWhite">
            <a:xfrm>
              <a:off x="2251"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62" name="Line 40"/>
            <p:cNvSpPr>
              <a:spLocks noChangeShapeType="1"/>
            </p:cNvSpPr>
            <p:nvPr/>
          </p:nvSpPr>
          <p:spPr bwMode="blackWhite">
            <a:xfrm>
              <a:off x="2346"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63" name="Line 41"/>
            <p:cNvSpPr>
              <a:spLocks noChangeShapeType="1"/>
            </p:cNvSpPr>
            <p:nvPr/>
          </p:nvSpPr>
          <p:spPr bwMode="blackWhite">
            <a:xfrm>
              <a:off x="2442"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64" name="Line 42"/>
            <p:cNvSpPr>
              <a:spLocks noChangeShapeType="1"/>
            </p:cNvSpPr>
            <p:nvPr/>
          </p:nvSpPr>
          <p:spPr bwMode="blackWhite">
            <a:xfrm>
              <a:off x="2633"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65" name="Line 43"/>
            <p:cNvSpPr>
              <a:spLocks noChangeShapeType="1"/>
            </p:cNvSpPr>
            <p:nvPr/>
          </p:nvSpPr>
          <p:spPr bwMode="blackWhite">
            <a:xfrm>
              <a:off x="2537"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66" name="Line 44"/>
            <p:cNvSpPr>
              <a:spLocks noChangeShapeType="1"/>
            </p:cNvSpPr>
            <p:nvPr/>
          </p:nvSpPr>
          <p:spPr bwMode="blackWhite">
            <a:xfrm>
              <a:off x="2728"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67" name="Line 45"/>
            <p:cNvSpPr>
              <a:spLocks noChangeShapeType="1"/>
            </p:cNvSpPr>
            <p:nvPr/>
          </p:nvSpPr>
          <p:spPr bwMode="blackWhite">
            <a:xfrm>
              <a:off x="2823"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68" name="Line 46"/>
            <p:cNvSpPr>
              <a:spLocks noChangeShapeType="1"/>
            </p:cNvSpPr>
            <p:nvPr/>
          </p:nvSpPr>
          <p:spPr bwMode="blackWhite">
            <a:xfrm>
              <a:off x="2919"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69" name="Line 47"/>
            <p:cNvSpPr>
              <a:spLocks noChangeShapeType="1"/>
            </p:cNvSpPr>
            <p:nvPr/>
          </p:nvSpPr>
          <p:spPr bwMode="blackWhite">
            <a:xfrm>
              <a:off x="3014"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70" name="Line 48"/>
            <p:cNvSpPr>
              <a:spLocks noChangeShapeType="1"/>
            </p:cNvSpPr>
            <p:nvPr/>
          </p:nvSpPr>
          <p:spPr bwMode="blackWhite">
            <a:xfrm>
              <a:off x="3110"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71" name="Line 49"/>
            <p:cNvSpPr>
              <a:spLocks noChangeShapeType="1"/>
            </p:cNvSpPr>
            <p:nvPr/>
          </p:nvSpPr>
          <p:spPr bwMode="blackWhite">
            <a:xfrm>
              <a:off x="3205"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sp>
          <p:nvSpPr>
            <p:cNvPr id="72" name="Line 50"/>
            <p:cNvSpPr>
              <a:spLocks noChangeShapeType="1"/>
            </p:cNvSpPr>
            <p:nvPr/>
          </p:nvSpPr>
          <p:spPr bwMode="blackWhite">
            <a:xfrm>
              <a:off x="3301" y="1500"/>
              <a:ext cx="0" cy="199"/>
            </a:xfrm>
            <a:prstGeom prst="line">
              <a:avLst/>
            </a:prstGeom>
            <a:noFill/>
            <a:ln w="25400">
              <a:solidFill>
                <a:srgbClr val="FF0000"/>
              </a:solidFill>
              <a:round/>
              <a:headEnd type="none" w="sm" len="sm"/>
              <a:tailEnd type="triangle" w="med" len="lg"/>
            </a:ln>
          </p:spPr>
          <p:txBody>
            <a:bodyPr lIns="0" tIns="0" rIns="0" bIns="0">
              <a:spAutoFit/>
            </a:bodyPr>
            <a:lstStyle/>
            <a:p>
              <a:endParaRPr lang="zh-CN" altLang="en-US"/>
            </a:p>
          </p:txBody>
        </p:sp>
      </p:grpSp>
      <p:pic>
        <p:nvPicPr>
          <p:cNvPr id="73" name="图片 72"/>
          <p:cNvPicPr/>
          <p:nvPr/>
        </p:nvPicPr>
        <p:blipFill>
          <a:blip r:embed="rId7" cstate="print"/>
          <a:srcRect/>
          <a:stretch>
            <a:fillRect/>
          </a:stretch>
        </p:blipFill>
        <p:spPr bwMode="auto">
          <a:xfrm>
            <a:off x="6714414" y="2198075"/>
            <a:ext cx="1382403" cy="852236"/>
          </a:xfrm>
          <a:prstGeom prst="rect">
            <a:avLst/>
          </a:prstGeom>
          <a:noFill/>
          <a:ln w="25400">
            <a:solidFill>
              <a:srgbClr val="3366FF"/>
            </a:solidFill>
            <a:miter lim="800000"/>
            <a:headEnd/>
            <a:tailEnd/>
          </a:ln>
        </p:spPr>
      </p:pic>
      <p:pic>
        <p:nvPicPr>
          <p:cNvPr id="74" name="Picture 1"/>
          <p:cNvPicPr>
            <a:picLocks noChangeAspect="1" noChangeArrowheads="1"/>
          </p:cNvPicPr>
          <p:nvPr/>
        </p:nvPicPr>
        <p:blipFill>
          <a:blip r:embed="rId8" cstate="print"/>
          <a:srcRect/>
          <a:stretch>
            <a:fillRect/>
          </a:stretch>
        </p:blipFill>
        <p:spPr bwMode="auto">
          <a:xfrm>
            <a:off x="7000165" y="4412655"/>
            <a:ext cx="1326220" cy="904054"/>
          </a:xfrm>
          <a:prstGeom prst="rect">
            <a:avLst/>
          </a:prstGeom>
          <a:noFill/>
          <a:ln w="25400">
            <a:solidFill>
              <a:srgbClr val="3366FF"/>
            </a:solidFill>
            <a:miter lim="800000"/>
            <a:headEnd/>
            <a:tailEnd/>
          </a:ln>
        </p:spPr>
      </p:pic>
      <p:sp>
        <p:nvSpPr>
          <p:cNvPr id="75" name="标题 1"/>
          <p:cNvSpPr txBox="1">
            <a:spLocks/>
          </p:cNvSpPr>
          <p:nvPr/>
        </p:nvSpPr>
        <p:spPr bwMode="auto">
          <a:xfrm>
            <a:off x="304800" y="381005"/>
            <a:ext cx="8610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kern="0" dirty="0" smtClean="0"/>
              <a:t>系统开发模式：专业化分工</a:t>
            </a:r>
            <a:endParaRPr lang="zh-CN" altLang="en-US" kern="0" dirty="0"/>
          </a:p>
        </p:txBody>
      </p:sp>
      <p:sp>
        <p:nvSpPr>
          <p:cNvPr id="76"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50</a:t>
            </a:fld>
            <a:endParaRPr lang="en-US" altLang="zh-CN" dirty="0"/>
          </a:p>
        </p:txBody>
      </p:sp>
    </p:spTree>
    <p:extLst>
      <p:ext uri="{BB962C8B-B14F-4D97-AF65-F5344CB8AC3E}">
        <p14:creationId xmlns="" xmlns:p14="http://schemas.microsoft.com/office/powerpoint/2010/main" val="39632798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内容占位符 22"/>
          <p:cNvSpPr>
            <a:spLocks noGrp="1"/>
          </p:cNvSpPr>
          <p:nvPr>
            <p:ph idx="1"/>
          </p:nvPr>
        </p:nvSpPr>
        <p:spPr>
          <a:xfrm flipV="1">
            <a:off x="304800" y="6583688"/>
            <a:ext cx="8382000" cy="45719"/>
          </a:xfrm>
        </p:spPr>
        <p:txBody>
          <a:bodyPr/>
          <a:lstStyle/>
          <a:p>
            <a:pPr>
              <a:buNone/>
            </a:pPr>
            <a:r>
              <a:rPr lang="en-US" altLang="zh-CN" dirty="0" smtClean="0"/>
              <a:t> </a:t>
            </a:r>
            <a:endParaRPr lang="zh-CN" altLang="en-US" dirty="0"/>
          </a:p>
        </p:txBody>
      </p:sp>
      <p:pic>
        <p:nvPicPr>
          <p:cNvPr id="115714" name="Picture 2"/>
          <p:cNvPicPr>
            <a:picLocks noChangeAspect="1" noChangeArrowheads="1"/>
          </p:cNvPicPr>
          <p:nvPr/>
        </p:nvPicPr>
        <p:blipFill>
          <a:blip r:embed="rId3" cstate="print"/>
          <a:srcRect/>
          <a:stretch>
            <a:fillRect/>
          </a:stretch>
        </p:blipFill>
        <p:spPr bwMode="auto">
          <a:xfrm>
            <a:off x="762000" y="990601"/>
            <a:ext cx="2095500" cy="2895599"/>
          </a:xfrm>
          <a:prstGeom prst="rect">
            <a:avLst/>
          </a:prstGeom>
          <a:noFill/>
          <a:ln w="9525">
            <a:noFill/>
            <a:miter lim="800000"/>
            <a:headEnd/>
            <a:tailEnd/>
          </a:ln>
        </p:spPr>
      </p:pic>
      <p:pic>
        <p:nvPicPr>
          <p:cNvPr id="115715" name="Picture 3"/>
          <p:cNvPicPr>
            <a:picLocks noChangeAspect="1" noChangeArrowheads="1"/>
          </p:cNvPicPr>
          <p:nvPr/>
        </p:nvPicPr>
        <p:blipFill>
          <a:blip r:embed="rId4" cstate="print"/>
          <a:srcRect/>
          <a:stretch>
            <a:fillRect/>
          </a:stretch>
        </p:blipFill>
        <p:spPr bwMode="auto">
          <a:xfrm>
            <a:off x="4191000" y="1066801"/>
            <a:ext cx="4687254" cy="1957387"/>
          </a:xfrm>
          <a:prstGeom prst="rect">
            <a:avLst/>
          </a:prstGeom>
          <a:noFill/>
          <a:ln w="9525">
            <a:noFill/>
            <a:miter lim="800000"/>
            <a:headEnd/>
            <a:tailEnd/>
          </a:ln>
        </p:spPr>
      </p:pic>
      <p:sp>
        <p:nvSpPr>
          <p:cNvPr id="14" name="右箭头 13"/>
          <p:cNvSpPr/>
          <p:nvPr/>
        </p:nvSpPr>
        <p:spPr bwMode="auto">
          <a:xfrm>
            <a:off x="2895600" y="2133600"/>
            <a:ext cx="1295400" cy="381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15" name="TextBox 14"/>
          <p:cNvSpPr txBox="1"/>
          <p:nvPr/>
        </p:nvSpPr>
        <p:spPr>
          <a:xfrm>
            <a:off x="3048001" y="1905005"/>
            <a:ext cx="914400" cy="276952"/>
          </a:xfrm>
          <a:prstGeom prst="rect">
            <a:avLst/>
          </a:prstGeom>
          <a:noFill/>
        </p:spPr>
        <p:txBody>
          <a:bodyPr wrap="square" lIns="91395" tIns="45697" rIns="91395" bIns="45697" rtlCol="0">
            <a:spAutoFit/>
          </a:bodyPr>
          <a:lstStyle/>
          <a:p>
            <a:r>
              <a:rPr lang="zh-CN" altLang="en-US" sz="1200" dirty="0" smtClean="0">
                <a:latin typeface="+mj-ea"/>
                <a:ea typeface="+mj-ea"/>
              </a:rPr>
              <a:t>组装表单</a:t>
            </a:r>
            <a:endParaRPr lang="zh-CN" altLang="en-US" sz="1200" dirty="0">
              <a:latin typeface="+mj-ea"/>
              <a:ea typeface="+mj-ea"/>
            </a:endParaRPr>
          </a:p>
        </p:txBody>
      </p:sp>
      <p:sp>
        <p:nvSpPr>
          <p:cNvPr id="16" name="下箭头 15"/>
          <p:cNvSpPr/>
          <p:nvPr/>
        </p:nvSpPr>
        <p:spPr bwMode="auto">
          <a:xfrm>
            <a:off x="6248400" y="3048000"/>
            <a:ext cx="381000" cy="6858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17" name="TextBox 16"/>
          <p:cNvSpPr txBox="1"/>
          <p:nvPr/>
        </p:nvSpPr>
        <p:spPr>
          <a:xfrm>
            <a:off x="6553201" y="3124202"/>
            <a:ext cx="914400" cy="276952"/>
          </a:xfrm>
          <a:prstGeom prst="rect">
            <a:avLst/>
          </a:prstGeom>
          <a:noFill/>
        </p:spPr>
        <p:txBody>
          <a:bodyPr wrap="square" lIns="91395" tIns="45697" rIns="91395" bIns="45697" rtlCol="0">
            <a:spAutoFit/>
          </a:bodyPr>
          <a:lstStyle/>
          <a:p>
            <a:r>
              <a:rPr lang="zh-CN" altLang="en-US" sz="1200" dirty="0" smtClean="0">
                <a:latin typeface="+mj-ea"/>
                <a:ea typeface="+mj-ea"/>
              </a:rPr>
              <a:t>组装流程</a:t>
            </a:r>
            <a:endParaRPr lang="zh-CN" altLang="en-US" sz="1200" dirty="0">
              <a:latin typeface="+mj-ea"/>
              <a:ea typeface="+mj-ea"/>
            </a:endParaRPr>
          </a:p>
        </p:txBody>
      </p:sp>
      <p:pic>
        <p:nvPicPr>
          <p:cNvPr id="115716" name="Picture 4"/>
          <p:cNvPicPr>
            <a:picLocks noChangeAspect="1" noChangeArrowheads="1"/>
          </p:cNvPicPr>
          <p:nvPr/>
        </p:nvPicPr>
        <p:blipFill>
          <a:blip r:embed="rId5" cstate="print"/>
          <a:srcRect/>
          <a:stretch>
            <a:fillRect/>
          </a:stretch>
        </p:blipFill>
        <p:spPr bwMode="auto">
          <a:xfrm>
            <a:off x="5105403" y="3810004"/>
            <a:ext cx="3581400" cy="1752600"/>
          </a:xfrm>
          <a:prstGeom prst="rect">
            <a:avLst/>
          </a:prstGeom>
          <a:noFill/>
          <a:ln w="9525">
            <a:noFill/>
            <a:miter lim="800000"/>
            <a:headEnd/>
            <a:tailEnd/>
          </a:ln>
        </p:spPr>
      </p:pic>
      <p:pic>
        <p:nvPicPr>
          <p:cNvPr id="115717" name="Picture 5"/>
          <p:cNvPicPr>
            <a:picLocks noChangeAspect="1" noChangeArrowheads="1"/>
          </p:cNvPicPr>
          <p:nvPr/>
        </p:nvPicPr>
        <p:blipFill>
          <a:blip r:embed="rId6" cstate="print"/>
          <a:srcRect/>
          <a:stretch>
            <a:fillRect/>
          </a:stretch>
        </p:blipFill>
        <p:spPr bwMode="auto">
          <a:xfrm>
            <a:off x="685800" y="4081636"/>
            <a:ext cx="3352800" cy="2406044"/>
          </a:xfrm>
          <a:prstGeom prst="rect">
            <a:avLst/>
          </a:prstGeom>
          <a:noFill/>
          <a:ln w="9525">
            <a:noFill/>
            <a:miter lim="800000"/>
            <a:headEnd/>
            <a:tailEnd/>
          </a:ln>
        </p:spPr>
      </p:pic>
      <p:sp>
        <p:nvSpPr>
          <p:cNvPr id="20" name="左箭头 19"/>
          <p:cNvSpPr/>
          <p:nvPr/>
        </p:nvSpPr>
        <p:spPr bwMode="auto">
          <a:xfrm>
            <a:off x="4038600" y="4800600"/>
            <a:ext cx="990600" cy="3810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395" tIns="45697" rIns="91395" bIns="45697" numCol="1" rtlCol="0" anchor="t" anchorCtr="0" compatLnSpc="1">
            <a:prstTxWarp prst="textNoShape">
              <a:avLst/>
            </a:prstTxWarp>
          </a:bodyPr>
          <a:lstStyle/>
          <a:p>
            <a:pPr algn="r" defTabSz="913943"/>
            <a:endParaRPr lang="zh-CN" altLang="en-US" b="1" baseline="-25000" dirty="0" smtClean="0">
              <a:latin typeface="Arial" charset="0"/>
              <a:ea typeface="宋体" charset="-122"/>
            </a:endParaRPr>
          </a:p>
        </p:txBody>
      </p:sp>
      <p:sp>
        <p:nvSpPr>
          <p:cNvPr id="21" name="TextBox 20"/>
          <p:cNvSpPr txBox="1"/>
          <p:nvPr/>
        </p:nvSpPr>
        <p:spPr>
          <a:xfrm>
            <a:off x="4114802" y="4572004"/>
            <a:ext cx="1066800" cy="276952"/>
          </a:xfrm>
          <a:prstGeom prst="rect">
            <a:avLst/>
          </a:prstGeom>
          <a:noFill/>
        </p:spPr>
        <p:txBody>
          <a:bodyPr wrap="square" lIns="91395" tIns="45697" rIns="91395" bIns="45697" rtlCol="0">
            <a:spAutoFit/>
          </a:bodyPr>
          <a:lstStyle/>
          <a:p>
            <a:r>
              <a:rPr lang="zh-CN" altLang="en-US" sz="1200" dirty="0" smtClean="0">
                <a:latin typeface="+mj-ea"/>
                <a:ea typeface="+mj-ea"/>
              </a:rPr>
              <a:t>业务化配置</a:t>
            </a:r>
            <a:endParaRPr lang="zh-CN" altLang="en-US" sz="1200" dirty="0">
              <a:latin typeface="+mj-ea"/>
              <a:ea typeface="+mj-ea"/>
            </a:endParaRPr>
          </a:p>
        </p:txBody>
      </p:sp>
      <p:sp>
        <p:nvSpPr>
          <p:cNvPr id="18" name="标题 1"/>
          <p:cNvSpPr txBox="1">
            <a:spLocks/>
          </p:cNvSpPr>
          <p:nvPr/>
        </p:nvSpPr>
        <p:spPr bwMode="auto">
          <a:xfrm>
            <a:off x="304800" y="381005"/>
            <a:ext cx="8610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kern="0" dirty="0" smtClean="0"/>
              <a:t>系统开发模式：</a:t>
            </a:r>
            <a:r>
              <a:rPr lang="zh-CN" altLang="en-US" dirty="0"/>
              <a:t>业务化配置功能</a:t>
            </a:r>
            <a:endParaRPr lang="zh-CN" altLang="en-US" kern="0" dirty="0"/>
          </a:p>
        </p:txBody>
      </p:sp>
      <p:sp>
        <p:nvSpPr>
          <p:cNvPr id="19"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51</a:t>
            </a:fld>
            <a:endParaRPr lang="en-US" altLang="zh-CN" dirty="0"/>
          </a:p>
        </p:txBody>
      </p:sp>
    </p:spTree>
    <p:extLst>
      <p:ext uri="{BB962C8B-B14F-4D97-AF65-F5344CB8AC3E}">
        <p14:creationId xmlns="" xmlns:p14="http://schemas.microsoft.com/office/powerpoint/2010/main" val="14424224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Grp="1" noChangeAspect="1" noChangeArrowheads="1"/>
          </p:cNvPicPr>
          <p:nvPr>
            <p:ph idx="1"/>
          </p:nvPr>
        </p:nvPicPr>
        <p:blipFill>
          <a:blip r:embed="rId2" cstate="print"/>
          <a:srcRect l="6293" t="7849" r="3745" b="8994"/>
          <a:stretch>
            <a:fillRect/>
          </a:stretch>
        </p:blipFill>
        <p:spPr>
          <a:xfrm>
            <a:off x="4714876" y="2143125"/>
            <a:ext cx="1500198" cy="1161839"/>
          </a:xfrm>
        </p:spPr>
      </p:pic>
      <p:pic>
        <p:nvPicPr>
          <p:cNvPr id="9" name="Picture 2"/>
          <p:cNvPicPr>
            <a:picLocks noChangeAspect="1" noChangeArrowheads="1"/>
          </p:cNvPicPr>
          <p:nvPr/>
        </p:nvPicPr>
        <p:blipFill>
          <a:blip r:embed="rId3" cstate="print"/>
          <a:srcRect/>
          <a:stretch>
            <a:fillRect/>
          </a:stretch>
        </p:blipFill>
        <p:spPr bwMode="auto">
          <a:xfrm>
            <a:off x="5072066" y="2786068"/>
            <a:ext cx="1500198" cy="755233"/>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a:stretch>
            <a:fillRect/>
          </a:stretch>
        </p:blipFill>
        <p:spPr bwMode="auto">
          <a:xfrm>
            <a:off x="7143768" y="2214562"/>
            <a:ext cx="1428760" cy="1199159"/>
          </a:xfrm>
          <a:prstGeom prst="rect">
            <a:avLst/>
          </a:prstGeom>
          <a:noFill/>
          <a:ln w="9525" algn="ctr">
            <a:noFill/>
            <a:miter lim="800000"/>
            <a:headEnd/>
            <a:tailEnd/>
          </a:ln>
        </p:spPr>
      </p:pic>
      <p:sp>
        <p:nvSpPr>
          <p:cNvPr id="11" name="Rectangle 4"/>
          <p:cNvSpPr>
            <a:spLocks noChangeArrowheads="1"/>
          </p:cNvSpPr>
          <p:nvPr/>
        </p:nvSpPr>
        <p:spPr bwMode="auto">
          <a:xfrm>
            <a:off x="6786578" y="1035126"/>
            <a:ext cx="2214578" cy="954107"/>
          </a:xfrm>
          <a:prstGeom prst="rect">
            <a:avLst/>
          </a:prstGeom>
          <a:noFill/>
          <a:ln w="9525">
            <a:noFill/>
            <a:miter lim="800000"/>
            <a:headEnd/>
            <a:tailEnd/>
          </a:ln>
        </p:spPr>
        <p:txBody>
          <a:bodyPr wrap="square" lIns="0" tIns="0" rIns="0" bIns="0">
            <a:spAutoFit/>
          </a:bodyPr>
          <a:lstStyle/>
          <a:p>
            <a:pPr algn="ctr" eaLnBrk="0" hangingPunct="0">
              <a:tabLst>
                <a:tab pos="1491504" algn="ctr"/>
                <a:tab pos="4404700" algn="ctr"/>
                <a:tab pos="7432130" algn="ctr"/>
              </a:tabLst>
            </a:pPr>
            <a:r>
              <a:rPr lang="zh-CN" altLang="en-US" sz="1400" b="1" dirty="0" smtClean="0"/>
              <a:t>数据</a:t>
            </a:r>
            <a:endParaRPr lang="en-US" altLang="zh-CN" sz="1200" b="1" dirty="0"/>
          </a:p>
          <a:p>
            <a:pPr eaLnBrk="0" hangingPunct="0">
              <a:tabLst>
                <a:tab pos="1491504" algn="ctr"/>
                <a:tab pos="4404700" algn="ctr"/>
                <a:tab pos="7432130" algn="ctr"/>
              </a:tabLst>
            </a:pPr>
            <a:r>
              <a:rPr lang="zh-CN" altLang="en-US" sz="1200" dirty="0" smtClean="0"/>
              <a:t>数据模型</a:t>
            </a:r>
            <a:r>
              <a:rPr lang="zh-CN" altLang="en-US" sz="1200" dirty="0"/>
              <a:t>定义</a:t>
            </a:r>
            <a:r>
              <a:rPr lang="en-US" altLang="zh-CN" sz="1200" dirty="0" smtClean="0"/>
              <a:t>,</a:t>
            </a:r>
            <a:r>
              <a:rPr lang="zh-CN" altLang="en-US" sz="1200" dirty="0" smtClean="0"/>
              <a:t>建立</a:t>
            </a:r>
            <a:r>
              <a:rPr lang="en-US" altLang="zh-CN" sz="1200" dirty="0" smtClean="0"/>
              <a:t>O/R Mapping</a:t>
            </a:r>
            <a:r>
              <a:rPr lang="zh-CN" altLang="en-US" sz="1200" dirty="0" smtClean="0"/>
              <a:t>关系，</a:t>
            </a:r>
            <a:r>
              <a:rPr lang="zh-CN" altLang="en-US" sz="1200" dirty="0"/>
              <a:t>数据传输对象</a:t>
            </a:r>
            <a:r>
              <a:rPr lang="zh-CN" altLang="en-US" sz="1200" dirty="0" smtClean="0"/>
              <a:t>定义</a:t>
            </a:r>
            <a:endParaRPr lang="en-US" altLang="zh-CN" sz="1200" dirty="0" smtClean="0"/>
          </a:p>
          <a:p>
            <a:pPr eaLnBrk="0" hangingPunct="0">
              <a:tabLst>
                <a:tab pos="1491504" algn="ctr"/>
                <a:tab pos="4404700" algn="ctr"/>
                <a:tab pos="7432130" algn="ctr"/>
              </a:tabLst>
            </a:pPr>
            <a:r>
              <a:rPr lang="zh-CN" altLang="en-US" sz="1200" dirty="0" smtClean="0"/>
              <a:t>定义命名</a:t>
            </a:r>
            <a:r>
              <a:rPr lang="en-US" altLang="zh-CN" sz="1200" dirty="0" smtClean="0"/>
              <a:t>SQL</a:t>
            </a:r>
            <a:r>
              <a:rPr lang="zh-CN" altLang="en-US" sz="1200" dirty="0" smtClean="0"/>
              <a:t>支持扩展</a:t>
            </a:r>
            <a:r>
              <a:rPr lang="en-US" altLang="zh-CN" sz="1200" dirty="0" smtClean="0"/>
              <a:t>SQL</a:t>
            </a:r>
            <a:r>
              <a:rPr lang="zh-CN" altLang="en-US" sz="1200" dirty="0" smtClean="0"/>
              <a:t>语句开发</a:t>
            </a:r>
            <a:endParaRPr lang="en-US" altLang="zh-CN" sz="1200" dirty="0"/>
          </a:p>
        </p:txBody>
      </p:sp>
      <p:sp>
        <p:nvSpPr>
          <p:cNvPr id="12" name="Rectangle 9"/>
          <p:cNvSpPr>
            <a:spLocks noChangeArrowheads="1"/>
          </p:cNvSpPr>
          <p:nvPr/>
        </p:nvSpPr>
        <p:spPr bwMode="auto">
          <a:xfrm>
            <a:off x="142845" y="1035129"/>
            <a:ext cx="1857388" cy="1323439"/>
          </a:xfrm>
          <a:prstGeom prst="rect">
            <a:avLst/>
          </a:prstGeom>
          <a:noFill/>
          <a:ln w="9525">
            <a:noFill/>
            <a:miter lim="800000"/>
            <a:headEnd/>
            <a:tailEnd/>
          </a:ln>
        </p:spPr>
        <p:txBody>
          <a:bodyPr wrap="square" lIns="0" tIns="0" rIns="0" bIns="0">
            <a:spAutoFit/>
          </a:bodyPr>
          <a:lstStyle/>
          <a:p>
            <a:pPr algn="ctr" eaLnBrk="0" hangingPunct="0">
              <a:tabLst>
                <a:tab pos="4404700" algn="ctr"/>
                <a:tab pos="7432130" algn="ctr"/>
              </a:tabLst>
            </a:pPr>
            <a:r>
              <a:rPr lang="zh-CN" altLang="en-US" sz="1400" b="1" dirty="0" smtClean="0"/>
              <a:t>构件包</a:t>
            </a:r>
            <a:endParaRPr lang="en-US" altLang="zh-CN" sz="1400" b="1" dirty="0"/>
          </a:p>
          <a:p>
            <a:pPr eaLnBrk="0" hangingPunct="0">
              <a:tabLst>
                <a:tab pos="4404700" algn="ctr"/>
                <a:tab pos="7432130" algn="ctr"/>
              </a:tabLst>
            </a:pPr>
            <a:r>
              <a:rPr lang="zh-CN" altLang="en-US" sz="1200" dirty="0" smtClean="0"/>
              <a:t>使用了</a:t>
            </a:r>
            <a:r>
              <a:rPr lang="en-US" altLang="zh-CN" sz="1200" dirty="0" smtClean="0"/>
              <a:t>SCA</a:t>
            </a:r>
            <a:r>
              <a:rPr lang="zh-CN" altLang="en-US" sz="1200" dirty="0" smtClean="0"/>
              <a:t>规范的</a:t>
            </a:r>
            <a:r>
              <a:rPr lang="en-US" altLang="zh-CN" sz="1200" dirty="0" smtClean="0"/>
              <a:t>Contribution</a:t>
            </a:r>
            <a:r>
              <a:rPr lang="zh-CN" altLang="en-US" sz="1200" dirty="0" smtClean="0"/>
              <a:t>，采用</a:t>
            </a:r>
            <a:r>
              <a:rPr lang="en-US" altLang="zh-CN" sz="1200" dirty="0" err="1" smtClean="0"/>
              <a:t>OSGi</a:t>
            </a:r>
            <a:r>
              <a:rPr lang="zh-CN" altLang="en-US" sz="1200" dirty="0" smtClean="0"/>
              <a:t>的</a:t>
            </a:r>
            <a:r>
              <a:rPr lang="en-US" altLang="zh-CN" sz="1200" dirty="0" smtClean="0"/>
              <a:t>bundle</a:t>
            </a:r>
            <a:r>
              <a:rPr lang="zh-CN" altLang="en-US" sz="1200" dirty="0" smtClean="0"/>
              <a:t>配置，是业务应用中的模块，以图形化方式进行模块划分</a:t>
            </a:r>
            <a:r>
              <a:rPr lang="en-US" altLang="zh-CN" sz="1200" dirty="0" smtClean="0"/>
              <a:t>,</a:t>
            </a:r>
            <a:r>
              <a:rPr lang="zh-CN" altLang="en-US" sz="1200" dirty="0" smtClean="0"/>
              <a:t>建立模块间依赖关系</a:t>
            </a:r>
            <a:endParaRPr lang="en-US" altLang="zh-CN" sz="1200" dirty="0" smtClean="0"/>
          </a:p>
        </p:txBody>
      </p:sp>
      <p:sp>
        <p:nvSpPr>
          <p:cNvPr id="13" name="Rectangle 13"/>
          <p:cNvSpPr>
            <a:spLocks noChangeArrowheads="1"/>
          </p:cNvSpPr>
          <p:nvPr/>
        </p:nvSpPr>
        <p:spPr bwMode="auto">
          <a:xfrm>
            <a:off x="2571737" y="3929076"/>
            <a:ext cx="1641500" cy="769441"/>
          </a:xfrm>
          <a:prstGeom prst="rect">
            <a:avLst/>
          </a:prstGeom>
          <a:noFill/>
          <a:ln w="9525">
            <a:noFill/>
            <a:miter lim="800000"/>
            <a:headEnd/>
            <a:tailEnd/>
          </a:ln>
        </p:spPr>
        <p:txBody>
          <a:bodyPr wrap="square" lIns="0" tIns="0" rIns="0" bIns="0">
            <a:spAutoFit/>
          </a:bodyPr>
          <a:lstStyle/>
          <a:p>
            <a:pPr algn="ctr" eaLnBrk="0" hangingPunct="0">
              <a:tabLst>
                <a:tab pos="1491504" algn="ctr"/>
                <a:tab pos="4404700" algn="ctr"/>
                <a:tab pos="7432130" algn="ctr"/>
              </a:tabLst>
            </a:pPr>
            <a:r>
              <a:rPr lang="zh-CN" altLang="en-US" sz="1400" b="1" dirty="0" smtClean="0"/>
              <a:t>服务</a:t>
            </a:r>
            <a:endParaRPr lang="en-US" altLang="zh-CN" sz="1400" b="1" dirty="0"/>
          </a:p>
          <a:p>
            <a:pPr eaLnBrk="0" hangingPunct="0">
              <a:tabLst>
                <a:tab pos="1491504" algn="ctr"/>
                <a:tab pos="4404700" algn="ctr"/>
                <a:tab pos="7432130" algn="ctr"/>
              </a:tabLst>
            </a:pPr>
            <a:r>
              <a:rPr lang="zh-CN" altLang="en-US" sz="1200" dirty="0"/>
              <a:t>以图形化方式进行组件的装配</a:t>
            </a:r>
            <a:r>
              <a:rPr lang="en-US" altLang="zh-CN" sz="1200" dirty="0"/>
              <a:t>,</a:t>
            </a:r>
            <a:r>
              <a:rPr lang="zh-CN" altLang="en-US" sz="1200" dirty="0"/>
              <a:t>服务定义</a:t>
            </a:r>
            <a:r>
              <a:rPr lang="en-US" altLang="zh-CN" sz="1200" dirty="0"/>
              <a:t>,</a:t>
            </a:r>
            <a:r>
              <a:rPr lang="zh-CN" altLang="en-US" sz="1200" dirty="0"/>
              <a:t>包括接口定义</a:t>
            </a:r>
            <a:r>
              <a:rPr lang="zh-CN" altLang="en-US" sz="1200" dirty="0" smtClean="0"/>
              <a:t>和协议绑定</a:t>
            </a:r>
            <a:endParaRPr lang="en-US" altLang="zh-CN" sz="1200" dirty="0"/>
          </a:p>
        </p:txBody>
      </p:sp>
      <p:sp>
        <p:nvSpPr>
          <p:cNvPr id="16" name="Line 48"/>
          <p:cNvSpPr>
            <a:spLocks noChangeShapeType="1"/>
          </p:cNvSpPr>
          <p:nvPr/>
        </p:nvSpPr>
        <p:spPr bwMode="auto">
          <a:xfrm>
            <a:off x="2214546" y="1071553"/>
            <a:ext cx="0" cy="5357851"/>
          </a:xfrm>
          <a:prstGeom prst="line">
            <a:avLst/>
          </a:prstGeom>
          <a:noFill/>
          <a:ln w="12700">
            <a:solidFill>
              <a:schemeClr val="bg2"/>
            </a:solidFill>
            <a:prstDash val="dash"/>
            <a:round/>
            <a:headEnd/>
            <a:tailEnd/>
          </a:ln>
        </p:spPr>
        <p:txBody>
          <a:bodyPr lIns="91395" tIns="45697" rIns="91395" bIns="45697"/>
          <a:lstStyle/>
          <a:p>
            <a:endParaRPr lang="zh-CN" altLang="en-US"/>
          </a:p>
        </p:txBody>
      </p:sp>
      <p:sp>
        <p:nvSpPr>
          <p:cNvPr id="18" name="Line 50"/>
          <p:cNvSpPr>
            <a:spLocks noChangeShapeType="1"/>
          </p:cNvSpPr>
          <p:nvPr/>
        </p:nvSpPr>
        <p:spPr bwMode="auto">
          <a:xfrm>
            <a:off x="192118" y="3714752"/>
            <a:ext cx="8737600" cy="0"/>
          </a:xfrm>
          <a:prstGeom prst="line">
            <a:avLst/>
          </a:prstGeom>
          <a:noFill/>
          <a:ln w="12700">
            <a:solidFill>
              <a:schemeClr val="bg2"/>
            </a:solidFill>
            <a:prstDash val="dash"/>
            <a:round/>
            <a:headEnd/>
            <a:tailEnd/>
          </a:ln>
        </p:spPr>
        <p:txBody>
          <a:bodyPr lIns="91395" tIns="45697" rIns="91395" bIns="45697"/>
          <a:lstStyle/>
          <a:p>
            <a:endParaRPr lang="zh-CN" altLang="en-US"/>
          </a:p>
        </p:txBody>
      </p:sp>
      <p:pic>
        <p:nvPicPr>
          <p:cNvPr id="19" name="Picture 2"/>
          <p:cNvPicPr>
            <a:picLocks noChangeAspect="1" noChangeArrowheads="1"/>
          </p:cNvPicPr>
          <p:nvPr/>
        </p:nvPicPr>
        <p:blipFill>
          <a:blip r:embed="rId5" cstate="print"/>
          <a:srcRect/>
          <a:stretch>
            <a:fillRect/>
          </a:stretch>
        </p:blipFill>
        <p:spPr bwMode="auto">
          <a:xfrm>
            <a:off x="2643174" y="2285993"/>
            <a:ext cx="1785950" cy="1236916"/>
          </a:xfrm>
          <a:prstGeom prst="rect">
            <a:avLst/>
          </a:prstGeom>
          <a:noFill/>
          <a:ln w="9525" algn="ctr">
            <a:noFill/>
            <a:miter lim="800000"/>
            <a:headEnd/>
            <a:tailEnd/>
          </a:ln>
        </p:spPr>
      </p:pic>
      <p:pic>
        <p:nvPicPr>
          <p:cNvPr id="21" name="Picture 2"/>
          <p:cNvPicPr>
            <a:picLocks noChangeAspect="1" noChangeArrowheads="1"/>
          </p:cNvPicPr>
          <p:nvPr/>
        </p:nvPicPr>
        <p:blipFill>
          <a:blip r:embed="rId6" cstate="print"/>
          <a:srcRect/>
          <a:stretch>
            <a:fillRect/>
          </a:stretch>
        </p:blipFill>
        <p:spPr bwMode="auto">
          <a:xfrm>
            <a:off x="2643175" y="5053495"/>
            <a:ext cx="1571636" cy="732960"/>
          </a:xfrm>
          <a:prstGeom prst="rect">
            <a:avLst/>
          </a:prstGeom>
          <a:noFill/>
          <a:ln w="9525">
            <a:noFill/>
            <a:miter lim="800000"/>
            <a:headEnd/>
            <a:tailEnd/>
          </a:ln>
        </p:spPr>
      </p:pic>
      <p:pic>
        <p:nvPicPr>
          <p:cNvPr id="109570" name="Picture 2"/>
          <p:cNvPicPr>
            <a:picLocks noChangeAspect="1" noChangeArrowheads="1"/>
          </p:cNvPicPr>
          <p:nvPr/>
        </p:nvPicPr>
        <p:blipFill>
          <a:blip r:embed="rId7" cstate="print"/>
          <a:srcRect/>
          <a:stretch>
            <a:fillRect/>
          </a:stretch>
        </p:blipFill>
        <p:spPr bwMode="auto">
          <a:xfrm>
            <a:off x="214288" y="2357437"/>
            <a:ext cx="996717" cy="764345"/>
          </a:xfrm>
          <a:prstGeom prst="rect">
            <a:avLst/>
          </a:prstGeom>
          <a:noFill/>
          <a:ln w="9525">
            <a:noFill/>
            <a:miter lim="800000"/>
            <a:headEnd/>
            <a:tailEnd/>
          </a:ln>
          <a:effectLst/>
        </p:spPr>
      </p:pic>
      <p:pic>
        <p:nvPicPr>
          <p:cNvPr id="109571" name="Picture 3"/>
          <p:cNvPicPr>
            <a:picLocks noChangeAspect="1" noChangeArrowheads="1"/>
          </p:cNvPicPr>
          <p:nvPr/>
        </p:nvPicPr>
        <p:blipFill>
          <a:blip r:embed="rId8" cstate="print"/>
          <a:srcRect/>
          <a:stretch>
            <a:fillRect/>
          </a:stretch>
        </p:blipFill>
        <p:spPr bwMode="auto">
          <a:xfrm>
            <a:off x="2357425" y="2143116"/>
            <a:ext cx="1408450" cy="857256"/>
          </a:xfrm>
          <a:prstGeom prst="rect">
            <a:avLst/>
          </a:prstGeom>
          <a:noFill/>
          <a:ln w="9525">
            <a:noFill/>
            <a:miter lim="800000"/>
            <a:headEnd/>
            <a:tailEnd/>
          </a:ln>
          <a:effectLst/>
        </p:spPr>
      </p:pic>
      <p:sp>
        <p:nvSpPr>
          <p:cNvPr id="23" name="Rectangle 9"/>
          <p:cNvSpPr>
            <a:spLocks noChangeArrowheads="1"/>
          </p:cNvSpPr>
          <p:nvPr/>
        </p:nvSpPr>
        <p:spPr bwMode="auto">
          <a:xfrm>
            <a:off x="2428860" y="1035126"/>
            <a:ext cx="1857388" cy="954107"/>
          </a:xfrm>
          <a:prstGeom prst="rect">
            <a:avLst/>
          </a:prstGeom>
          <a:noFill/>
          <a:ln w="9525">
            <a:noFill/>
            <a:miter lim="800000"/>
            <a:headEnd/>
            <a:tailEnd/>
          </a:ln>
        </p:spPr>
        <p:txBody>
          <a:bodyPr wrap="square" lIns="0" tIns="0" rIns="0" bIns="0">
            <a:spAutoFit/>
          </a:bodyPr>
          <a:lstStyle/>
          <a:p>
            <a:pPr algn="ctr" eaLnBrk="0" hangingPunct="0">
              <a:tabLst>
                <a:tab pos="4404700" algn="ctr"/>
                <a:tab pos="7432130" algn="ctr"/>
              </a:tabLst>
            </a:pPr>
            <a:r>
              <a:rPr lang="zh-CN" altLang="en-US" sz="1400" b="1" dirty="0" smtClean="0"/>
              <a:t>展现</a:t>
            </a:r>
            <a:endParaRPr lang="en-US" altLang="zh-CN" sz="1400" b="1" dirty="0"/>
          </a:p>
          <a:p>
            <a:pPr eaLnBrk="0" hangingPunct="0">
              <a:tabLst>
                <a:tab pos="1491504" algn="ctr"/>
                <a:tab pos="4404700" algn="ctr"/>
                <a:tab pos="7432130" algn="ctr"/>
              </a:tabLst>
            </a:pPr>
            <a:r>
              <a:rPr lang="zh-CN" altLang="en-US" sz="1200" dirty="0" smtClean="0"/>
              <a:t>页面流：以流程化的方式定义页面间的导航和跳转</a:t>
            </a:r>
            <a:endParaRPr lang="en-US" altLang="zh-CN" sz="1200" dirty="0" smtClean="0"/>
          </a:p>
          <a:p>
            <a:pPr eaLnBrk="0" hangingPunct="0">
              <a:tabLst>
                <a:tab pos="1491504" algn="ctr"/>
                <a:tab pos="4404700" algn="ctr"/>
                <a:tab pos="7432130" algn="ctr"/>
              </a:tabLst>
            </a:pPr>
            <a:r>
              <a:rPr lang="zh-CN" altLang="en-US" sz="1200" dirty="0" smtClean="0"/>
              <a:t>页面展示资源：</a:t>
            </a:r>
            <a:r>
              <a:rPr lang="en-US" altLang="zh-CN" sz="1200" dirty="0" smtClean="0"/>
              <a:t>JSP</a:t>
            </a:r>
            <a:r>
              <a:rPr lang="zh-CN" altLang="en-US" sz="1200" dirty="0" smtClean="0"/>
              <a:t>、报表等</a:t>
            </a:r>
            <a:endParaRPr lang="en-US" altLang="zh-CN" sz="1200" dirty="0" smtClean="0"/>
          </a:p>
        </p:txBody>
      </p:sp>
      <p:sp>
        <p:nvSpPr>
          <p:cNvPr id="24" name="Line 48"/>
          <p:cNvSpPr>
            <a:spLocks noChangeShapeType="1"/>
          </p:cNvSpPr>
          <p:nvPr/>
        </p:nvSpPr>
        <p:spPr bwMode="auto">
          <a:xfrm>
            <a:off x="4500562" y="1071553"/>
            <a:ext cx="0" cy="5357851"/>
          </a:xfrm>
          <a:prstGeom prst="line">
            <a:avLst/>
          </a:prstGeom>
          <a:noFill/>
          <a:ln w="12700">
            <a:solidFill>
              <a:schemeClr val="bg2"/>
            </a:solidFill>
            <a:prstDash val="dash"/>
            <a:round/>
            <a:headEnd/>
            <a:tailEnd/>
          </a:ln>
        </p:spPr>
        <p:txBody>
          <a:bodyPr lIns="91395" tIns="45697" rIns="91395" bIns="45697"/>
          <a:lstStyle/>
          <a:p>
            <a:endParaRPr lang="zh-CN" altLang="en-US"/>
          </a:p>
        </p:txBody>
      </p:sp>
      <p:sp>
        <p:nvSpPr>
          <p:cNvPr id="25" name="Rectangle 13"/>
          <p:cNvSpPr>
            <a:spLocks noChangeArrowheads="1"/>
          </p:cNvSpPr>
          <p:nvPr/>
        </p:nvSpPr>
        <p:spPr bwMode="auto">
          <a:xfrm>
            <a:off x="4714879" y="1035126"/>
            <a:ext cx="1714512" cy="954107"/>
          </a:xfrm>
          <a:prstGeom prst="rect">
            <a:avLst/>
          </a:prstGeom>
          <a:noFill/>
          <a:ln w="9525">
            <a:noFill/>
            <a:miter lim="800000"/>
            <a:headEnd/>
            <a:tailEnd/>
          </a:ln>
        </p:spPr>
        <p:txBody>
          <a:bodyPr wrap="square" lIns="0" tIns="0" rIns="0" bIns="0">
            <a:spAutoFit/>
          </a:bodyPr>
          <a:lstStyle/>
          <a:p>
            <a:pPr algn="ctr" eaLnBrk="0" hangingPunct="0">
              <a:tabLst>
                <a:tab pos="1491504" algn="ctr"/>
                <a:tab pos="4404700" algn="ctr"/>
                <a:tab pos="7432130" algn="ctr"/>
              </a:tabLst>
            </a:pPr>
            <a:r>
              <a:rPr lang="zh-CN" altLang="en-US" sz="1400" b="1" dirty="0" smtClean="0"/>
              <a:t>构件</a:t>
            </a:r>
            <a:endParaRPr lang="en-US" altLang="zh-CN" sz="1400" b="1" dirty="0"/>
          </a:p>
          <a:p>
            <a:pPr eaLnBrk="0" hangingPunct="0">
              <a:tabLst>
                <a:tab pos="1491504" algn="ctr"/>
                <a:tab pos="4404700" algn="ctr"/>
                <a:tab pos="7432130" algn="ctr"/>
              </a:tabLst>
            </a:pPr>
            <a:r>
              <a:rPr lang="zh-CN" altLang="en-US" sz="1200" dirty="0"/>
              <a:t>以图形化方式</a:t>
            </a:r>
            <a:r>
              <a:rPr lang="zh-CN" altLang="en-US" sz="1200" dirty="0" smtClean="0"/>
              <a:t>进行服务编制，快速实现一个</a:t>
            </a:r>
            <a:r>
              <a:rPr lang="en-US" altLang="zh-CN" sz="1200" dirty="0" smtClean="0"/>
              <a:t>SCA</a:t>
            </a:r>
            <a:r>
              <a:rPr lang="zh-CN" altLang="en-US" sz="1200" dirty="0" smtClean="0"/>
              <a:t>构件</a:t>
            </a:r>
            <a:endParaRPr lang="en-US" altLang="zh-CN" sz="1200" dirty="0" smtClean="0"/>
          </a:p>
          <a:p>
            <a:pPr eaLnBrk="0" hangingPunct="0">
              <a:tabLst>
                <a:tab pos="1491504" algn="ctr"/>
                <a:tab pos="4404700" algn="ctr"/>
                <a:tab pos="7432130" algn="ctr"/>
              </a:tabLst>
            </a:pPr>
            <a:r>
              <a:rPr lang="zh-CN" altLang="en-US" sz="1200" dirty="0" smtClean="0"/>
              <a:t>提供基于图形化方式调试</a:t>
            </a:r>
            <a:endParaRPr lang="en-US" altLang="zh-CN" sz="1200" dirty="0"/>
          </a:p>
        </p:txBody>
      </p:sp>
      <p:sp>
        <p:nvSpPr>
          <p:cNvPr id="26" name="Line 48"/>
          <p:cNvSpPr>
            <a:spLocks noChangeShapeType="1"/>
          </p:cNvSpPr>
          <p:nvPr/>
        </p:nvSpPr>
        <p:spPr bwMode="auto">
          <a:xfrm>
            <a:off x="6643702" y="1071553"/>
            <a:ext cx="0" cy="5357851"/>
          </a:xfrm>
          <a:prstGeom prst="line">
            <a:avLst/>
          </a:prstGeom>
          <a:noFill/>
          <a:ln w="12700">
            <a:solidFill>
              <a:schemeClr val="bg2"/>
            </a:solidFill>
            <a:prstDash val="dash"/>
            <a:round/>
            <a:headEnd/>
            <a:tailEnd/>
          </a:ln>
        </p:spPr>
        <p:txBody>
          <a:bodyPr lIns="91395" tIns="45697" rIns="91395" bIns="45697"/>
          <a:lstStyle/>
          <a:p>
            <a:endParaRPr lang="zh-CN" altLang="en-US"/>
          </a:p>
        </p:txBody>
      </p:sp>
      <p:sp>
        <p:nvSpPr>
          <p:cNvPr id="27" name="Rectangle 13"/>
          <p:cNvSpPr>
            <a:spLocks noChangeArrowheads="1"/>
          </p:cNvSpPr>
          <p:nvPr/>
        </p:nvSpPr>
        <p:spPr bwMode="auto">
          <a:xfrm>
            <a:off x="4857752" y="3929075"/>
            <a:ext cx="1641500" cy="954107"/>
          </a:xfrm>
          <a:prstGeom prst="rect">
            <a:avLst/>
          </a:prstGeom>
          <a:noFill/>
          <a:ln w="9525">
            <a:noFill/>
            <a:miter lim="800000"/>
            <a:headEnd/>
            <a:tailEnd/>
          </a:ln>
        </p:spPr>
        <p:txBody>
          <a:bodyPr wrap="square" lIns="0" tIns="0" rIns="0" bIns="0">
            <a:spAutoFit/>
          </a:bodyPr>
          <a:lstStyle/>
          <a:p>
            <a:pPr algn="ctr" eaLnBrk="0" hangingPunct="0">
              <a:tabLst>
                <a:tab pos="1491504" algn="ctr"/>
                <a:tab pos="4404700" algn="ctr"/>
                <a:tab pos="7432130" algn="ctr"/>
              </a:tabLst>
            </a:pPr>
            <a:r>
              <a:rPr lang="zh-CN" altLang="en-US" sz="1400" b="1" dirty="0" smtClean="0"/>
              <a:t>流程</a:t>
            </a:r>
            <a:endParaRPr lang="en-US" altLang="zh-CN" sz="1400" b="1" dirty="0"/>
          </a:p>
          <a:p>
            <a:pPr eaLnBrk="0" hangingPunct="0">
              <a:tabLst>
                <a:tab pos="1491504" algn="ctr"/>
                <a:tab pos="4404700" algn="ctr"/>
                <a:tab pos="7432130" algn="ctr"/>
              </a:tabLst>
            </a:pPr>
            <a:r>
              <a:rPr lang="zh-CN" altLang="en-US" sz="1200" dirty="0"/>
              <a:t>以图形化方式</a:t>
            </a:r>
            <a:r>
              <a:rPr lang="zh-CN" altLang="en-US" sz="1200" dirty="0" smtClean="0"/>
              <a:t>进行业务流程建模，</a:t>
            </a:r>
            <a:endParaRPr lang="en-US" altLang="zh-CN" sz="1200" dirty="0" smtClean="0"/>
          </a:p>
          <a:p>
            <a:pPr eaLnBrk="0" hangingPunct="0">
              <a:tabLst>
                <a:tab pos="1491504" algn="ctr"/>
                <a:tab pos="4404700" algn="ctr"/>
                <a:tab pos="7432130" algn="ctr"/>
              </a:tabLst>
            </a:pPr>
            <a:r>
              <a:rPr lang="zh-CN" altLang="en-US" sz="1200" dirty="0" smtClean="0"/>
              <a:t>实现高性能的符合中国特色的业务流程</a:t>
            </a:r>
            <a:endParaRPr lang="en-US" altLang="zh-CN" sz="1200" dirty="0"/>
          </a:p>
        </p:txBody>
      </p:sp>
      <p:sp>
        <p:nvSpPr>
          <p:cNvPr id="29" name="Rectangle 13"/>
          <p:cNvSpPr>
            <a:spLocks noChangeArrowheads="1"/>
          </p:cNvSpPr>
          <p:nvPr/>
        </p:nvSpPr>
        <p:spPr bwMode="auto">
          <a:xfrm>
            <a:off x="7000893" y="3929075"/>
            <a:ext cx="1641500" cy="954107"/>
          </a:xfrm>
          <a:prstGeom prst="rect">
            <a:avLst/>
          </a:prstGeom>
          <a:noFill/>
          <a:ln w="9525">
            <a:noFill/>
            <a:miter lim="800000"/>
            <a:headEnd/>
            <a:tailEnd/>
          </a:ln>
        </p:spPr>
        <p:txBody>
          <a:bodyPr wrap="square" lIns="0" tIns="0" rIns="0" bIns="0">
            <a:spAutoFit/>
          </a:bodyPr>
          <a:lstStyle/>
          <a:p>
            <a:pPr algn="ctr" eaLnBrk="0" hangingPunct="0">
              <a:tabLst>
                <a:tab pos="1491504" algn="ctr"/>
                <a:tab pos="4404700" algn="ctr"/>
                <a:tab pos="7432130" algn="ctr"/>
              </a:tabLst>
            </a:pPr>
            <a:r>
              <a:rPr lang="zh-CN" altLang="en-US" sz="1400" b="1" dirty="0" smtClean="0"/>
              <a:t>配置</a:t>
            </a:r>
            <a:endParaRPr lang="en-US" altLang="zh-CN" sz="1400" b="1" dirty="0"/>
          </a:p>
          <a:p>
            <a:pPr eaLnBrk="0" hangingPunct="0">
              <a:tabLst>
                <a:tab pos="1491504" algn="ctr"/>
                <a:tab pos="4404700" algn="ctr"/>
                <a:tab pos="7432130" algn="ctr"/>
              </a:tabLst>
            </a:pPr>
            <a:r>
              <a:rPr lang="zh-CN" altLang="en-US" sz="1200" dirty="0" smtClean="0"/>
              <a:t>定义构件包（模块）之间的依赖关系</a:t>
            </a:r>
            <a:endParaRPr lang="en-US" altLang="zh-CN" sz="1200" dirty="0" smtClean="0"/>
          </a:p>
          <a:p>
            <a:pPr eaLnBrk="0" hangingPunct="0">
              <a:tabLst>
                <a:tab pos="1491504" algn="ctr"/>
                <a:tab pos="4404700" algn="ctr"/>
                <a:tab pos="7432130" algn="ctr"/>
              </a:tabLst>
            </a:pPr>
            <a:r>
              <a:rPr lang="zh-CN" altLang="en-US" sz="1200" dirty="0" smtClean="0"/>
              <a:t>提供了日志、异常等国际化信息配置</a:t>
            </a:r>
            <a:endParaRPr lang="en-US" altLang="zh-CN" sz="1200" dirty="0"/>
          </a:p>
        </p:txBody>
      </p:sp>
      <p:sp>
        <p:nvSpPr>
          <p:cNvPr id="31" name="Rectangle 13"/>
          <p:cNvSpPr>
            <a:spLocks noChangeArrowheads="1"/>
          </p:cNvSpPr>
          <p:nvPr/>
        </p:nvSpPr>
        <p:spPr bwMode="auto">
          <a:xfrm>
            <a:off x="285723" y="3929075"/>
            <a:ext cx="1641500" cy="954107"/>
          </a:xfrm>
          <a:prstGeom prst="rect">
            <a:avLst/>
          </a:prstGeom>
          <a:noFill/>
          <a:ln w="9525">
            <a:noFill/>
            <a:miter lim="800000"/>
            <a:headEnd/>
            <a:tailEnd/>
          </a:ln>
        </p:spPr>
        <p:txBody>
          <a:bodyPr wrap="square" lIns="0" tIns="0" rIns="0" bIns="0">
            <a:spAutoFit/>
          </a:bodyPr>
          <a:lstStyle/>
          <a:p>
            <a:pPr algn="ctr" eaLnBrk="0" hangingPunct="0">
              <a:tabLst>
                <a:tab pos="1491504" algn="ctr"/>
                <a:tab pos="4404700" algn="ctr"/>
                <a:tab pos="7432130" algn="ctr"/>
              </a:tabLst>
            </a:pPr>
            <a:r>
              <a:rPr lang="zh-CN" altLang="en-US" sz="1400" b="1" dirty="0" smtClean="0"/>
              <a:t>运算</a:t>
            </a:r>
            <a:r>
              <a:rPr lang="en-US" altLang="zh-CN" sz="1400" b="1" dirty="0" smtClean="0"/>
              <a:t>/</a:t>
            </a:r>
            <a:r>
              <a:rPr lang="zh-CN" altLang="en-US" sz="1400" b="1" dirty="0" smtClean="0"/>
              <a:t>逻辑</a:t>
            </a:r>
            <a:endParaRPr lang="en-US" altLang="zh-CN" sz="1400" b="1" dirty="0"/>
          </a:p>
          <a:p>
            <a:pPr eaLnBrk="0" hangingPunct="0">
              <a:tabLst>
                <a:tab pos="1491504" algn="ctr"/>
                <a:tab pos="4404700" algn="ctr"/>
                <a:tab pos="7432130" algn="ctr"/>
              </a:tabLst>
            </a:pPr>
            <a:r>
              <a:rPr lang="zh-CN" altLang="en-US" sz="1200" dirty="0" smtClean="0"/>
              <a:t>通过</a:t>
            </a:r>
            <a:r>
              <a:rPr lang="en-US" altLang="zh-CN" sz="1200" dirty="0" smtClean="0"/>
              <a:t>Java</a:t>
            </a:r>
            <a:r>
              <a:rPr lang="zh-CN" altLang="en-US" sz="1200" dirty="0" smtClean="0"/>
              <a:t>的方式实现逻辑和运算</a:t>
            </a:r>
            <a:endParaRPr lang="en-US" altLang="zh-CN" sz="1200" dirty="0" smtClean="0"/>
          </a:p>
          <a:p>
            <a:pPr eaLnBrk="0" hangingPunct="0">
              <a:tabLst>
                <a:tab pos="1491504" algn="ctr"/>
                <a:tab pos="4404700" algn="ctr"/>
                <a:tab pos="7432130" algn="ctr"/>
              </a:tabLst>
            </a:pPr>
            <a:r>
              <a:rPr lang="zh-CN" altLang="en-US" sz="1200" dirty="0" smtClean="0"/>
              <a:t>方便将外部</a:t>
            </a:r>
            <a:r>
              <a:rPr lang="en-US" altLang="zh-CN" sz="1200" dirty="0" smtClean="0"/>
              <a:t>Java</a:t>
            </a:r>
            <a:r>
              <a:rPr lang="zh-CN" altLang="en-US" sz="1200" dirty="0" smtClean="0"/>
              <a:t>方法导入到系统中</a:t>
            </a:r>
            <a:endParaRPr lang="en-US" altLang="zh-CN" sz="1200" dirty="0"/>
          </a:p>
        </p:txBody>
      </p:sp>
      <p:pic>
        <p:nvPicPr>
          <p:cNvPr id="3" name="Picture 3"/>
          <p:cNvPicPr>
            <a:picLocks noChangeAspect="1" noChangeArrowheads="1"/>
          </p:cNvPicPr>
          <p:nvPr/>
        </p:nvPicPr>
        <p:blipFill>
          <a:blip r:embed="rId9" cstate="print"/>
          <a:srcRect/>
          <a:stretch>
            <a:fillRect/>
          </a:stretch>
        </p:blipFill>
        <p:spPr bwMode="auto">
          <a:xfrm>
            <a:off x="214282" y="5072081"/>
            <a:ext cx="1879728" cy="1071571"/>
          </a:xfrm>
          <a:prstGeom prst="rect">
            <a:avLst/>
          </a:prstGeom>
          <a:noFill/>
          <a:ln w="9525">
            <a:noFill/>
            <a:miter lim="800000"/>
            <a:headEnd/>
            <a:tailEnd/>
          </a:ln>
          <a:effectLst/>
        </p:spPr>
      </p:pic>
      <p:pic>
        <p:nvPicPr>
          <p:cNvPr id="109572" name="Picture 4"/>
          <p:cNvPicPr>
            <a:picLocks noChangeAspect="1" noChangeArrowheads="1"/>
          </p:cNvPicPr>
          <p:nvPr/>
        </p:nvPicPr>
        <p:blipFill>
          <a:blip r:embed="rId10" cstate="print"/>
          <a:srcRect/>
          <a:stretch>
            <a:fillRect/>
          </a:stretch>
        </p:blipFill>
        <p:spPr bwMode="auto">
          <a:xfrm>
            <a:off x="4786315" y="5214952"/>
            <a:ext cx="1643074" cy="955276"/>
          </a:xfrm>
          <a:prstGeom prst="rect">
            <a:avLst/>
          </a:prstGeom>
          <a:noFill/>
          <a:ln w="9525">
            <a:noFill/>
            <a:miter lim="800000"/>
            <a:headEnd/>
            <a:tailEnd/>
          </a:ln>
          <a:effectLst/>
        </p:spPr>
      </p:pic>
      <p:pic>
        <p:nvPicPr>
          <p:cNvPr id="109573" name="Picture 5"/>
          <p:cNvPicPr>
            <a:picLocks noChangeAspect="1" noChangeArrowheads="1"/>
          </p:cNvPicPr>
          <p:nvPr/>
        </p:nvPicPr>
        <p:blipFill>
          <a:blip r:embed="rId11" cstate="print"/>
          <a:srcRect/>
          <a:stretch>
            <a:fillRect/>
          </a:stretch>
        </p:blipFill>
        <p:spPr bwMode="auto">
          <a:xfrm>
            <a:off x="7215210" y="5143514"/>
            <a:ext cx="1571636" cy="1149764"/>
          </a:xfrm>
          <a:prstGeom prst="rect">
            <a:avLst/>
          </a:prstGeom>
          <a:noFill/>
          <a:ln w="9525">
            <a:noFill/>
            <a:miter lim="800000"/>
            <a:headEnd/>
            <a:tailEnd/>
          </a:ln>
          <a:effectLst/>
        </p:spPr>
      </p:pic>
      <p:pic>
        <p:nvPicPr>
          <p:cNvPr id="28" name="图片 60"/>
          <p:cNvPicPr>
            <a:picLocks noChangeAspect="1" noChangeArrowheads="1"/>
          </p:cNvPicPr>
          <p:nvPr/>
        </p:nvPicPr>
        <p:blipFill>
          <a:blip r:embed="rId12" cstate="print"/>
          <a:srcRect l="24681" t="7454" r="4671"/>
          <a:stretch>
            <a:fillRect/>
          </a:stretch>
        </p:blipFill>
        <p:spPr bwMode="auto">
          <a:xfrm>
            <a:off x="857224" y="2643191"/>
            <a:ext cx="1152536" cy="949775"/>
          </a:xfrm>
          <a:prstGeom prst="rect">
            <a:avLst/>
          </a:prstGeom>
          <a:noFill/>
          <a:ln w="9525">
            <a:noFill/>
            <a:miter lim="800000"/>
            <a:headEnd/>
            <a:tailEnd/>
          </a:ln>
        </p:spPr>
      </p:pic>
      <p:sp>
        <p:nvSpPr>
          <p:cNvPr id="30" name="标题 1"/>
          <p:cNvSpPr txBox="1">
            <a:spLocks/>
          </p:cNvSpPr>
          <p:nvPr/>
        </p:nvSpPr>
        <p:spPr bwMode="auto">
          <a:xfrm>
            <a:off x="304800" y="381005"/>
            <a:ext cx="8610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kern="0" dirty="0" smtClean="0"/>
              <a:t>系统开发模式：</a:t>
            </a:r>
            <a:r>
              <a:rPr lang="zh-CN" altLang="en-US" dirty="0"/>
              <a:t>复杂功能开发</a:t>
            </a:r>
            <a:endParaRPr lang="zh-CN" altLang="en-US" kern="0" dirty="0"/>
          </a:p>
        </p:txBody>
      </p:sp>
      <p:sp>
        <p:nvSpPr>
          <p:cNvPr id="32"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52</a:t>
            </a:fld>
            <a:endParaRPr lang="en-US" altLang="zh-CN" dirty="0"/>
          </a:p>
        </p:txBody>
      </p:sp>
    </p:spTree>
    <p:extLst>
      <p:ext uri="{BB962C8B-B14F-4D97-AF65-F5344CB8AC3E}">
        <p14:creationId xmlns="" xmlns:p14="http://schemas.microsoft.com/office/powerpoint/2010/main" val="1533851544"/>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14283" y="1068370"/>
            <a:ext cx="8715436" cy="4938730"/>
          </a:xfrm>
          <a:prstGeom prst="rect">
            <a:avLst/>
          </a:prstGeom>
          <a:solidFill>
            <a:schemeClr val="accent1">
              <a:lumMod val="20000"/>
              <a:lumOff val="80000"/>
            </a:schemeClr>
          </a:solidFill>
          <a:ln w="3175">
            <a:solidFill>
              <a:schemeClr val="bg1">
                <a:lumMod val="95000"/>
              </a:schemeClr>
            </a:solidFill>
            <a:round/>
            <a:headEnd/>
            <a:tailEnd/>
          </a:ln>
          <a:effectLst>
            <a:outerShdw blurRad="50800" dist="38100" dir="2700000" algn="tl" rotWithShape="0">
              <a:prstClr val="black">
                <a:alpha val="40000"/>
              </a:prstClr>
            </a:outerShdw>
          </a:effectLst>
        </p:spPr>
        <p:txBody>
          <a:bodyPr wrap="none" lIns="91395" tIns="45697" rIns="91395" bIns="45697"/>
          <a:lstStyle/>
          <a:p>
            <a:pPr algn="ctr">
              <a:defRPr/>
            </a:pPr>
            <a:r>
              <a:rPr lang="zh-CN" altLang="en-US" sz="2000" b="1" dirty="0" smtClean="0">
                <a:latin typeface="Arial" charset="0"/>
                <a:ea typeface="宋体" charset="-122"/>
              </a:rPr>
              <a:t>业务应用系统</a:t>
            </a:r>
            <a:endParaRPr lang="zh-CN" altLang="en-US" sz="2000" b="1" dirty="0">
              <a:latin typeface="Arial" charset="0"/>
              <a:ea typeface="宋体" charset="-122"/>
            </a:endParaRPr>
          </a:p>
        </p:txBody>
      </p:sp>
      <p:sp>
        <p:nvSpPr>
          <p:cNvPr id="64" name="矩形 63"/>
          <p:cNvSpPr/>
          <p:nvPr/>
        </p:nvSpPr>
        <p:spPr bwMode="auto">
          <a:xfrm>
            <a:off x="7458125" y="2287580"/>
            <a:ext cx="1285884" cy="2652722"/>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vert="horz" lIns="91395" tIns="45697" rIns="91395" bIns="45697" anchor="ctr"/>
          <a:lstStyle/>
          <a:p>
            <a:pPr algn="ctr">
              <a:defRPr/>
            </a:pPr>
            <a:r>
              <a:rPr lang="zh-CN" altLang="en-US" b="1" dirty="0" smtClean="0">
                <a:solidFill>
                  <a:schemeClr val="tx1"/>
                </a:solidFill>
                <a:latin typeface="微软雅黑" pitchFamily="34" charset="-122"/>
              </a:rPr>
              <a:t>系统集成</a:t>
            </a:r>
            <a:endParaRPr lang="en-US" altLang="zh-CN" b="1" dirty="0" smtClean="0">
              <a:solidFill>
                <a:schemeClr val="tx1"/>
              </a:solidFill>
              <a:latin typeface="微软雅黑" pitchFamily="34" charset="-122"/>
            </a:endParaRPr>
          </a:p>
          <a:p>
            <a:pPr algn="ctr">
              <a:defRPr/>
            </a:pPr>
            <a:r>
              <a:rPr lang="zh-CN" altLang="en-US" b="1" dirty="0" smtClean="0">
                <a:solidFill>
                  <a:schemeClr val="tx1"/>
                </a:solidFill>
                <a:latin typeface="微软雅黑" pitchFamily="34" charset="-122"/>
              </a:rPr>
              <a:t>（</a:t>
            </a:r>
            <a:r>
              <a:rPr lang="en-US" altLang="zh-CN" b="1" dirty="0" smtClean="0">
                <a:solidFill>
                  <a:schemeClr val="tx1"/>
                </a:solidFill>
                <a:latin typeface="微软雅黑" pitchFamily="34" charset="-122"/>
              </a:rPr>
              <a:t>10%</a:t>
            </a:r>
            <a:r>
              <a:rPr lang="zh-CN" altLang="en-US" b="1" dirty="0" smtClean="0">
                <a:solidFill>
                  <a:schemeClr val="tx1"/>
                </a:solidFill>
                <a:latin typeface="微软雅黑" pitchFamily="34" charset="-122"/>
              </a:rPr>
              <a:t>）</a:t>
            </a:r>
          </a:p>
        </p:txBody>
      </p:sp>
      <p:sp>
        <p:nvSpPr>
          <p:cNvPr id="66" name="矩形 65"/>
          <p:cNvSpPr/>
          <p:nvPr/>
        </p:nvSpPr>
        <p:spPr bwMode="auto">
          <a:xfrm>
            <a:off x="457201" y="2287578"/>
            <a:ext cx="4443441" cy="776294"/>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vert="horz" lIns="91395" tIns="45697" rIns="91395" bIns="45697" anchor="ctr"/>
          <a:lstStyle/>
          <a:p>
            <a:pPr algn="ctr"/>
            <a:r>
              <a:rPr lang="zh-CN" altLang="en-US" b="1" dirty="0">
                <a:solidFill>
                  <a:schemeClr val="tx1"/>
                </a:solidFill>
                <a:latin typeface="微软雅黑" pitchFamily="34" charset="-122"/>
              </a:rPr>
              <a:t>业务化配制功能</a:t>
            </a:r>
            <a:endParaRPr lang="en-US" altLang="zh-CN" b="1" dirty="0">
              <a:solidFill>
                <a:schemeClr val="tx1"/>
              </a:solidFill>
              <a:latin typeface="微软雅黑" pitchFamily="34" charset="-122"/>
            </a:endParaRPr>
          </a:p>
          <a:p>
            <a:pPr algn="ctr"/>
            <a:r>
              <a:rPr lang="zh-CN" altLang="en-US" b="1" dirty="0">
                <a:solidFill>
                  <a:schemeClr val="tx1"/>
                </a:solidFill>
                <a:latin typeface="微软雅黑" pitchFamily="34" charset="-122"/>
              </a:rPr>
              <a:t>（</a:t>
            </a:r>
            <a:r>
              <a:rPr lang="en-US" altLang="zh-CN" b="1" dirty="0">
                <a:solidFill>
                  <a:schemeClr val="tx1"/>
                </a:solidFill>
                <a:latin typeface="微软雅黑" pitchFamily="34" charset="-122"/>
              </a:rPr>
              <a:t>70%</a:t>
            </a:r>
            <a:r>
              <a:rPr lang="zh-CN" altLang="en-US" b="1" dirty="0">
                <a:solidFill>
                  <a:schemeClr val="tx1"/>
                </a:solidFill>
                <a:latin typeface="微软雅黑" pitchFamily="34" charset="-122"/>
              </a:rPr>
              <a:t>）</a:t>
            </a:r>
          </a:p>
        </p:txBody>
      </p:sp>
      <p:sp>
        <p:nvSpPr>
          <p:cNvPr id="27" name="L 形 26"/>
          <p:cNvSpPr/>
          <p:nvPr/>
        </p:nvSpPr>
        <p:spPr bwMode="auto">
          <a:xfrm flipH="1">
            <a:off x="481042" y="2273302"/>
            <a:ext cx="6781800" cy="2667000"/>
          </a:xfrm>
          <a:prstGeom prst="corner">
            <a:avLst>
              <a:gd name="adj1" fmla="val 18789"/>
              <a:gd name="adj2" fmla="val 81708"/>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vert="horz" lIns="91395" tIns="45697" rIns="91395" bIns="45697" anchor="ctr"/>
          <a:lstStyle/>
          <a:p>
            <a:pPr algn="ctr"/>
            <a:r>
              <a:rPr lang="zh-CN" altLang="en-US" b="1" dirty="0">
                <a:solidFill>
                  <a:schemeClr val="tx1"/>
                </a:solidFill>
                <a:latin typeface="微软雅黑" pitchFamily="34" charset="-122"/>
              </a:rPr>
              <a:t>技术组件</a:t>
            </a:r>
            <a:endParaRPr lang="en-US" altLang="zh-CN" b="1" dirty="0">
              <a:solidFill>
                <a:schemeClr val="tx1"/>
              </a:solidFill>
              <a:latin typeface="微软雅黑" pitchFamily="34" charset="-122"/>
            </a:endParaRPr>
          </a:p>
        </p:txBody>
      </p:sp>
      <p:sp>
        <p:nvSpPr>
          <p:cNvPr id="29" name="TextBox 28"/>
          <p:cNvSpPr txBox="1"/>
          <p:nvPr/>
        </p:nvSpPr>
        <p:spPr>
          <a:xfrm>
            <a:off x="5356241" y="2882904"/>
            <a:ext cx="1569570" cy="923283"/>
          </a:xfrm>
          <a:prstGeom prst="rect">
            <a:avLst/>
          </a:prstGeom>
          <a:noFill/>
        </p:spPr>
        <p:txBody>
          <a:bodyPr wrap="none" lIns="91395" tIns="45697" rIns="91395" bIns="45697" rtlCol="0">
            <a:spAutoFit/>
          </a:bodyPr>
          <a:lstStyle/>
          <a:p>
            <a:pPr algn="ctr">
              <a:defRPr/>
            </a:pPr>
            <a:r>
              <a:rPr lang="zh-CN" altLang="en-US" b="1" dirty="0" smtClean="0">
                <a:solidFill>
                  <a:srgbClr val="000000"/>
                </a:solidFill>
                <a:latin typeface="+mn-ea"/>
                <a:ea typeface="+mn-ea"/>
              </a:rPr>
              <a:t>复杂功能开发</a:t>
            </a:r>
            <a:endParaRPr lang="en-US" altLang="zh-CN" b="1" dirty="0" smtClean="0">
              <a:solidFill>
                <a:srgbClr val="000000"/>
              </a:solidFill>
              <a:latin typeface="+mn-ea"/>
              <a:ea typeface="+mn-ea"/>
            </a:endParaRPr>
          </a:p>
          <a:p>
            <a:pPr algn="ctr">
              <a:defRPr/>
            </a:pPr>
            <a:r>
              <a:rPr lang="zh-CN" altLang="en-US" b="1" dirty="0" smtClean="0">
                <a:solidFill>
                  <a:srgbClr val="000000"/>
                </a:solidFill>
                <a:latin typeface="+mn-ea"/>
                <a:ea typeface="+mn-ea"/>
              </a:rPr>
              <a:t>和组件扩展</a:t>
            </a:r>
            <a:endParaRPr lang="en-US" altLang="zh-CN" b="1" dirty="0" smtClean="0">
              <a:solidFill>
                <a:srgbClr val="000000"/>
              </a:solidFill>
              <a:latin typeface="+mn-ea"/>
              <a:ea typeface="+mn-ea"/>
            </a:endParaRPr>
          </a:p>
          <a:p>
            <a:pPr algn="ctr">
              <a:defRPr/>
            </a:pPr>
            <a:r>
              <a:rPr lang="zh-CN" altLang="en-US" b="1" dirty="0" smtClean="0">
                <a:solidFill>
                  <a:srgbClr val="000000"/>
                </a:solidFill>
                <a:latin typeface="+mn-ea"/>
                <a:ea typeface="+mn-ea"/>
              </a:rPr>
              <a:t>（</a:t>
            </a:r>
            <a:r>
              <a:rPr lang="en-US" altLang="zh-CN" b="1" dirty="0">
                <a:solidFill>
                  <a:srgbClr val="000000"/>
                </a:solidFill>
                <a:latin typeface="+mn-ea"/>
                <a:ea typeface="+mn-ea"/>
              </a:rPr>
              <a:t>2</a:t>
            </a:r>
            <a:r>
              <a:rPr lang="en-US" altLang="zh-CN" b="1" dirty="0" smtClean="0">
                <a:solidFill>
                  <a:srgbClr val="000000"/>
                </a:solidFill>
                <a:latin typeface="+mn-ea"/>
                <a:ea typeface="+mn-ea"/>
              </a:rPr>
              <a:t>0%</a:t>
            </a:r>
            <a:r>
              <a:rPr lang="zh-CN" altLang="en-US" b="1" dirty="0" smtClean="0">
                <a:solidFill>
                  <a:srgbClr val="000000"/>
                </a:solidFill>
                <a:latin typeface="+mn-ea"/>
                <a:ea typeface="+mn-ea"/>
              </a:rPr>
              <a:t>）</a:t>
            </a:r>
          </a:p>
        </p:txBody>
      </p:sp>
      <p:sp>
        <p:nvSpPr>
          <p:cNvPr id="31" name="AutoShape 19"/>
          <p:cNvSpPr>
            <a:spLocks noChangeArrowheads="1"/>
          </p:cNvSpPr>
          <p:nvPr/>
        </p:nvSpPr>
        <p:spPr bwMode="auto">
          <a:xfrm>
            <a:off x="481042" y="3135314"/>
            <a:ext cx="4419600" cy="1195390"/>
          </a:xfrm>
          <a:prstGeom prst="roundRect">
            <a:avLst>
              <a:gd name="adj" fmla="val 16667"/>
            </a:avLst>
          </a:prstGeom>
          <a:solidFill>
            <a:srgbClr val="87CB3D"/>
          </a:solidFill>
          <a:ln>
            <a:headEnd/>
            <a:tailEnd/>
          </a:ln>
        </p:spPr>
        <p:style>
          <a:lnRef idx="0">
            <a:schemeClr val="accent2"/>
          </a:lnRef>
          <a:fillRef idx="3">
            <a:schemeClr val="accent2"/>
          </a:fillRef>
          <a:effectRef idx="3">
            <a:schemeClr val="accent2"/>
          </a:effectRef>
          <a:fontRef idx="minor">
            <a:schemeClr val="lt1"/>
          </a:fontRef>
        </p:style>
        <p:txBody>
          <a:bodyPr vert="horz" lIns="91395" tIns="45697" rIns="91395" bIns="45697" anchor="t" anchorCtr="0"/>
          <a:lstStyle/>
          <a:p>
            <a:pPr algn="ctr">
              <a:defRPr/>
            </a:pPr>
            <a:r>
              <a:rPr lang="zh-CN" altLang="en-US" b="1" dirty="0" smtClean="0">
                <a:solidFill>
                  <a:schemeClr val="bg1"/>
                </a:solidFill>
                <a:latin typeface="微软雅黑" pitchFamily="34" charset="-122"/>
              </a:rPr>
              <a:t>业务流程与表单配置平台</a:t>
            </a:r>
          </a:p>
        </p:txBody>
      </p:sp>
      <p:sp>
        <p:nvSpPr>
          <p:cNvPr id="56" name="矩形 55"/>
          <p:cNvSpPr/>
          <p:nvPr/>
        </p:nvSpPr>
        <p:spPr bwMode="auto">
          <a:xfrm>
            <a:off x="676280" y="3706816"/>
            <a:ext cx="1966898" cy="467915"/>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zh-CN" altLang="en-US" sz="1400" dirty="0" smtClean="0">
                <a:latin typeface="华文细黑" pitchFamily="2" charset="-122"/>
                <a:ea typeface="华文细黑" pitchFamily="2" charset="-122"/>
              </a:rPr>
              <a:t>流程配置</a:t>
            </a:r>
            <a:endParaRPr lang="zh-CN" altLang="en-US" sz="1400" dirty="0">
              <a:latin typeface="华文细黑" pitchFamily="2" charset="-122"/>
              <a:ea typeface="华文细黑" pitchFamily="2" charset="-122"/>
            </a:endParaRPr>
          </a:p>
        </p:txBody>
      </p:sp>
      <p:sp>
        <p:nvSpPr>
          <p:cNvPr id="63" name="矩形 62"/>
          <p:cNvSpPr/>
          <p:nvPr/>
        </p:nvSpPr>
        <p:spPr bwMode="auto">
          <a:xfrm>
            <a:off x="2786054" y="3706814"/>
            <a:ext cx="1928826" cy="4572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zh-CN" altLang="en-US" sz="1400" dirty="0" smtClean="0">
                <a:latin typeface="华文细黑" pitchFamily="2" charset="-122"/>
                <a:ea typeface="华文细黑" pitchFamily="2" charset="-122"/>
              </a:rPr>
              <a:t>表单配置</a:t>
            </a:r>
            <a:endParaRPr lang="zh-CN" altLang="en-US" sz="1400" dirty="0">
              <a:latin typeface="华文细黑" pitchFamily="2" charset="-122"/>
              <a:ea typeface="华文细黑" pitchFamily="2" charset="-122"/>
            </a:endParaRPr>
          </a:p>
        </p:txBody>
      </p:sp>
      <p:sp>
        <p:nvSpPr>
          <p:cNvPr id="34" name="AutoShape 19"/>
          <p:cNvSpPr>
            <a:spLocks noChangeArrowheads="1"/>
          </p:cNvSpPr>
          <p:nvPr/>
        </p:nvSpPr>
        <p:spPr bwMode="auto">
          <a:xfrm>
            <a:off x="481042" y="5092700"/>
            <a:ext cx="8229600" cy="533400"/>
          </a:xfrm>
          <a:prstGeom prst="roundRect">
            <a:avLst>
              <a:gd name="adj" fmla="val 16667"/>
            </a:avLst>
          </a:prstGeom>
          <a:solidFill>
            <a:srgbClr val="87CB3D"/>
          </a:solidFill>
          <a:ln>
            <a:headEnd/>
            <a:tailEnd/>
          </a:ln>
        </p:spPr>
        <p:style>
          <a:lnRef idx="0">
            <a:schemeClr val="accent2"/>
          </a:lnRef>
          <a:fillRef idx="3">
            <a:schemeClr val="accent2"/>
          </a:fillRef>
          <a:effectRef idx="3">
            <a:schemeClr val="accent2"/>
          </a:effectRef>
          <a:fontRef idx="minor">
            <a:schemeClr val="lt1"/>
          </a:fontRef>
        </p:style>
        <p:txBody>
          <a:bodyPr vert="horz" lIns="91395" tIns="45697" rIns="91395" bIns="45697" anchor="ctr"/>
          <a:lstStyle/>
          <a:p>
            <a:pPr>
              <a:defRPr/>
            </a:pPr>
            <a:r>
              <a:rPr lang="zh-CN" altLang="en-US" b="1" dirty="0" smtClean="0">
                <a:solidFill>
                  <a:schemeClr val="bg1"/>
                </a:solidFill>
                <a:latin typeface="微软雅黑" pitchFamily="34" charset="-122"/>
              </a:rPr>
              <a:t>技术开发平台</a:t>
            </a:r>
          </a:p>
        </p:txBody>
      </p:sp>
      <p:sp>
        <p:nvSpPr>
          <p:cNvPr id="46" name="矩形 45"/>
          <p:cNvSpPr/>
          <p:nvPr/>
        </p:nvSpPr>
        <p:spPr bwMode="auto">
          <a:xfrm>
            <a:off x="2081243" y="5168903"/>
            <a:ext cx="2143140" cy="35719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zh-CN" altLang="en-US" sz="1400" dirty="0" smtClean="0">
                <a:latin typeface="华文细黑" pitchFamily="2" charset="-122"/>
                <a:ea typeface="华文细黑" pitchFamily="2" charset="-122"/>
              </a:rPr>
              <a:t>功能、流程设计与开发</a:t>
            </a:r>
            <a:endParaRPr lang="zh-CN" altLang="en-US" sz="1400" dirty="0">
              <a:latin typeface="华文细黑" pitchFamily="2" charset="-122"/>
              <a:ea typeface="华文细黑" pitchFamily="2" charset="-122"/>
            </a:endParaRPr>
          </a:p>
        </p:txBody>
      </p:sp>
      <p:sp>
        <p:nvSpPr>
          <p:cNvPr id="44" name="矩形 43"/>
          <p:cNvSpPr/>
          <p:nvPr/>
        </p:nvSpPr>
        <p:spPr bwMode="auto">
          <a:xfrm>
            <a:off x="7324772" y="5168903"/>
            <a:ext cx="1214446" cy="35719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zh-CN" altLang="en-US" sz="1400" dirty="0" smtClean="0">
                <a:latin typeface="华文细黑" pitchFamily="2" charset="-122"/>
                <a:ea typeface="华文细黑" pitchFamily="2" charset="-122"/>
              </a:rPr>
              <a:t>运行与管控</a:t>
            </a:r>
            <a:endParaRPr lang="zh-CN" altLang="en-US" sz="1400" dirty="0">
              <a:latin typeface="华文细黑" pitchFamily="2" charset="-122"/>
              <a:ea typeface="华文细黑" pitchFamily="2" charset="-122"/>
            </a:endParaRPr>
          </a:p>
        </p:txBody>
      </p:sp>
      <p:sp>
        <p:nvSpPr>
          <p:cNvPr id="45" name="矩形 44"/>
          <p:cNvSpPr/>
          <p:nvPr/>
        </p:nvSpPr>
        <p:spPr bwMode="auto">
          <a:xfrm>
            <a:off x="4421230" y="5168903"/>
            <a:ext cx="1295400" cy="35719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zh-CN" altLang="en-US" sz="1400" dirty="0" smtClean="0">
                <a:latin typeface="华文细黑" pitchFamily="2" charset="-122"/>
                <a:ea typeface="华文细黑" pitchFamily="2" charset="-122"/>
              </a:rPr>
              <a:t>业务框架开发</a:t>
            </a:r>
            <a:endParaRPr lang="zh-CN" altLang="en-US" sz="1400" dirty="0">
              <a:latin typeface="华文细黑" pitchFamily="2" charset="-122"/>
              <a:ea typeface="华文细黑" pitchFamily="2" charset="-122"/>
            </a:endParaRPr>
          </a:p>
        </p:txBody>
      </p:sp>
      <p:sp>
        <p:nvSpPr>
          <p:cNvPr id="49" name="矩形 48"/>
          <p:cNvSpPr/>
          <p:nvPr/>
        </p:nvSpPr>
        <p:spPr bwMode="auto">
          <a:xfrm>
            <a:off x="5913479" y="5168903"/>
            <a:ext cx="1214446" cy="35719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zh-CN" altLang="en-US" sz="1400" dirty="0" smtClean="0">
                <a:latin typeface="华文细黑" pitchFamily="2" charset="-122"/>
                <a:ea typeface="华文细黑" pitchFamily="2" charset="-122"/>
              </a:rPr>
              <a:t>测试与部署</a:t>
            </a:r>
            <a:endParaRPr lang="zh-CN" altLang="en-US" sz="1400" dirty="0">
              <a:latin typeface="华文细黑" pitchFamily="2" charset="-122"/>
              <a:ea typeface="华文细黑" pitchFamily="2" charset="-122"/>
            </a:endParaRPr>
          </a:p>
        </p:txBody>
      </p:sp>
      <p:sp>
        <p:nvSpPr>
          <p:cNvPr id="42" name="矩形 41"/>
          <p:cNvSpPr/>
          <p:nvPr/>
        </p:nvSpPr>
        <p:spPr bwMode="auto">
          <a:xfrm>
            <a:off x="457200" y="1563674"/>
            <a:ext cx="8258204" cy="61914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vert="horz" lIns="91395" tIns="45697" rIns="91395" bIns="45697" anchor="ctr"/>
          <a:lstStyle/>
          <a:p>
            <a:pPr algn="ctr">
              <a:defRPr/>
            </a:pPr>
            <a:r>
              <a:rPr lang="zh-CN" altLang="en-US" b="1" dirty="0" smtClean="0">
                <a:solidFill>
                  <a:schemeClr val="tx1"/>
                </a:solidFill>
                <a:latin typeface="微软雅黑" pitchFamily="34" charset="-122"/>
              </a:rPr>
              <a:t>领域组件积累</a:t>
            </a:r>
            <a:endParaRPr lang="en-US" altLang="zh-CN" b="1" dirty="0" smtClean="0">
              <a:solidFill>
                <a:schemeClr val="tx1"/>
              </a:solidFill>
              <a:latin typeface="微软雅黑" pitchFamily="34" charset="-122"/>
            </a:endParaRPr>
          </a:p>
        </p:txBody>
      </p:sp>
      <p:sp>
        <p:nvSpPr>
          <p:cNvPr id="48" name="矩形 47"/>
          <p:cNvSpPr/>
          <p:nvPr/>
        </p:nvSpPr>
        <p:spPr>
          <a:xfrm>
            <a:off x="5177898" y="6128805"/>
            <a:ext cx="309081" cy="25558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vert="horz" lIns="91395" tIns="45697" rIns="91395" bIns="45697" anchor="ctr"/>
          <a:lstStyle/>
          <a:p>
            <a:pPr algn="ctr">
              <a:defRPr/>
            </a:pPr>
            <a:endParaRPr lang="zh-CN" altLang="en-US" b="1" dirty="0">
              <a:solidFill>
                <a:schemeClr val="tx1"/>
              </a:solidFill>
              <a:latin typeface="微软雅黑" pitchFamily="34" charset="-122"/>
            </a:endParaRPr>
          </a:p>
        </p:txBody>
      </p:sp>
      <p:sp>
        <p:nvSpPr>
          <p:cNvPr id="50" name="TextBox 16"/>
          <p:cNvSpPr txBox="1">
            <a:spLocks noChangeArrowheads="1"/>
          </p:cNvSpPr>
          <p:nvPr/>
        </p:nvSpPr>
        <p:spPr bwMode="auto">
          <a:xfrm>
            <a:off x="2378348" y="6098646"/>
            <a:ext cx="2693718" cy="369285"/>
          </a:xfrm>
          <a:prstGeom prst="rect">
            <a:avLst/>
          </a:prstGeom>
          <a:noFill/>
          <a:ln w="9525">
            <a:noFill/>
            <a:miter lim="800000"/>
            <a:headEnd/>
            <a:tailEnd/>
          </a:ln>
        </p:spPr>
        <p:txBody>
          <a:bodyPr wrap="square" lIns="91395" tIns="45697" rIns="91395" bIns="45697">
            <a:spAutoFit/>
          </a:bodyPr>
          <a:lstStyle/>
          <a:p>
            <a:r>
              <a:rPr lang="zh-CN" altLang="en-US" b="1" dirty="0" smtClean="0"/>
              <a:t>业务应用平台核心</a:t>
            </a:r>
            <a:r>
              <a:rPr lang="zh-CN" altLang="en-US" b="1" dirty="0"/>
              <a:t>模块</a:t>
            </a:r>
          </a:p>
        </p:txBody>
      </p:sp>
      <p:sp>
        <p:nvSpPr>
          <p:cNvPr id="51" name="TextBox 17"/>
          <p:cNvSpPr txBox="1">
            <a:spLocks noChangeArrowheads="1"/>
          </p:cNvSpPr>
          <p:nvPr/>
        </p:nvSpPr>
        <p:spPr bwMode="auto">
          <a:xfrm>
            <a:off x="5562672" y="6098642"/>
            <a:ext cx="2117210" cy="369285"/>
          </a:xfrm>
          <a:prstGeom prst="rect">
            <a:avLst/>
          </a:prstGeom>
          <a:noFill/>
          <a:ln w="9525">
            <a:noFill/>
            <a:miter lim="800000"/>
            <a:headEnd/>
            <a:tailEnd/>
          </a:ln>
        </p:spPr>
        <p:txBody>
          <a:bodyPr wrap="square" lIns="91395" tIns="45697" rIns="91395" bIns="45697">
            <a:spAutoFit/>
          </a:bodyPr>
          <a:lstStyle/>
          <a:p>
            <a:r>
              <a:rPr lang="zh-CN" altLang="en-US" b="1" dirty="0" smtClean="0"/>
              <a:t>业务软件功能</a:t>
            </a:r>
            <a:endParaRPr lang="zh-CN" altLang="en-US" b="1" dirty="0"/>
          </a:p>
        </p:txBody>
      </p:sp>
      <p:sp>
        <p:nvSpPr>
          <p:cNvPr id="52" name="矩形 51"/>
          <p:cNvSpPr/>
          <p:nvPr/>
        </p:nvSpPr>
        <p:spPr>
          <a:xfrm>
            <a:off x="2057478" y="6132395"/>
            <a:ext cx="309081" cy="255588"/>
          </a:xfrm>
          <a:prstGeom prst="rect">
            <a:avLst/>
          </a:prstGeom>
          <a:solidFill>
            <a:srgbClr val="87CB3D"/>
          </a:solidFill>
          <a:ln>
            <a:headEnd/>
            <a:tailEnd/>
          </a:ln>
        </p:spPr>
        <p:style>
          <a:lnRef idx="0">
            <a:schemeClr val="accent2"/>
          </a:lnRef>
          <a:fillRef idx="3">
            <a:schemeClr val="accent2"/>
          </a:fillRef>
          <a:effectRef idx="3">
            <a:schemeClr val="accent2"/>
          </a:effectRef>
          <a:fontRef idx="minor">
            <a:schemeClr val="lt1"/>
          </a:fontRef>
        </p:style>
        <p:txBody>
          <a:bodyPr vert="horz" lIns="91395" tIns="45697" rIns="91395" bIns="45697" anchor="t" anchorCtr="0"/>
          <a:lstStyle/>
          <a:p>
            <a:pPr algn="ctr">
              <a:defRPr/>
            </a:pPr>
            <a:endParaRPr lang="zh-CN" altLang="en-US" b="1" dirty="0" smtClean="0">
              <a:solidFill>
                <a:schemeClr val="bg1"/>
              </a:solidFill>
              <a:latin typeface="微软雅黑" pitchFamily="34" charset="-122"/>
            </a:endParaRPr>
          </a:p>
        </p:txBody>
      </p:sp>
      <p:sp>
        <p:nvSpPr>
          <p:cNvPr id="22" name="标题 1"/>
          <p:cNvSpPr txBox="1">
            <a:spLocks/>
          </p:cNvSpPr>
          <p:nvPr/>
        </p:nvSpPr>
        <p:spPr bwMode="auto">
          <a:xfrm>
            <a:off x="304800" y="381005"/>
            <a:ext cx="8610600" cy="561975"/>
          </a:xfrm>
          <a:prstGeom prst="rect">
            <a:avLst/>
          </a:prstGeom>
          <a:noFill/>
          <a:ln w="9525">
            <a:noFill/>
            <a:miter lim="800000"/>
            <a:headEnd/>
            <a:tailEnd/>
          </a:ln>
          <a:effectLst/>
        </p:spPr>
        <p:txBody>
          <a:bodyPr vert="horz" wrap="square" lIns="91395" tIns="45697" rIns="91395" bIns="45697"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kern="0" dirty="0" smtClean="0"/>
              <a:t>系统开发模式：</a:t>
            </a:r>
            <a:r>
              <a:rPr lang="zh-CN" altLang="en-US" dirty="0"/>
              <a:t>工作量参考模型</a:t>
            </a:r>
            <a:endParaRPr lang="zh-CN" altLang="en-US" kern="0" dirty="0"/>
          </a:p>
        </p:txBody>
      </p:sp>
      <p:sp>
        <p:nvSpPr>
          <p:cNvPr id="21"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53</a:t>
            </a:fld>
            <a:endParaRPr lang="en-US" altLang="zh-CN" dirty="0"/>
          </a:p>
        </p:txBody>
      </p:sp>
    </p:spTree>
    <p:extLst>
      <p:ext uri="{BB962C8B-B14F-4D97-AF65-F5344CB8AC3E}">
        <p14:creationId xmlns="" xmlns:p14="http://schemas.microsoft.com/office/powerpoint/2010/main" val="1804306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提纲</a:t>
            </a:r>
            <a:endParaRPr lang="zh-CN" altLang="en-US" dirty="0"/>
          </a:p>
        </p:txBody>
      </p:sp>
      <p:grpSp>
        <p:nvGrpSpPr>
          <p:cNvPr id="5" name="组合 4"/>
          <p:cNvGrpSpPr/>
          <p:nvPr/>
        </p:nvGrpSpPr>
        <p:grpSpPr>
          <a:xfrm>
            <a:off x="1115616" y="1278884"/>
            <a:ext cx="6840760" cy="564408"/>
            <a:chOff x="1043608" y="1316856"/>
            <a:chExt cx="6840760" cy="600075"/>
          </a:xfrm>
        </p:grpSpPr>
        <p:sp>
          <p:nvSpPr>
            <p:cNvPr id="6" name="AutoShape 2"/>
            <p:cNvSpPr>
              <a:spLocks noChangeArrowheads="1"/>
            </p:cNvSpPr>
            <p:nvPr/>
          </p:nvSpPr>
          <p:spPr bwMode="auto">
            <a:xfrm>
              <a:off x="1043608" y="1316856"/>
              <a:ext cx="734932" cy="600075"/>
            </a:xfrm>
            <a:prstGeom prst="homePlate">
              <a:avLst>
                <a:gd name="adj" fmla="val 26228"/>
              </a:avLst>
            </a:prstGeom>
            <a:solidFill>
              <a:schemeClr val="tx1">
                <a:lumMod val="50000"/>
                <a:lumOff val="50000"/>
              </a:schemeClr>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900" kern="0" dirty="0">
                  <a:solidFill>
                    <a:srgbClr val="FFFFFF"/>
                  </a:solidFill>
                  <a:latin typeface="微软雅黑" pitchFamily="34" charset="-122"/>
                  <a:ea typeface="微软雅黑" pitchFamily="34" charset="-122"/>
                </a:rPr>
                <a:t>一</a:t>
              </a:r>
              <a:endParaRPr lang="en-US" altLang="zh-CN" sz="1900" kern="0" dirty="0">
                <a:solidFill>
                  <a:srgbClr val="FFFFFF"/>
                </a:solidFill>
                <a:latin typeface="微软雅黑" pitchFamily="34" charset="-122"/>
                <a:ea typeface="微软雅黑" pitchFamily="34" charset="-122"/>
              </a:endParaRPr>
            </a:p>
          </p:txBody>
        </p:sp>
        <p:sp>
          <p:nvSpPr>
            <p:cNvPr id="7"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900" kern="0" dirty="0">
                <a:solidFill>
                  <a:schemeClr val="bg1"/>
                </a:solidFill>
                <a:latin typeface="微软雅黑" pitchFamily="34" charset="-122"/>
                <a:ea typeface="微软雅黑" pitchFamily="34" charset="-122"/>
              </a:endParaRPr>
            </a:p>
          </p:txBody>
        </p:sp>
        <p:sp>
          <p:nvSpPr>
            <p:cNvPr id="8"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79095" lvl="1" indent="250733" fontAlgn="auto">
                <a:spcBef>
                  <a:spcPct val="20000"/>
                </a:spcBef>
                <a:spcAft>
                  <a:spcPts val="0"/>
                </a:spcAft>
                <a:buFontTx/>
                <a:buChar char="–"/>
                <a:tabLst>
                  <a:tab pos="8011505" algn="r"/>
                </a:tabLst>
                <a:defRPr/>
              </a:pPr>
              <a:r>
                <a:rPr lang="zh-CN" altLang="en-US" dirty="0" smtClean="0">
                  <a:latin typeface="微软雅黑" panose="020B0503020204020204" pitchFamily="34" charset="-122"/>
                  <a:ea typeface="微软雅黑" panose="020B0503020204020204" pitchFamily="34" charset="-122"/>
                </a:rPr>
                <a:t>普元公司及案例介绍</a:t>
              </a:r>
              <a:endParaRPr lang="zh-CN" altLang="en-US" dirty="0">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1142976" y="3936162"/>
            <a:ext cx="6840760" cy="564408"/>
            <a:chOff x="1043608" y="1316856"/>
            <a:chExt cx="6840760" cy="600075"/>
          </a:xfrm>
        </p:grpSpPr>
        <p:sp>
          <p:nvSpPr>
            <p:cNvPr id="18" name="AutoShape 2"/>
            <p:cNvSpPr>
              <a:spLocks noChangeArrowheads="1"/>
            </p:cNvSpPr>
            <p:nvPr/>
          </p:nvSpPr>
          <p:spPr bwMode="auto">
            <a:xfrm>
              <a:off x="1043608" y="1316856"/>
              <a:ext cx="734932" cy="600075"/>
            </a:xfrm>
            <a:prstGeom prst="homePlate">
              <a:avLst>
                <a:gd name="adj" fmla="val 26228"/>
              </a:avLst>
            </a:prstGeom>
            <a:solidFill>
              <a:schemeClr val="accent2"/>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900" kern="0" dirty="0" smtClean="0">
                  <a:solidFill>
                    <a:srgbClr val="FFFFFF"/>
                  </a:solidFill>
                  <a:latin typeface="微软雅黑" pitchFamily="34" charset="-122"/>
                  <a:ea typeface="微软雅黑" pitchFamily="34" charset="-122"/>
                </a:rPr>
                <a:t>四</a:t>
              </a:r>
              <a:endParaRPr lang="en-US" altLang="zh-CN" sz="1900" kern="0" dirty="0">
                <a:solidFill>
                  <a:srgbClr val="FFFFFF"/>
                </a:solidFill>
                <a:latin typeface="微软雅黑" pitchFamily="34" charset="-122"/>
                <a:ea typeface="微软雅黑" pitchFamily="34" charset="-122"/>
              </a:endParaRPr>
            </a:p>
          </p:txBody>
        </p:sp>
        <p:sp>
          <p:nvSpPr>
            <p:cNvPr id="19"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C00000"/>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900" kern="0" dirty="0">
                <a:solidFill>
                  <a:schemeClr val="bg1"/>
                </a:solidFill>
                <a:latin typeface="微软雅黑" pitchFamily="34" charset="-122"/>
                <a:ea typeface="微软雅黑" pitchFamily="34" charset="-122"/>
              </a:endParaRPr>
            </a:p>
          </p:txBody>
        </p:sp>
        <p:sp>
          <p:nvSpPr>
            <p:cNvPr id="20"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79095" lvl="1" indent="250733" fontAlgn="auto">
                <a:spcBef>
                  <a:spcPct val="20000"/>
                </a:spcBef>
                <a:spcAft>
                  <a:spcPts val="0"/>
                </a:spcAft>
                <a:buFontTx/>
                <a:buChar char="–"/>
                <a:tabLst>
                  <a:tab pos="8011505" algn="r"/>
                </a:tabLst>
                <a:defRPr/>
              </a:pPr>
              <a:r>
                <a:rPr lang="zh-CN" altLang="en-US" b="1" dirty="0" smtClean="0">
                  <a:solidFill>
                    <a:schemeClr val="bg1"/>
                  </a:solidFill>
                  <a:latin typeface="微软雅黑" panose="020B0503020204020204" pitchFamily="34" charset="-122"/>
                  <a:ea typeface="微软雅黑" panose="020B0503020204020204" pitchFamily="34" charset="-122"/>
                </a:rPr>
                <a:t>系统实施规划</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1142976" y="2214562"/>
            <a:ext cx="6840760" cy="564408"/>
            <a:chOff x="1043608" y="1316856"/>
            <a:chExt cx="6840760" cy="600075"/>
          </a:xfrm>
        </p:grpSpPr>
        <p:sp>
          <p:nvSpPr>
            <p:cNvPr id="22" name="AutoShape 2"/>
            <p:cNvSpPr>
              <a:spLocks noChangeArrowheads="1"/>
            </p:cNvSpPr>
            <p:nvPr/>
          </p:nvSpPr>
          <p:spPr bwMode="auto">
            <a:xfrm>
              <a:off x="1043608" y="1316856"/>
              <a:ext cx="734932" cy="600075"/>
            </a:xfrm>
            <a:prstGeom prst="homePlate">
              <a:avLst>
                <a:gd name="adj" fmla="val 26228"/>
              </a:avLst>
            </a:prstGeom>
            <a:solidFill>
              <a:schemeClr val="bg1">
                <a:lumMod val="50000"/>
              </a:schemeClr>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900" kern="0" dirty="0" smtClean="0">
                  <a:solidFill>
                    <a:srgbClr val="FFFFFF"/>
                  </a:solidFill>
                  <a:latin typeface="微软雅黑" pitchFamily="34" charset="-122"/>
                  <a:ea typeface="微软雅黑" pitchFamily="34" charset="-122"/>
                </a:rPr>
                <a:t>二</a:t>
              </a:r>
              <a:endParaRPr lang="en-US" altLang="zh-CN" sz="1900" kern="0" dirty="0">
                <a:solidFill>
                  <a:srgbClr val="FFFFFF"/>
                </a:solidFill>
                <a:latin typeface="微软雅黑" pitchFamily="34" charset="-122"/>
                <a:ea typeface="微软雅黑" pitchFamily="34" charset="-122"/>
              </a:endParaRPr>
            </a:p>
          </p:txBody>
        </p:sp>
        <p:sp>
          <p:nvSpPr>
            <p:cNvPr id="23"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900" kern="0" dirty="0">
                <a:solidFill>
                  <a:schemeClr val="bg1"/>
                </a:solidFill>
                <a:latin typeface="微软雅黑" pitchFamily="34" charset="-122"/>
                <a:ea typeface="微软雅黑" pitchFamily="34" charset="-122"/>
              </a:endParaRPr>
            </a:p>
          </p:txBody>
        </p:sp>
        <p:sp>
          <p:nvSpPr>
            <p:cNvPr id="24"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79095" lvl="1" indent="250733" fontAlgn="auto">
                <a:spcBef>
                  <a:spcPct val="20000"/>
                </a:spcBef>
                <a:spcAft>
                  <a:spcPts val="0"/>
                </a:spcAft>
                <a:buFontTx/>
                <a:buChar char="–"/>
                <a:tabLst>
                  <a:tab pos="8011505" algn="r"/>
                </a:tabLst>
                <a:defRPr/>
              </a:pPr>
              <a:r>
                <a:rPr lang="zh-CN" altLang="en-US" sz="1900" dirty="0" smtClean="0">
                  <a:latin typeface="微软雅黑" panose="020B0503020204020204" pitchFamily="34" charset="-122"/>
                  <a:ea typeface="微软雅黑" panose="020B0503020204020204" pitchFamily="34" charset="-122"/>
                </a:rPr>
                <a:t>对系统需求的理解（技术验证及</a:t>
              </a:r>
              <a:r>
                <a:rPr lang="en-US" altLang="zh-CN" sz="1900" dirty="0" smtClean="0">
                  <a:latin typeface="微软雅黑" panose="020B0503020204020204" pitchFamily="34" charset="-122"/>
                  <a:ea typeface="微软雅黑" panose="020B0503020204020204" pitchFamily="34" charset="-122"/>
                </a:rPr>
                <a:t>Demo</a:t>
              </a:r>
              <a:r>
                <a:rPr lang="zh-CN" altLang="en-US" sz="1900" dirty="0" smtClean="0">
                  <a:latin typeface="微软雅黑" panose="020B0503020204020204" pitchFamily="34" charset="-122"/>
                  <a:ea typeface="微软雅黑" panose="020B0503020204020204" pitchFamily="34" charset="-122"/>
                </a:rPr>
                <a:t>演示）</a:t>
              </a:r>
              <a:endParaRPr lang="zh-CN" altLang="en-US" sz="1900" dirty="0">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1142976" y="3069278"/>
            <a:ext cx="6840760" cy="564408"/>
            <a:chOff x="1043608" y="1316856"/>
            <a:chExt cx="6840760" cy="600075"/>
          </a:xfrm>
        </p:grpSpPr>
        <p:sp>
          <p:nvSpPr>
            <p:cNvPr id="26" name="AutoShape 2"/>
            <p:cNvSpPr>
              <a:spLocks noChangeArrowheads="1"/>
            </p:cNvSpPr>
            <p:nvPr/>
          </p:nvSpPr>
          <p:spPr bwMode="auto">
            <a:xfrm>
              <a:off x="1043608" y="1316856"/>
              <a:ext cx="734932" cy="600075"/>
            </a:xfrm>
            <a:prstGeom prst="homePlate">
              <a:avLst>
                <a:gd name="adj" fmla="val 26228"/>
              </a:avLst>
            </a:prstGeom>
            <a:solidFill>
              <a:schemeClr val="bg1">
                <a:lumMod val="50000"/>
              </a:schemeClr>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900" kern="0" dirty="0">
                  <a:solidFill>
                    <a:srgbClr val="FFFFFF"/>
                  </a:solidFill>
                  <a:latin typeface="微软雅黑" pitchFamily="34" charset="-122"/>
                  <a:ea typeface="微软雅黑" pitchFamily="34" charset="-122"/>
                </a:rPr>
                <a:t>三</a:t>
              </a:r>
              <a:endParaRPr lang="en-US" altLang="zh-CN" sz="1900" kern="0" dirty="0">
                <a:solidFill>
                  <a:srgbClr val="FFFFFF"/>
                </a:solidFill>
                <a:latin typeface="微软雅黑" pitchFamily="34" charset="-122"/>
                <a:ea typeface="微软雅黑" pitchFamily="34" charset="-122"/>
              </a:endParaRPr>
            </a:p>
          </p:txBody>
        </p:sp>
        <p:sp>
          <p:nvSpPr>
            <p:cNvPr id="27"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900" kern="0" dirty="0">
                <a:solidFill>
                  <a:schemeClr val="bg1"/>
                </a:solidFill>
                <a:latin typeface="微软雅黑" pitchFamily="34" charset="-122"/>
                <a:ea typeface="微软雅黑" pitchFamily="34" charset="-122"/>
              </a:endParaRPr>
            </a:p>
          </p:txBody>
        </p:sp>
        <p:sp>
          <p:nvSpPr>
            <p:cNvPr id="28"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79095" lvl="1" indent="250733" fontAlgn="auto">
                <a:spcBef>
                  <a:spcPct val="20000"/>
                </a:spcBef>
                <a:spcAft>
                  <a:spcPts val="0"/>
                </a:spcAft>
                <a:buFontTx/>
                <a:buChar char="–"/>
                <a:tabLst>
                  <a:tab pos="8011505" algn="r"/>
                </a:tabLst>
                <a:defRPr/>
              </a:pPr>
              <a:r>
                <a:rPr lang="zh-CN" altLang="en-US" sz="1900" dirty="0" smtClean="0">
                  <a:latin typeface="微软雅黑" panose="020B0503020204020204" pitchFamily="34" charset="-122"/>
                  <a:ea typeface="微软雅黑" panose="020B0503020204020204" pitchFamily="34" charset="-122"/>
                </a:rPr>
                <a:t>系统主要技术方案</a:t>
              </a:r>
              <a:endParaRPr lang="zh-CN" altLang="en-US" sz="1900" dirty="0">
                <a:latin typeface="微软雅黑" panose="020B0503020204020204" pitchFamily="34" charset="-122"/>
                <a:ea typeface="微软雅黑" panose="020B0503020204020204" pitchFamily="34" charset="-122"/>
              </a:endParaRPr>
            </a:p>
          </p:txBody>
        </p:sp>
      </p:grpSp>
    </p:spTree>
    <p:extLst>
      <p:ext uri="{BB962C8B-B14F-4D97-AF65-F5344CB8AC3E}">
        <p14:creationId xmlns="" xmlns:p14="http://schemas.microsoft.com/office/powerpoint/2010/main" val="42441384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系统一期开发周期规划</a:t>
            </a:r>
            <a:endParaRPr lang="zh-CN" altLang="en-US" dirty="0"/>
          </a:p>
        </p:txBody>
      </p:sp>
      <p:sp>
        <p:nvSpPr>
          <p:cNvPr id="36" name="矩形 35"/>
          <p:cNvSpPr/>
          <p:nvPr/>
        </p:nvSpPr>
        <p:spPr>
          <a:xfrm>
            <a:off x="304800" y="4648200"/>
            <a:ext cx="8382000" cy="2028714"/>
          </a:xfrm>
          <a:prstGeom prst="rect">
            <a:avLst/>
          </a:prstGeom>
        </p:spPr>
        <p:txBody>
          <a:bodyPr wrap="square" lIns="91395" tIns="45697" rIns="91395" bIns="45697">
            <a:spAutoFit/>
          </a:bodyPr>
          <a:lstStyle/>
          <a:p>
            <a:pPr marL="285608" indent="-285608">
              <a:spcAft>
                <a:spcPts val="600"/>
              </a:spcAft>
              <a:buFont typeface="Arial" panose="020B0604020202020204" pitchFamily="34" charset="0"/>
              <a:buChar char="•"/>
            </a:pPr>
            <a:r>
              <a:rPr lang="zh-CN" altLang="en-US" sz="1400" dirty="0" smtClean="0">
                <a:latin typeface="+mn-ea"/>
                <a:ea typeface="+mn-ea"/>
              </a:rPr>
              <a:t>系统一期开发周期</a:t>
            </a:r>
          </a:p>
          <a:p>
            <a:pPr>
              <a:spcAft>
                <a:spcPts val="600"/>
              </a:spcAft>
            </a:pPr>
            <a:r>
              <a:rPr lang="zh-CN" altLang="en-US" sz="1400" dirty="0" smtClean="0"/>
              <a:t>     </a:t>
            </a:r>
            <a:r>
              <a:rPr lang="en-US" altLang="zh-CN" sz="1400" dirty="0" smtClean="0"/>
              <a:t>- </a:t>
            </a:r>
            <a:r>
              <a:rPr lang="zh-CN" altLang="en-US" sz="1400" dirty="0" smtClean="0"/>
              <a:t>总周期预计为 </a:t>
            </a:r>
            <a:r>
              <a:rPr lang="en-US" altLang="zh-CN" b="1" dirty="0" smtClean="0">
                <a:solidFill>
                  <a:srgbClr val="FF0000"/>
                </a:solidFill>
              </a:rPr>
              <a:t>24</a:t>
            </a:r>
            <a:r>
              <a:rPr lang="zh-CN" altLang="en-US" sz="1400" dirty="0" smtClean="0"/>
              <a:t>周，共分为规划、需求、设计、开发、测试、上线试运行等</a:t>
            </a:r>
            <a:r>
              <a:rPr lang="en-US" altLang="zh-CN" sz="1400" dirty="0" smtClean="0"/>
              <a:t>6</a:t>
            </a:r>
            <a:r>
              <a:rPr lang="zh-CN" altLang="en-US" sz="1400" dirty="0" smtClean="0"/>
              <a:t>个阶段</a:t>
            </a:r>
            <a:endParaRPr lang="en-US" altLang="zh-CN" sz="1400" dirty="0" smtClean="0"/>
          </a:p>
          <a:p>
            <a:pPr>
              <a:spcAft>
                <a:spcPts val="600"/>
              </a:spcAft>
            </a:pPr>
            <a:r>
              <a:rPr lang="en-US" altLang="zh-CN" sz="1400" dirty="0" smtClean="0"/>
              <a:t>     - </a:t>
            </a:r>
            <a:r>
              <a:rPr lang="zh-CN" altLang="en-US" sz="1400" dirty="0" smtClean="0"/>
              <a:t>其中规划阶段约</a:t>
            </a:r>
            <a:r>
              <a:rPr lang="en-US" altLang="zh-CN" b="1" dirty="0" smtClean="0">
                <a:solidFill>
                  <a:srgbClr val="FF0000"/>
                </a:solidFill>
              </a:rPr>
              <a:t>1</a:t>
            </a:r>
            <a:r>
              <a:rPr lang="zh-CN" altLang="en-US" sz="1400" dirty="0" smtClean="0"/>
              <a:t>周，需求分析阶段约</a:t>
            </a:r>
            <a:r>
              <a:rPr lang="en-US" altLang="zh-CN" b="1" dirty="0" smtClean="0">
                <a:solidFill>
                  <a:srgbClr val="FF0000"/>
                </a:solidFill>
              </a:rPr>
              <a:t>3</a:t>
            </a:r>
            <a:r>
              <a:rPr lang="zh-CN" altLang="en-US" sz="1400" dirty="0" smtClean="0"/>
              <a:t>周，设计、开发预计约</a:t>
            </a:r>
            <a:r>
              <a:rPr lang="en-US" altLang="zh-CN" b="1" dirty="0" smtClean="0">
                <a:solidFill>
                  <a:srgbClr val="FF0000"/>
                </a:solidFill>
              </a:rPr>
              <a:t>11</a:t>
            </a:r>
            <a:r>
              <a:rPr lang="zh-CN" altLang="en-US" sz="1400" dirty="0" smtClean="0"/>
              <a:t>周</a:t>
            </a:r>
            <a:endParaRPr lang="en-US" altLang="zh-CN" sz="1400" dirty="0" smtClean="0"/>
          </a:p>
          <a:p>
            <a:pPr>
              <a:spcAft>
                <a:spcPts val="600"/>
              </a:spcAft>
            </a:pPr>
            <a:r>
              <a:rPr lang="en-US" altLang="zh-CN" sz="1400" dirty="0"/>
              <a:t> </a:t>
            </a:r>
            <a:r>
              <a:rPr lang="en-US" altLang="zh-CN" sz="1400" dirty="0" smtClean="0"/>
              <a:t>    - </a:t>
            </a:r>
            <a:r>
              <a:rPr lang="zh-CN" altLang="en-US" sz="1400" dirty="0" smtClean="0"/>
              <a:t>为了更好地保证系统推广及可用性，对测试及培训阶段计划了</a:t>
            </a:r>
            <a:r>
              <a:rPr lang="en-US" altLang="zh-CN" b="1" dirty="0" smtClean="0">
                <a:solidFill>
                  <a:srgbClr val="FF0000"/>
                </a:solidFill>
              </a:rPr>
              <a:t>5</a:t>
            </a:r>
            <a:r>
              <a:rPr lang="zh-CN" altLang="en-US" sz="1400" dirty="0" smtClean="0"/>
              <a:t>周工作时间</a:t>
            </a:r>
            <a:endParaRPr lang="en-US" altLang="zh-CN" sz="1400" dirty="0" smtClean="0"/>
          </a:p>
          <a:p>
            <a:pPr>
              <a:spcAft>
                <a:spcPts val="600"/>
              </a:spcAft>
            </a:pPr>
            <a:r>
              <a:rPr lang="en-US" altLang="zh-CN" sz="1400" dirty="0" smtClean="0"/>
              <a:t>     - </a:t>
            </a:r>
            <a:r>
              <a:rPr lang="zh-CN" altLang="en-US" sz="1400" dirty="0" smtClean="0"/>
              <a:t>系统上线并试运行（修正维护系统</a:t>
            </a:r>
            <a:r>
              <a:rPr lang="en-US" altLang="zh-CN" sz="1400" dirty="0" smtClean="0"/>
              <a:t>BUG</a:t>
            </a:r>
            <a:r>
              <a:rPr lang="zh-CN" altLang="en-US" sz="1400" dirty="0" smtClean="0"/>
              <a:t>）计划需要</a:t>
            </a:r>
            <a:r>
              <a:rPr lang="en-US" altLang="zh-CN" b="1" dirty="0" smtClean="0">
                <a:solidFill>
                  <a:srgbClr val="FF0000"/>
                </a:solidFill>
              </a:rPr>
              <a:t>4</a:t>
            </a:r>
            <a:r>
              <a:rPr lang="zh-CN" altLang="en-US" sz="1400" dirty="0" smtClean="0"/>
              <a:t>周工作时间</a:t>
            </a:r>
            <a:endParaRPr lang="en-US" altLang="zh-CN" sz="1400" dirty="0" smtClean="0"/>
          </a:p>
          <a:p>
            <a:pPr>
              <a:spcAft>
                <a:spcPts val="600"/>
              </a:spcAft>
            </a:pPr>
            <a:endParaRPr lang="en-US" altLang="zh-CN" sz="1400" dirty="0" smtClean="0"/>
          </a:p>
        </p:txBody>
      </p:sp>
      <p:pic>
        <p:nvPicPr>
          <p:cNvPr id="52229" name="Picture 5"/>
          <p:cNvPicPr>
            <a:picLocks noChangeAspect="1" noChangeArrowheads="1"/>
          </p:cNvPicPr>
          <p:nvPr/>
        </p:nvPicPr>
        <p:blipFill>
          <a:blip r:embed="rId3"/>
          <a:srcRect/>
          <a:stretch>
            <a:fillRect/>
          </a:stretch>
        </p:blipFill>
        <p:spPr bwMode="auto">
          <a:xfrm>
            <a:off x="428596" y="1071546"/>
            <a:ext cx="8358246" cy="3429024"/>
          </a:xfrm>
          <a:prstGeom prst="rect">
            <a:avLst/>
          </a:prstGeom>
          <a:noFill/>
          <a:ln w="9525">
            <a:noFill/>
            <a:miter lim="800000"/>
            <a:headEnd/>
            <a:tailEnd/>
          </a:ln>
          <a:effectLst/>
        </p:spPr>
      </p:pic>
      <p:sp>
        <p:nvSpPr>
          <p:cNvPr id="5"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55</a:t>
            </a:fld>
            <a:endParaRPr lang="en-US" altLang="zh-CN" dirty="0"/>
          </a:p>
        </p:txBody>
      </p:sp>
    </p:spTree>
    <p:extLst>
      <p:ext uri="{BB962C8B-B14F-4D97-AF65-F5344CB8AC3E}">
        <p14:creationId xmlns="" xmlns:p14="http://schemas.microsoft.com/office/powerpoint/2010/main" val="1696028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系统参与人员规划</a:t>
            </a:r>
            <a:endParaRPr lang="zh-CN" altLang="en-US" dirty="0"/>
          </a:p>
        </p:txBody>
      </p:sp>
      <p:sp>
        <p:nvSpPr>
          <p:cNvPr id="4" name="矩形 3"/>
          <p:cNvSpPr/>
          <p:nvPr/>
        </p:nvSpPr>
        <p:spPr>
          <a:xfrm>
            <a:off x="533400" y="928670"/>
            <a:ext cx="8610600" cy="1354170"/>
          </a:xfrm>
          <a:prstGeom prst="rect">
            <a:avLst/>
          </a:prstGeom>
        </p:spPr>
        <p:txBody>
          <a:bodyPr wrap="square" lIns="91395" tIns="45697" rIns="91395" bIns="45697">
            <a:spAutoFit/>
          </a:bodyPr>
          <a:lstStyle/>
          <a:p>
            <a:pPr marL="285608" indent="-285608">
              <a:spcAft>
                <a:spcPts val="600"/>
              </a:spcAft>
              <a:buFont typeface="Arial" panose="020B0604020202020204" pitchFamily="34" charset="0"/>
              <a:buChar char="•"/>
            </a:pPr>
            <a:r>
              <a:rPr lang="zh-CN" altLang="en-US" dirty="0" smtClean="0">
                <a:latin typeface="+mn-ea"/>
                <a:ea typeface="+mn-ea"/>
              </a:rPr>
              <a:t>系统参与人员</a:t>
            </a:r>
          </a:p>
          <a:p>
            <a:pPr>
              <a:spcAft>
                <a:spcPts val="600"/>
              </a:spcAft>
            </a:pPr>
            <a:r>
              <a:rPr lang="zh-CN" altLang="en-US" dirty="0" smtClean="0"/>
              <a:t>     </a:t>
            </a:r>
            <a:r>
              <a:rPr lang="en-US" altLang="zh-CN" dirty="0" smtClean="0"/>
              <a:t>- </a:t>
            </a:r>
            <a:r>
              <a:rPr lang="zh-CN" altLang="en-US" dirty="0" smtClean="0"/>
              <a:t>系统参与人员现场拟投入需求、设计 、开发 、测试</a:t>
            </a:r>
            <a:r>
              <a:rPr lang="en-US" altLang="zh-CN" dirty="0" smtClean="0"/>
              <a:t>\QA</a:t>
            </a:r>
            <a:r>
              <a:rPr lang="zh-CN" altLang="en-US" dirty="0" smtClean="0"/>
              <a:t>等人员 </a:t>
            </a:r>
            <a:endParaRPr lang="en-US" altLang="zh-CN" dirty="0" smtClean="0"/>
          </a:p>
          <a:p>
            <a:pPr>
              <a:spcAft>
                <a:spcPts val="600"/>
              </a:spcAft>
            </a:pPr>
            <a:r>
              <a:rPr lang="en-US" altLang="zh-CN" dirty="0" smtClean="0"/>
              <a:t>     - </a:t>
            </a:r>
            <a:r>
              <a:rPr lang="zh-CN" altLang="en-US" dirty="0" smtClean="0"/>
              <a:t>为保证系统开发质量及执行进度，将请华北区服务总监兼任项目总监，负责项目评审及进度跟踪检查等。</a:t>
            </a:r>
            <a:endParaRPr lang="en-US" altLang="zh-CN" dirty="0" smtClean="0"/>
          </a:p>
        </p:txBody>
      </p:sp>
      <p:sp>
        <p:nvSpPr>
          <p:cNvPr id="5" name="文本框 4"/>
          <p:cNvSpPr txBox="1"/>
          <p:nvPr/>
        </p:nvSpPr>
        <p:spPr>
          <a:xfrm>
            <a:off x="533401" y="2539962"/>
            <a:ext cx="1978905" cy="317534"/>
          </a:xfrm>
          <a:prstGeom prst="rect">
            <a:avLst/>
          </a:prstGeom>
          <a:noFill/>
        </p:spPr>
        <p:txBody>
          <a:bodyPr wrap="none" lIns="91395" tIns="45697" rIns="91395" bIns="45697" rtlCol="0">
            <a:spAutoFit/>
          </a:bodyPr>
          <a:lstStyle/>
          <a:p>
            <a:r>
              <a:rPr lang="zh-CN" altLang="en-US" sz="1400" dirty="0" smtClean="0">
                <a:solidFill>
                  <a:schemeClr val="tx2"/>
                </a:solidFill>
                <a:latin typeface="微软雅黑" panose="020B0503020204020204" pitchFamily="34" charset="-122"/>
                <a:ea typeface="微软雅黑" panose="020B0503020204020204" pitchFamily="34" charset="-122"/>
              </a:rPr>
              <a:t>附：现场实施主要人员</a:t>
            </a:r>
            <a:endParaRPr lang="zh-CN" altLang="en-US" sz="1400" dirty="0">
              <a:solidFill>
                <a:schemeClr val="tx2"/>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 xmlns:p14="http://schemas.microsoft.com/office/powerpoint/2010/main" val="2064098629"/>
              </p:ext>
            </p:extLst>
          </p:nvPr>
        </p:nvGraphicFramePr>
        <p:xfrm>
          <a:off x="533400" y="2801900"/>
          <a:ext cx="8218485" cy="3627501"/>
        </p:xfrm>
        <a:graphic>
          <a:graphicData uri="http://schemas.openxmlformats.org/drawingml/2006/table">
            <a:tbl>
              <a:tblPr firstRow="1" bandRow="1">
                <a:tableStyleId>{93296810-A885-4BE3-A3E7-6D5BEEA58F35}</a:tableStyleId>
              </a:tblPr>
              <a:tblGrid>
                <a:gridCol w="647301"/>
                <a:gridCol w="1152128"/>
                <a:gridCol w="1080120"/>
                <a:gridCol w="1373365"/>
                <a:gridCol w="2268211"/>
                <a:gridCol w="1697360"/>
              </a:tblGrid>
              <a:tr h="589839">
                <a:tc>
                  <a:txBody>
                    <a:bodyPr/>
                    <a:lstStyle/>
                    <a:p>
                      <a:pPr algn="ctr"/>
                      <a:r>
                        <a:rPr lang="zh-CN" altLang="en-US" sz="1400" dirty="0" smtClean="0">
                          <a:latin typeface="微软雅黑" panose="020B0503020204020204" pitchFamily="34" charset="-122"/>
                          <a:ea typeface="微软雅黑" panose="020B0503020204020204" pitchFamily="34" charset="-122"/>
                        </a:rPr>
                        <a:t>序号</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姓名</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级别</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普元职务</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项目职责</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latin typeface="微软雅黑" panose="020B0503020204020204" pitchFamily="34" charset="-122"/>
                          <a:ea typeface="微软雅黑" panose="020B0503020204020204" pitchFamily="34" charset="-122"/>
                        </a:rPr>
                        <a:t>参与程度</a:t>
                      </a:r>
                      <a:endParaRPr lang="zh-CN" altLang="en-US" sz="1400" dirty="0">
                        <a:latin typeface="微软雅黑" panose="020B0503020204020204" pitchFamily="34" charset="-122"/>
                        <a:ea typeface="微软雅黑" panose="020B0503020204020204" pitchFamily="34" charset="-122"/>
                      </a:endParaRPr>
                    </a:p>
                  </a:txBody>
                  <a:tcPr anchor="ctr"/>
                </a:tc>
              </a:tr>
              <a:tr h="506277">
                <a:tc>
                  <a:txBody>
                    <a:bodyPr/>
                    <a:lstStyle/>
                    <a:p>
                      <a:pPr algn="ctr"/>
                      <a:r>
                        <a:rPr lang="en-US" altLang="zh-CN" sz="1400" dirty="0" smtClean="0">
                          <a:solidFill>
                            <a:schemeClr val="tx2"/>
                          </a:solidFill>
                          <a:latin typeface="微软雅黑" panose="020B0503020204020204" pitchFamily="34" charset="-122"/>
                          <a:ea typeface="微软雅黑" panose="020B0503020204020204" pitchFamily="34" charset="-122"/>
                        </a:rPr>
                        <a:t>1</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r>
                        <a:rPr lang="zh-CN" altLang="en-US" sz="1400" dirty="0" smtClean="0">
                          <a:solidFill>
                            <a:schemeClr val="tx2"/>
                          </a:solidFill>
                          <a:latin typeface="微软雅黑" panose="020B0503020204020204" pitchFamily="34" charset="-122"/>
                          <a:ea typeface="微软雅黑" panose="020B0503020204020204" pitchFamily="34" charset="-122"/>
                        </a:rPr>
                        <a:t>张健</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r>
                        <a:rPr lang="zh-CN" altLang="en-US" sz="1400" dirty="0" smtClean="0">
                          <a:solidFill>
                            <a:schemeClr val="tx2"/>
                          </a:solidFill>
                          <a:latin typeface="微软雅黑" panose="020B0503020204020204" pitchFamily="34" charset="-122"/>
                          <a:ea typeface="微软雅黑" panose="020B0503020204020204" pitchFamily="34" charset="-122"/>
                        </a:rPr>
                        <a:t>专家</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r>
                        <a:rPr lang="zh-CN" altLang="en-US" sz="1400" dirty="0" smtClean="0">
                          <a:solidFill>
                            <a:schemeClr val="tx2"/>
                          </a:solidFill>
                          <a:latin typeface="微软雅黑" panose="020B0503020204020204" pitchFamily="34" charset="-122"/>
                          <a:ea typeface="微软雅黑" panose="020B0503020204020204" pitchFamily="34" charset="-122"/>
                        </a:rPr>
                        <a:t>服务总监</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solidFill>
                            <a:schemeClr val="tx2"/>
                          </a:solidFill>
                          <a:latin typeface="微软雅黑" panose="020B0503020204020204" pitchFamily="34" charset="-122"/>
                          <a:ea typeface="微软雅黑" panose="020B0503020204020204" pitchFamily="34" charset="-122"/>
                        </a:rPr>
                        <a:t>项目总监</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solidFill>
                            <a:schemeClr val="tx2"/>
                          </a:solidFill>
                          <a:latin typeface="微软雅黑" panose="020B0503020204020204" pitchFamily="34" charset="-122"/>
                          <a:ea typeface="微软雅黑" panose="020B0503020204020204" pitchFamily="34" charset="-122"/>
                        </a:rPr>
                        <a:t>按需参与</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r>
              <a:tr h="506277">
                <a:tc>
                  <a:txBody>
                    <a:bodyPr/>
                    <a:lstStyle/>
                    <a:p>
                      <a:pPr algn="ctr"/>
                      <a:r>
                        <a:rPr lang="en-US" altLang="zh-CN" sz="1400" dirty="0" smtClean="0">
                          <a:solidFill>
                            <a:schemeClr val="tx2"/>
                          </a:solidFill>
                          <a:latin typeface="微软雅黑" panose="020B0503020204020204" pitchFamily="34" charset="-122"/>
                          <a:ea typeface="微软雅黑" panose="020B0503020204020204" pitchFamily="34" charset="-122"/>
                        </a:rPr>
                        <a:t>2</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r>
                        <a:rPr lang="zh-CN" altLang="en-US" sz="1400" dirty="0" smtClean="0">
                          <a:solidFill>
                            <a:schemeClr val="tx2"/>
                          </a:solidFill>
                          <a:latin typeface="微软雅黑" panose="020B0503020204020204" pitchFamily="34" charset="-122"/>
                          <a:ea typeface="微软雅黑" panose="020B0503020204020204" pitchFamily="34" charset="-122"/>
                        </a:rPr>
                        <a:t>白忠凯</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r>
                        <a:rPr lang="zh-CN" altLang="en-US" sz="1400" dirty="0" smtClean="0">
                          <a:solidFill>
                            <a:schemeClr val="tx2"/>
                          </a:solidFill>
                          <a:latin typeface="微软雅黑" panose="020B0503020204020204" pitchFamily="34" charset="-122"/>
                          <a:ea typeface="微软雅黑" panose="020B0503020204020204" pitchFamily="34" charset="-122"/>
                        </a:rPr>
                        <a:t>专家</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r>
                        <a:rPr lang="zh-CN" altLang="en-US" sz="1400" dirty="0" smtClean="0">
                          <a:solidFill>
                            <a:schemeClr val="tx2"/>
                          </a:solidFill>
                          <a:latin typeface="微软雅黑" panose="020B0503020204020204" pitchFamily="34" charset="-122"/>
                          <a:ea typeface="微软雅黑" panose="020B0503020204020204" pitchFamily="34" charset="-122"/>
                        </a:rPr>
                        <a:t>开发经理</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tx2"/>
                          </a:solidFill>
                          <a:latin typeface="微软雅黑" panose="020B0503020204020204" pitchFamily="34" charset="-122"/>
                          <a:ea typeface="微软雅黑" panose="020B0503020204020204" pitchFamily="34" charset="-122"/>
                        </a:rPr>
                        <a:t>项目顾问</a:t>
                      </a:r>
                    </a:p>
                  </a:txBody>
                  <a:tcPr anchor="ctr"/>
                </a:tc>
                <a:tc>
                  <a:txBody>
                    <a:bodyPr/>
                    <a:lstStyle/>
                    <a:p>
                      <a:pPr algn="ctr"/>
                      <a:r>
                        <a:rPr lang="zh-CN" altLang="en-US" sz="1400" dirty="0" smtClean="0">
                          <a:solidFill>
                            <a:schemeClr val="tx2"/>
                          </a:solidFill>
                          <a:latin typeface="微软雅黑" panose="020B0503020204020204" pitchFamily="34" charset="-122"/>
                          <a:ea typeface="微软雅黑" panose="020B0503020204020204" pitchFamily="34" charset="-122"/>
                        </a:rPr>
                        <a:t>总体设计</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r>
              <a:tr h="506277">
                <a:tc>
                  <a:txBody>
                    <a:bodyPr/>
                    <a:lstStyle/>
                    <a:p>
                      <a:pPr algn="ctr"/>
                      <a:r>
                        <a:rPr lang="en-US" altLang="zh-CN" sz="1400" dirty="0" smtClean="0">
                          <a:solidFill>
                            <a:schemeClr val="tx2"/>
                          </a:solidFill>
                          <a:latin typeface="微软雅黑" panose="020B0503020204020204" pitchFamily="34" charset="-122"/>
                          <a:ea typeface="微软雅黑" panose="020B0503020204020204" pitchFamily="34" charset="-122"/>
                        </a:rPr>
                        <a:t>3</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tx2"/>
                          </a:solidFill>
                          <a:latin typeface="微软雅黑" panose="020B0503020204020204" pitchFamily="34" charset="-122"/>
                          <a:ea typeface="微软雅黑" panose="020B0503020204020204" pitchFamily="34" charset="-122"/>
                        </a:rPr>
                        <a:t>贺晋</a:t>
                      </a:r>
                    </a:p>
                  </a:txBody>
                  <a:tcPr anchor="ctr"/>
                </a:tc>
                <a:tc>
                  <a:txBody>
                    <a:bodyPr/>
                    <a:lstStyle/>
                    <a:p>
                      <a:r>
                        <a:rPr lang="zh-CN" altLang="en-US" sz="1400" dirty="0" smtClean="0">
                          <a:solidFill>
                            <a:schemeClr val="tx2"/>
                          </a:solidFill>
                          <a:latin typeface="微软雅黑" panose="020B0503020204020204" pitchFamily="34" charset="-122"/>
                          <a:ea typeface="微软雅黑" panose="020B0503020204020204" pitchFamily="34" charset="-122"/>
                        </a:rPr>
                        <a:t>资深</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r>
                        <a:rPr lang="zh-CN" altLang="en-US" sz="1400" dirty="0" smtClean="0">
                          <a:solidFill>
                            <a:schemeClr val="tx2"/>
                          </a:solidFill>
                          <a:latin typeface="微软雅黑" panose="020B0503020204020204" pitchFamily="34" charset="-122"/>
                          <a:ea typeface="微软雅黑" panose="020B0503020204020204" pitchFamily="34" charset="-122"/>
                        </a:rPr>
                        <a:t>开发经理</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solidFill>
                            <a:schemeClr val="tx2"/>
                          </a:solidFill>
                          <a:latin typeface="微软雅黑" panose="020B0503020204020204" pitchFamily="34" charset="-122"/>
                          <a:ea typeface="微软雅黑" panose="020B0503020204020204" pitchFamily="34" charset="-122"/>
                        </a:rPr>
                        <a:t>项目经理</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solidFill>
                            <a:schemeClr val="tx2"/>
                          </a:solidFill>
                          <a:latin typeface="微软雅黑" panose="020B0503020204020204" pitchFamily="34" charset="-122"/>
                          <a:ea typeface="微软雅黑" panose="020B0503020204020204" pitchFamily="34" charset="-122"/>
                        </a:rPr>
                        <a:t>100%</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r>
              <a:tr h="506277">
                <a:tc>
                  <a:txBody>
                    <a:bodyPr/>
                    <a:lstStyle/>
                    <a:p>
                      <a:pPr algn="ctr"/>
                      <a:r>
                        <a:rPr lang="en-US" altLang="zh-CN" sz="1400" dirty="0" smtClean="0">
                          <a:solidFill>
                            <a:schemeClr val="tx2"/>
                          </a:solidFill>
                          <a:latin typeface="微软雅黑" panose="020B0503020204020204" pitchFamily="34" charset="-122"/>
                          <a:ea typeface="微软雅黑" panose="020B0503020204020204" pitchFamily="34" charset="-122"/>
                        </a:rPr>
                        <a:t>4</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tx2"/>
                          </a:solidFill>
                          <a:latin typeface="微软雅黑" panose="020B0503020204020204" pitchFamily="34" charset="-122"/>
                          <a:ea typeface="微软雅黑" panose="020B0503020204020204" pitchFamily="34" charset="-122"/>
                        </a:rPr>
                        <a:t>张玉峰</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r>
                        <a:rPr lang="zh-CN" altLang="en-US" sz="1400" dirty="0" smtClean="0">
                          <a:solidFill>
                            <a:schemeClr val="tx2"/>
                          </a:solidFill>
                          <a:latin typeface="微软雅黑" panose="020B0503020204020204" pitchFamily="34" charset="-122"/>
                          <a:ea typeface="微软雅黑" panose="020B0503020204020204" pitchFamily="34" charset="-122"/>
                        </a:rPr>
                        <a:t>资深</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tx2"/>
                          </a:solidFill>
                          <a:latin typeface="微软雅黑" panose="020B0503020204020204" pitchFamily="34" charset="-122"/>
                          <a:ea typeface="微软雅黑" panose="020B0503020204020204" pitchFamily="34" charset="-122"/>
                        </a:rPr>
                        <a:t>开发经理</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solidFill>
                            <a:schemeClr val="tx2"/>
                          </a:solidFill>
                          <a:latin typeface="微软雅黑" panose="020B0503020204020204" pitchFamily="34" charset="-122"/>
                          <a:ea typeface="微软雅黑" panose="020B0503020204020204" pitchFamily="34" charset="-122"/>
                        </a:rPr>
                        <a:t>技术经理</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2"/>
                          </a:solidFill>
                          <a:latin typeface="微软雅黑" panose="020B0503020204020204" pitchFamily="34" charset="-122"/>
                          <a:ea typeface="微软雅黑" panose="020B0503020204020204" pitchFamily="34" charset="-122"/>
                        </a:rPr>
                        <a:t>100%</a:t>
                      </a:r>
                      <a:endParaRPr lang="zh-CN" altLang="en-US" sz="1400" dirty="0" smtClean="0">
                        <a:solidFill>
                          <a:schemeClr val="tx2"/>
                        </a:solidFill>
                        <a:latin typeface="微软雅黑" panose="020B0503020204020204" pitchFamily="34" charset="-122"/>
                        <a:ea typeface="微软雅黑" panose="020B0503020204020204" pitchFamily="34" charset="-122"/>
                      </a:endParaRPr>
                    </a:p>
                  </a:txBody>
                  <a:tcPr anchor="ctr"/>
                </a:tc>
              </a:tr>
              <a:tr h="506277">
                <a:tc>
                  <a:txBody>
                    <a:bodyPr/>
                    <a:lstStyle/>
                    <a:p>
                      <a:pPr algn="ctr"/>
                      <a:r>
                        <a:rPr lang="en-US" altLang="zh-CN" sz="1400" dirty="0" smtClean="0">
                          <a:solidFill>
                            <a:schemeClr val="tx2"/>
                          </a:solidFill>
                          <a:latin typeface="微软雅黑" panose="020B0503020204020204" pitchFamily="34" charset="-122"/>
                          <a:ea typeface="微软雅黑" panose="020B0503020204020204" pitchFamily="34" charset="-122"/>
                        </a:rPr>
                        <a:t>5</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r>
                        <a:rPr lang="zh-CN" altLang="en-US" sz="1400" dirty="0" smtClean="0">
                          <a:solidFill>
                            <a:schemeClr val="tx2"/>
                          </a:solidFill>
                          <a:latin typeface="微软雅黑" panose="020B0503020204020204" pitchFamily="34" charset="-122"/>
                          <a:ea typeface="微软雅黑" panose="020B0503020204020204" pitchFamily="34" charset="-122"/>
                        </a:rPr>
                        <a:t>孟大伟</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r>
                        <a:rPr lang="zh-CN" altLang="en-US" sz="1400" dirty="0" smtClean="0">
                          <a:solidFill>
                            <a:schemeClr val="tx2"/>
                          </a:solidFill>
                          <a:latin typeface="微软雅黑" panose="020B0503020204020204" pitchFamily="34" charset="-122"/>
                          <a:ea typeface="微软雅黑" panose="020B0503020204020204" pitchFamily="34" charset="-122"/>
                        </a:rPr>
                        <a:t>高级</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solidFill>
                            <a:schemeClr val="tx2"/>
                          </a:solidFill>
                          <a:latin typeface="微软雅黑" panose="020B0503020204020204" pitchFamily="34" charset="-122"/>
                          <a:ea typeface="微软雅黑" panose="020B0503020204020204" pitchFamily="34" charset="-122"/>
                        </a:rPr>
                        <a:t>测试经理</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1400" dirty="0" smtClean="0">
                          <a:solidFill>
                            <a:schemeClr val="tx2"/>
                          </a:solidFill>
                          <a:latin typeface="微软雅黑" panose="020B0503020204020204" pitchFamily="34" charset="-122"/>
                          <a:ea typeface="微软雅黑" panose="020B0503020204020204" pitchFamily="34" charset="-122"/>
                        </a:rPr>
                        <a:t>100%</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r>
              <a:tr h="506277">
                <a:tc>
                  <a:txBody>
                    <a:bodyPr/>
                    <a:lstStyle/>
                    <a:p>
                      <a:pPr algn="ctr"/>
                      <a:r>
                        <a:rPr lang="en-US" altLang="zh-CN" sz="1400" dirty="0" smtClean="0">
                          <a:solidFill>
                            <a:schemeClr val="tx2"/>
                          </a:solidFill>
                          <a:latin typeface="微软雅黑" panose="020B0503020204020204" pitchFamily="34" charset="-122"/>
                          <a:ea typeface="微软雅黑" panose="020B0503020204020204" pitchFamily="34" charset="-122"/>
                        </a:rPr>
                        <a:t>6</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r>
                        <a:rPr lang="zh-CN" altLang="en-US" sz="1400" dirty="0" smtClean="0">
                          <a:solidFill>
                            <a:schemeClr val="tx2"/>
                          </a:solidFill>
                          <a:latin typeface="微软雅黑" panose="020B0503020204020204" pitchFamily="34" charset="-122"/>
                          <a:ea typeface="微软雅黑" panose="020B0503020204020204" pitchFamily="34" charset="-122"/>
                        </a:rPr>
                        <a:t>张习田</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r>
                        <a:rPr lang="zh-CN" altLang="en-US" sz="1400" dirty="0" smtClean="0">
                          <a:solidFill>
                            <a:schemeClr val="tx2"/>
                          </a:solidFill>
                          <a:latin typeface="微软雅黑" panose="020B0503020204020204" pitchFamily="34" charset="-122"/>
                          <a:ea typeface="微软雅黑" panose="020B0503020204020204" pitchFamily="34" charset="-122"/>
                        </a:rPr>
                        <a:t>高级</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smtClean="0">
                          <a:solidFill>
                            <a:schemeClr val="tx2"/>
                          </a:solidFill>
                          <a:latin typeface="微软雅黑" panose="020B0503020204020204" pitchFamily="34" charset="-122"/>
                          <a:ea typeface="微软雅黑" panose="020B0503020204020204" pitchFamily="34" charset="-122"/>
                        </a:rPr>
                        <a:t>设计开发</a:t>
                      </a:r>
                      <a:endParaRPr lang="zh-CN" altLang="en-US" sz="1400" dirty="0">
                        <a:solidFill>
                          <a:schemeClr val="tx2"/>
                        </a:solidFill>
                        <a:latin typeface="微软雅黑" panose="020B0503020204020204" pitchFamily="34" charset="-122"/>
                        <a:ea typeface="微软雅黑" panose="020B0503020204020204"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2"/>
                          </a:solidFill>
                          <a:latin typeface="微软雅黑" panose="020B0503020204020204" pitchFamily="34" charset="-122"/>
                          <a:ea typeface="微软雅黑" panose="020B0503020204020204" pitchFamily="34" charset="-122"/>
                        </a:rPr>
                        <a:t>100%</a:t>
                      </a:r>
                      <a:endParaRPr lang="zh-CN" altLang="en-US" sz="1400" dirty="0" smtClean="0">
                        <a:solidFill>
                          <a:schemeClr val="tx2"/>
                        </a:solidFill>
                        <a:latin typeface="微软雅黑" panose="020B0503020204020204" pitchFamily="34" charset="-122"/>
                        <a:ea typeface="微软雅黑" panose="020B0503020204020204" pitchFamily="34" charset="-122"/>
                      </a:endParaRPr>
                    </a:p>
                  </a:txBody>
                  <a:tcPr anchor="ctr"/>
                </a:tc>
              </a:tr>
            </a:tbl>
          </a:graphicData>
        </a:graphic>
      </p:graphicFrame>
      <p:sp>
        <p:nvSpPr>
          <p:cNvPr id="7" name="灯片编号占位符 2"/>
          <p:cNvSpPr>
            <a:spLocks noGrp="1"/>
          </p:cNvSpPr>
          <p:nvPr>
            <p:ph type="sldNum" sz="quarter" idx="4294967295"/>
          </p:nvPr>
        </p:nvSpPr>
        <p:spPr>
          <a:xfrm>
            <a:off x="7010400" y="6553200"/>
            <a:ext cx="2133600" cy="260350"/>
          </a:xfrm>
          <a:prstGeom prst="rect">
            <a:avLst/>
          </a:prstGeom>
        </p:spPr>
        <p:txBody>
          <a:bodyPr/>
          <a:lstStyle/>
          <a:p>
            <a:pPr algn="r"/>
            <a:fld id="{6ADA428C-E881-4D3D-8851-5C8254E5F61C}" type="slidenum">
              <a:rPr lang="en-US" altLang="zh-CN" smtClean="0"/>
              <a:pPr algn="r"/>
              <a:t>56</a:t>
            </a:fld>
            <a:endParaRPr lang="en-US" altLang="zh-CN" dirty="0"/>
          </a:p>
        </p:txBody>
      </p:sp>
    </p:spTree>
    <p:extLst>
      <p:ext uri="{BB962C8B-B14F-4D97-AF65-F5344CB8AC3E}">
        <p14:creationId xmlns="" xmlns:p14="http://schemas.microsoft.com/office/powerpoint/2010/main" val="1898532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22" name="Picture 18" descr="thank"/>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21506" name="Rectangle 2"/>
          <p:cNvSpPr>
            <a:spLocks noGrp="1" noChangeArrowheads="1"/>
          </p:cNvSpPr>
          <p:nvPr>
            <p:ph type="title"/>
          </p:nvPr>
        </p:nvSpPr>
        <p:spPr>
          <a:xfrm>
            <a:off x="4495802" y="2311400"/>
            <a:ext cx="4248150" cy="1727200"/>
          </a:xfrm>
        </p:spPr>
        <p:txBody>
          <a:bodyPr/>
          <a:lstStyle/>
          <a:p>
            <a:r>
              <a:rPr lang="en-US" altLang="zh-CN" sz="6000" dirty="0">
                <a:solidFill>
                  <a:srgbClr val="FF6600"/>
                </a:solidFill>
              </a:rPr>
              <a:t>Thanks!</a:t>
            </a:r>
          </a:p>
        </p:txBody>
      </p:sp>
      <p:pic>
        <p:nvPicPr>
          <p:cNvPr id="21519" name="Picture 15" descr="logo"/>
          <p:cNvPicPr>
            <a:picLocks noChangeAspect="1" noChangeArrowheads="1"/>
          </p:cNvPicPr>
          <p:nvPr/>
        </p:nvPicPr>
        <p:blipFill>
          <a:blip r:embed="rId4" cstate="print"/>
          <a:srcRect/>
          <a:stretch>
            <a:fillRect/>
          </a:stretch>
        </p:blipFill>
        <p:spPr bwMode="auto">
          <a:xfrm>
            <a:off x="533406" y="1981203"/>
            <a:ext cx="2447925" cy="293688"/>
          </a:xfrm>
          <a:prstGeom prst="rect">
            <a:avLst/>
          </a:prstGeom>
          <a:noFill/>
        </p:spPr>
      </p:pic>
      <p:sp>
        <p:nvSpPr>
          <p:cNvPr id="21520" name="Text Box 16"/>
          <p:cNvSpPr txBox="1">
            <a:spLocks noChangeArrowheads="1"/>
          </p:cNvSpPr>
          <p:nvPr/>
        </p:nvSpPr>
        <p:spPr bwMode="auto">
          <a:xfrm>
            <a:off x="457200" y="2743205"/>
            <a:ext cx="3962400" cy="2400611"/>
          </a:xfrm>
          <a:prstGeom prst="rect">
            <a:avLst/>
          </a:prstGeom>
          <a:noFill/>
          <a:ln w="9525">
            <a:noFill/>
            <a:miter lim="800000"/>
            <a:headEnd/>
            <a:tailEnd/>
          </a:ln>
          <a:effectLst/>
        </p:spPr>
        <p:txBody>
          <a:bodyPr wrap="square" lIns="91395" tIns="45697" rIns="91395" bIns="45697">
            <a:spAutoFit/>
          </a:bodyPr>
          <a:lstStyle/>
          <a:p>
            <a:r>
              <a:rPr lang="en-US" altLang="zh-CN" sz="2800" dirty="0">
                <a:latin typeface="微软雅黑" pitchFamily="34" charset="-122"/>
                <a:ea typeface="微软雅黑" pitchFamily="34" charset="-122"/>
              </a:rPr>
              <a:t>400-820-5821</a:t>
            </a:r>
          </a:p>
          <a:p>
            <a:pPr algn="l"/>
            <a:endParaRPr lang="en-US" altLang="zh-CN" sz="1100" dirty="0" smtClean="0">
              <a:latin typeface="微软雅黑" pitchFamily="34" charset="-122"/>
              <a:ea typeface="微软雅黑" pitchFamily="34" charset="-122"/>
            </a:endParaRPr>
          </a:p>
          <a:p>
            <a:pPr algn="l"/>
            <a:r>
              <a:rPr lang="zh-CN" altLang="en-US" sz="1400" dirty="0" smtClean="0">
                <a:latin typeface="微软雅黑" pitchFamily="34" charset="-122"/>
                <a:ea typeface="微软雅黑" pitchFamily="34" charset="-122"/>
              </a:rPr>
              <a:t>新浪微博：</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普元软件</a:t>
            </a:r>
            <a:endParaRPr lang="en-US" altLang="zh-CN" sz="1400" dirty="0" smtClean="0">
              <a:latin typeface="微软雅黑" pitchFamily="34" charset="-122"/>
              <a:ea typeface="微软雅黑" pitchFamily="34" charset="-122"/>
            </a:endParaRPr>
          </a:p>
          <a:p>
            <a:pPr algn="l"/>
            <a:r>
              <a:rPr lang="en-US" altLang="zh-CN" sz="1400" dirty="0" err="1" smtClean="0">
                <a:latin typeface="微软雅黑" pitchFamily="34" charset="-122"/>
                <a:ea typeface="微软雅黑" pitchFamily="34" charset="-122"/>
              </a:rPr>
              <a:t>weibo.com</a:t>
            </a:r>
            <a:r>
              <a:rPr lang="en-US" altLang="zh-CN" sz="1400" dirty="0" smtClean="0">
                <a:latin typeface="微软雅黑" pitchFamily="34" charset="-122"/>
                <a:ea typeface="微软雅黑" pitchFamily="34" charset="-122"/>
              </a:rPr>
              <a:t>/</a:t>
            </a:r>
            <a:r>
              <a:rPr lang="en-US" altLang="zh-CN" sz="1400" dirty="0" err="1" smtClean="0">
                <a:latin typeface="微软雅黑" pitchFamily="34" charset="-122"/>
                <a:ea typeface="微软雅黑" pitchFamily="34" charset="-122"/>
              </a:rPr>
              <a:t>primetonsoftware</a:t>
            </a:r>
            <a:endParaRPr lang="en-US" altLang="zh-CN" sz="1400" dirty="0" smtClean="0">
              <a:latin typeface="微软雅黑" pitchFamily="34" charset="-122"/>
              <a:ea typeface="微软雅黑" pitchFamily="34" charset="-122"/>
            </a:endParaRPr>
          </a:p>
          <a:p>
            <a:pPr algn="l"/>
            <a:endParaRPr lang="en-US" altLang="zh-CN" sz="1400" dirty="0" smtClean="0">
              <a:latin typeface="微软雅黑" pitchFamily="34" charset="-122"/>
              <a:ea typeface="微软雅黑" pitchFamily="34" charset="-122"/>
            </a:endParaRPr>
          </a:p>
          <a:p>
            <a:pPr algn="l"/>
            <a:r>
              <a:rPr lang="zh-CN" altLang="en-US" sz="1400" dirty="0" smtClean="0">
                <a:latin typeface="微软雅黑" pitchFamily="34" charset="-122"/>
                <a:ea typeface="微软雅黑" pitchFamily="34" charset="-122"/>
              </a:rPr>
              <a:t>产品服务在线社区：</a:t>
            </a:r>
            <a:r>
              <a:rPr lang="en-US" altLang="zh-CN" sz="1400" dirty="0" err="1" smtClean="0">
                <a:latin typeface="微软雅黑" pitchFamily="34" charset="-122"/>
                <a:ea typeface="微软雅黑" pitchFamily="34" charset="-122"/>
              </a:rPr>
              <a:t>gocom.cc</a:t>
            </a:r>
            <a:endParaRPr lang="en-US" altLang="zh-CN" sz="1400" dirty="0" smtClean="0">
              <a:latin typeface="微软雅黑" pitchFamily="34" charset="-122"/>
              <a:ea typeface="微软雅黑" pitchFamily="34" charset="-122"/>
            </a:endParaRPr>
          </a:p>
          <a:p>
            <a:pPr algn="l"/>
            <a:endParaRPr lang="en-US" altLang="zh-CN" sz="1100" dirty="0" smtClean="0">
              <a:latin typeface="微软雅黑" pitchFamily="34" charset="-122"/>
              <a:ea typeface="微软雅黑" pitchFamily="34" charset="-122"/>
            </a:endParaRPr>
          </a:p>
          <a:p>
            <a:pPr algn="l"/>
            <a:endParaRPr lang="en-US" altLang="zh-CN" sz="1100" dirty="0" smtClean="0">
              <a:latin typeface="微软雅黑" pitchFamily="34" charset="-122"/>
              <a:ea typeface="微软雅黑" pitchFamily="34" charset="-122"/>
            </a:endParaRPr>
          </a:p>
          <a:p>
            <a:pPr algn="l"/>
            <a:endParaRPr lang="en-US" altLang="zh-CN" sz="1100" dirty="0" smtClean="0">
              <a:latin typeface="微软雅黑" pitchFamily="34" charset="-122"/>
              <a:ea typeface="微软雅黑" pitchFamily="34" charset="-122"/>
            </a:endParaRPr>
          </a:p>
          <a:p>
            <a:pPr algn="l"/>
            <a:endParaRPr lang="en-US" altLang="zh-CN" sz="1100" dirty="0" smtClean="0">
              <a:latin typeface="微软雅黑" pitchFamily="34" charset="-122"/>
              <a:ea typeface="微软雅黑" pitchFamily="34" charset="-122"/>
            </a:endParaRPr>
          </a:p>
          <a:p>
            <a:pPr algn="l"/>
            <a:r>
              <a:rPr lang="zh-CN" altLang="en-US" sz="1100" dirty="0" smtClean="0">
                <a:latin typeface="微软雅黑" pitchFamily="34" charset="-122"/>
                <a:ea typeface="微软雅黑" pitchFamily="34" charset="-122"/>
              </a:rPr>
              <a:t>北京 </a:t>
            </a:r>
            <a:r>
              <a:rPr lang="en-US" altLang="zh-CN" sz="1100" dirty="0" smtClean="0">
                <a:latin typeface="微软雅黑" pitchFamily="34" charset="-122"/>
                <a:ea typeface="微软雅黑" pitchFamily="34" charset="-122"/>
              </a:rPr>
              <a:t>| </a:t>
            </a:r>
            <a:r>
              <a:rPr lang="zh-CN" altLang="en-US" sz="1100" dirty="0" smtClean="0">
                <a:latin typeface="微软雅黑" pitchFamily="34" charset="-122"/>
                <a:ea typeface="微软雅黑" pitchFamily="34" charset="-122"/>
              </a:rPr>
              <a:t>上海 </a:t>
            </a:r>
            <a:r>
              <a:rPr lang="en-US" altLang="zh-CN" sz="1100" dirty="0" smtClean="0">
                <a:latin typeface="微软雅黑" pitchFamily="34" charset="-122"/>
                <a:ea typeface="微软雅黑" pitchFamily="34" charset="-122"/>
              </a:rPr>
              <a:t>| </a:t>
            </a:r>
            <a:r>
              <a:rPr lang="zh-CN" altLang="en-US" sz="1100" dirty="0" smtClean="0">
                <a:latin typeface="微软雅黑" pitchFamily="34" charset="-122"/>
                <a:ea typeface="微软雅黑" pitchFamily="34" charset="-122"/>
              </a:rPr>
              <a:t>广州 </a:t>
            </a:r>
            <a:r>
              <a:rPr lang="en-US" altLang="zh-CN" sz="1100" dirty="0" smtClean="0">
                <a:latin typeface="微软雅黑" pitchFamily="34" charset="-122"/>
                <a:ea typeface="微软雅黑" pitchFamily="34" charset="-122"/>
              </a:rPr>
              <a:t>| </a:t>
            </a:r>
            <a:r>
              <a:rPr lang="zh-CN" altLang="en-US" sz="1100" dirty="0" smtClean="0">
                <a:latin typeface="微软雅黑" pitchFamily="34" charset="-122"/>
                <a:ea typeface="微软雅黑" pitchFamily="34" charset="-122"/>
              </a:rPr>
              <a:t>深圳 </a:t>
            </a:r>
            <a:r>
              <a:rPr lang="en-US" altLang="zh-CN" sz="1100" dirty="0" smtClean="0">
                <a:latin typeface="微软雅黑" pitchFamily="34" charset="-122"/>
                <a:ea typeface="微软雅黑" pitchFamily="34" charset="-122"/>
              </a:rPr>
              <a:t>| </a:t>
            </a:r>
            <a:r>
              <a:rPr lang="zh-CN" altLang="en-US" sz="1100" dirty="0" smtClean="0">
                <a:latin typeface="微软雅黑" pitchFamily="34" charset="-122"/>
                <a:ea typeface="微软雅黑" pitchFamily="34" charset="-122"/>
              </a:rPr>
              <a:t>长沙 </a:t>
            </a:r>
            <a:r>
              <a:rPr lang="en-US" altLang="zh-CN" sz="1100" dirty="0" smtClean="0">
                <a:latin typeface="微软雅黑" pitchFamily="34" charset="-122"/>
                <a:ea typeface="微软雅黑" pitchFamily="34" charset="-122"/>
              </a:rPr>
              <a:t>| </a:t>
            </a:r>
            <a:r>
              <a:rPr lang="zh-CN" altLang="en-US" sz="1100" dirty="0" smtClean="0">
                <a:latin typeface="微软雅黑" pitchFamily="34" charset="-122"/>
                <a:ea typeface="微软雅黑" pitchFamily="34" charset="-122"/>
              </a:rPr>
              <a:t>西安</a:t>
            </a:r>
            <a:endParaRPr lang="en-US" altLang="zh-CN" sz="11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rPr>
              <a:t>国际标准组织</a:t>
            </a:r>
            <a:r>
              <a:rPr lang="en-US" altLang="zh-CN" dirty="0">
                <a:latin typeface="+mn-ea"/>
              </a:rPr>
              <a:t>-</a:t>
            </a:r>
            <a:r>
              <a:rPr lang="zh-CN" altLang="en-US" dirty="0">
                <a:latin typeface="+mn-ea"/>
              </a:rPr>
              <a:t>掌控国际关键软件技术的话语权</a:t>
            </a:r>
            <a:endParaRPr lang="zh-CN" altLang="en-US" dirty="0"/>
          </a:p>
        </p:txBody>
      </p:sp>
      <p:sp>
        <p:nvSpPr>
          <p:cNvPr id="3" name="灯片编号占位符 2"/>
          <p:cNvSpPr>
            <a:spLocks noGrp="1"/>
          </p:cNvSpPr>
          <p:nvPr>
            <p:ph type="sldNum" sz="quarter" idx="4"/>
          </p:nvPr>
        </p:nvSpPr>
        <p:spPr/>
        <p:txBody>
          <a:bodyPr/>
          <a:lstStyle/>
          <a:p>
            <a:fld id="{6ADA428C-E881-4D3D-8851-5C8254E5F61C}" type="slidenum">
              <a:rPr lang="en-US" altLang="zh-CN" smtClean="0"/>
              <a:pPr/>
              <a:t>6</a:t>
            </a:fld>
            <a:endParaRPr lang="en-US" altLang="zh-CN" dirty="0"/>
          </a:p>
        </p:txBody>
      </p:sp>
      <p:sp>
        <p:nvSpPr>
          <p:cNvPr id="4" name="矩形 3"/>
          <p:cNvSpPr/>
          <p:nvPr/>
        </p:nvSpPr>
        <p:spPr>
          <a:xfrm>
            <a:off x="107504" y="6357942"/>
            <a:ext cx="8993964" cy="3834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395" tIns="45697" rIns="91395" bIns="45697" rtlCol="0" anchor="ctr"/>
          <a:lstStyle/>
          <a:p>
            <a:pPr algn="ctr"/>
            <a:endParaRPr lang="zh-CN" altLang="en-US"/>
          </a:p>
        </p:txBody>
      </p:sp>
      <p:pic>
        <p:nvPicPr>
          <p:cNvPr id="5" name="Picture 3">
            <a:hlinkClick r:id="rId2" action="ppaction://hlinkfile"/>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53070" y="1219200"/>
            <a:ext cx="309093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4"/>
          <p:cNvSpPr txBox="1">
            <a:spLocks noChangeArrowheads="1"/>
          </p:cNvSpPr>
          <p:nvPr/>
        </p:nvSpPr>
        <p:spPr bwMode="auto">
          <a:xfrm>
            <a:off x="307980" y="908721"/>
            <a:ext cx="5764213" cy="5832648"/>
          </a:xfrm>
          <a:prstGeom prst="rect">
            <a:avLst/>
          </a:prstGeom>
          <a:noFill/>
          <a:ln w="9525">
            <a:noFill/>
            <a:miter lim="800000"/>
            <a:headEnd/>
            <a:tailEnd/>
          </a:ln>
          <a:effectLst/>
        </p:spPr>
        <p:txBody>
          <a:bodyPr lIns="91395" tIns="45697" rIns="91395" bIns="45697"/>
          <a:lstStyle/>
          <a:p>
            <a:pPr marL="285608" indent="-285608">
              <a:lnSpc>
                <a:spcPct val="120000"/>
              </a:lnSpc>
              <a:spcBef>
                <a:spcPct val="20000"/>
              </a:spcBef>
              <a:buClr>
                <a:srgbClr val="FF6600"/>
              </a:buClr>
              <a:buSzPct val="70000"/>
              <a:buFont typeface="Wingdings" pitchFamily="2" charset="2"/>
              <a:buChar char="l"/>
              <a:defRPr/>
            </a:pPr>
            <a:r>
              <a:rPr lang="en-US" altLang="zh-CN" kern="0" dirty="0" smtClean="0">
                <a:effectLst>
                  <a:outerShdw blurRad="38100" dist="38100" dir="2700000" algn="tl">
                    <a:srgbClr val="C0C0C0"/>
                  </a:outerShdw>
                </a:effectLst>
                <a:latin typeface="微软雅黑" pitchFamily="34" charset="-122"/>
                <a:ea typeface="微软雅黑" pitchFamily="34" charset="-122"/>
              </a:rPr>
              <a:t>OASIS</a:t>
            </a:r>
            <a:r>
              <a:rPr lang="zh-CN" altLang="en-US" kern="0" dirty="0" smtClean="0">
                <a:effectLst>
                  <a:outerShdw blurRad="38100" dist="38100" dir="2700000" algn="tl">
                    <a:srgbClr val="C0C0C0"/>
                  </a:outerShdw>
                </a:effectLst>
                <a:latin typeface="微软雅黑" pitchFamily="34" charset="-122"/>
                <a:ea typeface="微软雅黑" pitchFamily="34" charset="-122"/>
              </a:rPr>
              <a:t>，</a:t>
            </a:r>
            <a:r>
              <a:rPr lang="zh-CN" altLang="en-US" kern="0" dirty="0">
                <a:effectLst>
                  <a:outerShdw blurRad="38100" dist="38100" dir="2700000" algn="tl">
                    <a:srgbClr val="C0C0C0"/>
                  </a:outerShdw>
                </a:effectLst>
                <a:latin typeface="微软雅黑" pitchFamily="34" charset="-122"/>
                <a:ea typeface="微软雅黑" pitchFamily="34" charset="-122"/>
              </a:rPr>
              <a:t>推进</a:t>
            </a:r>
            <a:r>
              <a:rPr lang="zh-CN" altLang="en-US" b="1" kern="0" dirty="0">
                <a:solidFill>
                  <a:srgbClr val="0000CC"/>
                </a:solidFill>
                <a:effectLst>
                  <a:outerShdw blurRad="38100" dist="38100" dir="2700000" algn="tl">
                    <a:srgbClr val="C0C0C0"/>
                  </a:outerShdw>
                </a:effectLst>
                <a:latin typeface="微软雅黑" pitchFamily="34" charset="-122"/>
                <a:ea typeface="微软雅黑" pitchFamily="34" charset="-122"/>
              </a:rPr>
              <a:t>电子商务标准</a:t>
            </a:r>
            <a:r>
              <a:rPr lang="zh-CN" altLang="en-US" kern="0" dirty="0">
                <a:effectLst>
                  <a:outerShdw blurRad="38100" dist="38100" dir="2700000" algn="tl">
                    <a:srgbClr val="C0C0C0"/>
                  </a:outerShdw>
                </a:effectLst>
                <a:latin typeface="微软雅黑" pitchFamily="34" charset="-122"/>
                <a:ea typeface="微软雅黑" pitchFamily="34" charset="-122"/>
              </a:rPr>
              <a:t>的发展、融合与采纳的非盈利性国际化</a:t>
            </a:r>
            <a:r>
              <a:rPr lang="zh-CN" altLang="en-US" kern="0" dirty="0" smtClean="0">
                <a:effectLst>
                  <a:outerShdw blurRad="38100" dist="38100" dir="2700000" algn="tl">
                    <a:srgbClr val="C0C0C0"/>
                  </a:outerShdw>
                </a:effectLst>
                <a:latin typeface="微软雅黑" pitchFamily="34" charset="-122"/>
                <a:ea typeface="微软雅黑" pitchFamily="34" charset="-122"/>
              </a:rPr>
              <a:t>组织</a:t>
            </a:r>
            <a:endParaRPr lang="en-US" altLang="zh-CN" kern="0" dirty="0" smtClean="0">
              <a:effectLst>
                <a:outerShdw blurRad="38100" dist="38100" dir="2700000" algn="tl">
                  <a:srgbClr val="C0C0C0"/>
                </a:outerShdw>
              </a:effectLst>
              <a:latin typeface="微软雅黑" pitchFamily="34" charset="-122"/>
              <a:ea typeface="微软雅黑" pitchFamily="34" charset="-122"/>
            </a:endParaRPr>
          </a:p>
          <a:p>
            <a:pPr marL="742579" lvl="1" indent="-285608">
              <a:lnSpc>
                <a:spcPct val="120000"/>
              </a:lnSpc>
              <a:spcBef>
                <a:spcPct val="20000"/>
              </a:spcBef>
              <a:buClr>
                <a:srgbClr val="FF6600"/>
              </a:buClr>
              <a:buSzPct val="70000"/>
              <a:buFont typeface="Wingdings" pitchFamily="2" charset="2"/>
              <a:buChar char="u"/>
              <a:defRPr/>
            </a:pPr>
            <a:r>
              <a:rPr lang="zh-CN" altLang="en-US" sz="1400" kern="0" dirty="0">
                <a:effectLst>
                  <a:outerShdw blurRad="38100" dist="38100" dir="2700000" algn="tl">
                    <a:srgbClr val="C0C0C0"/>
                  </a:outerShdw>
                </a:effectLst>
                <a:latin typeface="微软雅黑" pitchFamily="34" charset="-122"/>
                <a:ea typeface="微软雅黑" pitchFamily="34" charset="-122"/>
              </a:rPr>
              <a:t>制定</a:t>
            </a:r>
            <a:r>
              <a:rPr lang="en-US" altLang="zh-CN" sz="1400" kern="0" dirty="0">
                <a:effectLst>
                  <a:outerShdw blurRad="38100" dist="38100" dir="2700000" algn="tl">
                    <a:srgbClr val="C0C0C0"/>
                  </a:outerShdw>
                </a:effectLst>
                <a:latin typeface="微软雅黑" pitchFamily="34" charset="-122"/>
                <a:ea typeface="微软雅黑" pitchFamily="34" charset="-122"/>
              </a:rPr>
              <a:t>Web</a:t>
            </a:r>
            <a:r>
              <a:rPr lang="zh-CN" altLang="en-US" sz="1400" kern="0" dirty="0">
                <a:effectLst>
                  <a:outerShdw blurRad="38100" dist="38100" dir="2700000" algn="tl">
                    <a:srgbClr val="C0C0C0"/>
                  </a:outerShdw>
                </a:effectLst>
                <a:latin typeface="微软雅黑" pitchFamily="34" charset="-122"/>
                <a:ea typeface="微软雅黑" pitchFamily="34" charset="-122"/>
              </a:rPr>
              <a:t>服务、</a:t>
            </a:r>
            <a:r>
              <a:rPr lang="en-US" altLang="zh-CN" sz="1400" kern="0" dirty="0">
                <a:effectLst>
                  <a:outerShdw blurRad="38100" dist="38100" dir="2700000" algn="tl">
                    <a:srgbClr val="C0C0C0"/>
                  </a:outerShdw>
                </a:effectLst>
                <a:latin typeface="微软雅黑" pitchFamily="34" charset="-122"/>
                <a:ea typeface="微软雅黑" pitchFamily="34" charset="-122"/>
              </a:rPr>
              <a:t>XML</a:t>
            </a:r>
            <a:r>
              <a:rPr lang="zh-CN" altLang="en-US" sz="1400" kern="0" dirty="0">
                <a:effectLst>
                  <a:outerShdw blurRad="38100" dist="38100" dir="2700000" algn="tl">
                    <a:srgbClr val="C0C0C0"/>
                  </a:outerShdw>
                </a:effectLst>
                <a:latin typeface="微软雅黑" pitchFamily="34" charset="-122"/>
                <a:ea typeface="微软雅黑" pitchFamily="34" charset="-122"/>
              </a:rPr>
              <a:t>、</a:t>
            </a:r>
            <a:r>
              <a:rPr lang="en-US" altLang="zh-CN" sz="1400" kern="0" dirty="0">
                <a:effectLst>
                  <a:outerShdw blurRad="38100" dist="38100" dir="2700000" algn="tl">
                    <a:srgbClr val="C0C0C0"/>
                  </a:outerShdw>
                </a:effectLst>
                <a:latin typeface="微软雅黑" pitchFamily="34" charset="-122"/>
                <a:ea typeface="微软雅黑" pitchFamily="34" charset="-122"/>
              </a:rPr>
              <a:t>SOA</a:t>
            </a:r>
            <a:r>
              <a:rPr lang="zh-CN" altLang="en-US" sz="1400" kern="0" dirty="0">
                <a:effectLst>
                  <a:outerShdw blurRad="38100" dist="38100" dir="2700000" algn="tl">
                    <a:srgbClr val="C0C0C0"/>
                  </a:outerShdw>
                </a:effectLst>
                <a:latin typeface="微软雅黑" pitchFamily="34" charset="-122"/>
                <a:ea typeface="微软雅黑" pitchFamily="34" charset="-122"/>
              </a:rPr>
              <a:t>标准，以及面向安全、电子商务、公众领域和特定市场的标准</a:t>
            </a:r>
          </a:p>
          <a:p>
            <a:pPr marL="742579" lvl="1" indent="-285608">
              <a:lnSpc>
                <a:spcPct val="120000"/>
              </a:lnSpc>
              <a:spcBef>
                <a:spcPct val="20000"/>
              </a:spcBef>
              <a:buClr>
                <a:srgbClr val="FF6600"/>
              </a:buClr>
              <a:buSzPct val="70000"/>
              <a:buFont typeface="Wingdings" pitchFamily="2" charset="2"/>
              <a:buChar char="u"/>
              <a:defRPr/>
            </a:pPr>
            <a:r>
              <a:rPr lang="en-US" altLang="zh-CN" sz="1400" kern="0" dirty="0">
                <a:effectLst>
                  <a:outerShdw blurRad="38100" dist="38100" dir="2700000" algn="tl">
                    <a:srgbClr val="C0C0C0"/>
                  </a:outerShdw>
                </a:effectLst>
                <a:latin typeface="微软雅黑" pitchFamily="34" charset="-122"/>
                <a:ea typeface="微软雅黑" pitchFamily="34" charset="-122"/>
              </a:rPr>
              <a:t>100</a:t>
            </a:r>
            <a:r>
              <a:rPr lang="zh-CN" altLang="en-US" sz="1400" kern="0" dirty="0">
                <a:effectLst>
                  <a:outerShdw blurRad="38100" dist="38100" dir="2700000" algn="tl">
                    <a:srgbClr val="C0C0C0"/>
                  </a:outerShdw>
                </a:effectLst>
                <a:latin typeface="微软雅黑" pitchFamily="34" charset="-122"/>
                <a:ea typeface="微软雅黑" pitchFamily="34" charset="-122"/>
              </a:rPr>
              <a:t>多个国家的</a:t>
            </a:r>
            <a:r>
              <a:rPr lang="en-US" altLang="zh-CN" sz="1400" kern="0" dirty="0">
                <a:effectLst>
                  <a:outerShdw blurRad="38100" dist="38100" dir="2700000" algn="tl">
                    <a:srgbClr val="C0C0C0"/>
                  </a:outerShdw>
                </a:effectLst>
                <a:latin typeface="微软雅黑" pitchFamily="34" charset="-122"/>
                <a:ea typeface="微软雅黑" pitchFamily="34" charset="-122"/>
              </a:rPr>
              <a:t>600</a:t>
            </a:r>
            <a:r>
              <a:rPr lang="zh-CN" altLang="en-US" sz="1400" kern="0" dirty="0">
                <a:effectLst>
                  <a:outerShdw blurRad="38100" dist="38100" dir="2700000" algn="tl">
                    <a:srgbClr val="C0C0C0"/>
                  </a:outerShdw>
                </a:effectLst>
                <a:latin typeface="微软雅黑" pitchFamily="34" charset="-122"/>
                <a:ea typeface="微软雅黑" pitchFamily="34" charset="-122"/>
              </a:rPr>
              <a:t>多家组织、企业，参与人数超过</a:t>
            </a:r>
            <a:r>
              <a:rPr lang="en-US" altLang="zh-CN" sz="1400" kern="0" dirty="0">
                <a:effectLst>
                  <a:outerShdw blurRad="38100" dist="38100" dir="2700000" algn="tl">
                    <a:srgbClr val="C0C0C0"/>
                  </a:outerShdw>
                </a:effectLst>
                <a:latin typeface="微软雅黑" pitchFamily="34" charset="-122"/>
                <a:ea typeface="微软雅黑" pitchFamily="34" charset="-122"/>
              </a:rPr>
              <a:t>5000</a:t>
            </a:r>
            <a:r>
              <a:rPr lang="zh-CN" altLang="en-US" sz="1400" kern="0" dirty="0">
                <a:effectLst>
                  <a:outerShdw blurRad="38100" dist="38100" dir="2700000" algn="tl">
                    <a:srgbClr val="C0C0C0"/>
                  </a:outerShdw>
                </a:effectLst>
                <a:latin typeface="微软雅黑" pitchFamily="34" charset="-122"/>
                <a:ea typeface="微软雅黑" pitchFamily="34" charset="-122"/>
              </a:rPr>
              <a:t>人的国际化组织</a:t>
            </a:r>
            <a:endParaRPr lang="en-US" altLang="zh-CN" sz="1400" kern="0" dirty="0" smtClean="0">
              <a:effectLst>
                <a:outerShdw blurRad="38100" dist="38100" dir="2700000" algn="tl">
                  <a:srgbClr val="C0C0C0"/>
                </a:outerShdw>
              </a:effectLst>
              <a:latin typeface="微软雅黑" pitchFamily="34" charset="-122"/>
              <a:ea typeface="微软雅黑" pitchFamily="34" charset="-122"/>
            </a:endParaRPr>
          </a:p>
          <a:p>
            <a:pPr marL="285608" indent="-285608">
              <a:lnSpc>
                <a:spcPct val="120000"/>
              </a:lnSpc>
              <a:spcBef>
                <a:spcPct val="20000"/>
              </a:spcBef>
              <a:buClr>
                <a:srgbClr val="FF6600"/>
              </a:buClr>
              <a:buSzPct val="70000"/>
              <a:buFont typeface="Wingdings" pitchFamily="2" charset="2"/>
              <a:buChar char="l"/>
              <a:defRPr/>
            </a:pPr>
            <a:r>
              <a:rPr lang="en-US" altLang="zh-CN" kern="0" dirty="0" smtClean="0">
                <a:effectLst>
                  <a:outerShdw blurRad="38100" dist="38100" dir="2700000" algn="tl">
                    <a:srgbClr val="C0C0C0"/>
                  </a:outerShdw>
                </a:effectLst>
                <a:latin typeface="微软雅黑" pitchFamily="34" charset="-122"/>
                <a:ea typeface="微软雅黑" pitchFamily="34" charset="-122"/>
              </a:rPr>
              <a:t>OASIS </a:t>
            </a:r>
            <a:r>
              <a:rPr lang="en-US" altLang="zh-CN" kern="0" dirty="0">
                <a:effectLst>
                  <a:outerShdw blurRad="38100" dist="38100" dir="2700000" algn="tl">
                    <a:srgbClr val="C0C0C0"/>
                  </a:outerShdw>
                </a:effectLst>
                <a:latin typeface="微软雅黑" pitchFamily="34" charset="-122"/>
                <a:ea typeface="微软雅黑" pitchFamily="34" charset="-122"/>
                <a:hlinkClick r:id="rId4" action="ppaction://hlinkfile"/>
              </a:rPr>
              <a:t>Open CSA Member Section</a:t>
            </a:r>
            <a:r>
              <a:rPr lang="en-US" altLang="zh-CN" kern="0" dirty="0">
                <a:effectLst>
                  <a:outerShdw blurRad="38100" dist="38100" dir="2700000" algn="tl">
                    <a:srgbClr val="C0C0C0"/>
                  </a:outerShdw>
                </a:effectLst>
                <a:latin typeface="微软雅黑" pitchFamily="34" charset="-122"/>
                <a:ea typeface="微软雅黑" pitchFamily="34" charset="-122"/>
              </a:rPr>
              <a:t> </a:t>
            </a:r>
            <a:r>
              <a:rPr lang="zh-CN" altLang="en-US" kern="0" dirty="0">
                <a:effectLst>
                  <a:outerShdw blurRad="38100" dist="38100" dir="2700000" algn="tl">
                    <a:srgbClr val="C0C0C0"/>
                  </a:outerShdw>
                </a:effectLst>
                <a:latin typeface="微软雅黑" pitchFamily="34" charset="-122"/>
                <a:ea typeface="微软雅黑" pitchFamily="34" charset="-122"/>
              </a:rPr>
              <a:t>分会</a:t>
            </a:r>
            <a:endParaRPr lang="en-US" altLang="zh-CN" kern="0" dirty="0">
              <a:effectLst>
                <a:outerShdw blurRad="38100" dist="38100" dir="2700000" algn="tl">
                  <a:srgbClr val="C0C0C0"/>
                </a:outerShdw>
              </a:effectLst>
              <a:latin typeface="微软雅黑" pitchFamily="34" charset="-122"/>
              <a:ea typeface="微软雅黑" pitchFamily="34" charset="-122"/>
            </a:endParaRPr>
          </a:p>
          <a:p>
            <a:pPr lvl="1">
              <a:lnSpc>
                <a:spcPct val="120000"/>
              </a:lnSpc>
              <a:spcBef>
                <a:spcPct val="20000"/>
              </a:spcBef>
              <a:buClr>
                <a:srgbClr val="FF6600"/>
              </a:buClr>
              <a:buSzPct val="70000"/>
              <a:buFont typeface="Wingdings" pitchFamily="2" charset="2"/>
              <a:buChar char="u"/>
              <a:defRPr/>
            </a:pPr>
            <a:r>
              <a:rPr lang="en-US" altLang="zh-CN" sz="1400" dirty="0">
                <a:latin typeface="微软雅黑" pitchFamily="34" charset="-122"/>
                <a:ea typeface="微软雅黑" pitchFamily="34" charset="-122"/>
              </a:rPr>
              <a:t>  9</a:t>
            </a:r>
            <a:r>
              <a:rPr lang="zh-CN" altLang="en-US" sz="1400" dirty="0">
                <a:latin typeface="微软雅黑" pitchFamily="34" charset="-122"/>
                <a:ea typeface="微软雅黑" pitchFamily="34" charset="-122"/>
              </a:rPr>
              <a:t>个</a:t>
            </a:r>
            <a:r>
              <a:rPr lang="en-US" altLang="zh-CN" sz="1400" dirty="0">
                <a:latin typeface="微软雅黑" pitchFamily="34" charset="-122"/>
                <a:ea typeface="微软雅黑" pitchFamily="34" charset="-122"/>
              </a:rPr>
              <a:t>SCA</a:t>
            </a:r>
            <a:r>
              <a:rPr lang="zh-CN" altLang="en-US" sz="1400" dirty="0">
                <a:latin typeface="微软雅黑" pitchFamily="34" charset="-122"/>
                <a:ea typeface="微软雅黑" pitchFamily="34" charset="-122"/>
              </a:rPr>
              <a:t>技术委员会</a:t>
            </a:r>
            <a:r>
              <a:rPr lang="en-US" altLang="zh-CN" sz="1400" dirty="0">
                <a:latin typeface="微软雅黑" pitchFamily="34" charset="-122"/>
                <a:ea typeface="微软雅黑" pitchFamily="34" charset="-122"/>
              </a:rPr>
              <a:t>(</a:t>
            </a:r>
            <a:r>
              <a:rPr lang="en-US" altLang="zh-CN" sz="1400" dirty="0">
                <a:latin typeface="微软雅黑" pitchFamily="34" charset="-122"/>
                <a:ea typeface="微软雅黑" pitchFamily="34" charset="-122"/>
                <a:hlinkClick r:id="rId5" action="ppaction://hlinkfile"/>
              </a:rPr>
              <a:t>TCs on SCA</a:t>
            </a:r>
            <a:r>
              <a:rPr lang="en-US" altLang="zh-CN" sz="1400" dirty="0">
                <a:latin typeface="微软雅黑" pitchFamily="34" charset="-122"/>
                <a:ea typeface="微软雅黑" pitchFamily="34" charset="-122"/>
              </a:rPr>
              <a:t>)</a:t>
            </a:r>
          </a:p>
          <a:p>
            <a:pPr lvl="1">
              <a:lnSpc>
                <a:spcPct val="120000"/>
              </a:lnSpc>
              <a:spcBef>
                <a:spcPct val="20000"/>
              </a:spcBef>
              <a:buClr>
                <a:srgbClr val="FF6600"/>
              </a:buClr>
              <a:buSzPct val="70000"/>
              <a:buFont typeface="Wingdings" pitchFamily="2" charset="2"/>
              <a:buChar char="u"/>
              <a:defRPr/>
            </a:pPr>
            <a:r>
              <a:rPr lang="en-US" altLang="zh-CN" sz="1400" dirty="0">
                <a:latin typeface="微软雅黑" pitchFamily="34" charset="-122"/>
                <a:ea typeface="微软雅黑" pitchFamily="34" charset="-122"/>
              </a:rPr>
              <a:t>  4</a:t>
            </a:r>
            <a:r>
              <a:rPr lang="zh-CN" altLang="en-US" sz="1400" dirty="0">
                <a:latin typeface="微软雅黑" pitchFamily="34" charset="-122"/>
                <a:ea typeface="微软雅黑" pitchFamily="34" charset="-122"/>
              </a:rPr>
              <a:t>个</a:t>
            </a:r>
            <a:r>
              <a:rPr lang="en-US" altLang="zh-CN" sz="1400" dirty="0">
                <a:latin typeface="微软雅黑" pitchFamily="34" charset="-122"/>
                <a:ea typeface="微软雅黑" pitchFamily="34" charset="-122"/>
              </a:rPr>
              <a:t>SDO</a:t>
            </a:r>
            <a:r>
              <a:rPr lang="zh-CN" altLang="en-US" sz="1400" dirty="0">
                <a:latin typeface="微软雅黑" pitchFamily="34" charset="-122"/>
                <a:ea typeface="微软雅黑" pitchFamily="34" charset="-122"/>
              </a:rPr>
              <a:t>技术委员会</a:t>
            </a:r>
            <a:r>
              <a:rPr lang="en-US" altLang="zh-CN" sz="1400" dirty="0">
                <a:latin typeface="微软雅黑" pitchFamily="34" charset="-122"/>
                <a:ea typeface="微软雅黑" pitchFamily="34" charset="-122"/>
              </a:rPr>
              <a:t>(</a:t>
            </a:r>
            <a:r>
              <a:rPr lang="en-US" altLang="zh-CN" sz="1400" dirty="0">
                <a:latin typeface="微软雅黑" pitchFamily="34" charset="-122"/>
                <a:ea typeface="微软雅黑" pitchFamily="34" charset="-122"/>
                <a:hlinkClick r:id="rId6" action="ppaction://hlinkfile"/>
              </a:rPr>
              <a:t>TC on</a:t>
            </a:r>
            <a:r>
              <a:rPr lang="zh-CN" altLang="en-US" sz="1400" dirty="0">
                <a:latin typeface="微软雅黑" pitchFamily="34" charset="-122"/>
                <a:ea typeface="微软雅黑" pitchFamily="34" charset="-122"/>
                <a:hlinkClick r:id="rId6" action="ppaction://hlinkfile"/>
              </a:rPr>
              <a:t> </a:t>
            </a:r>
            <a:r>
              <a:rPr lang="en-US" altLang="zh-CN" sz="1400" dirty="0">
                <a:latin typeface="微软雅黑" pitchFamily="34" charset="-122"/>
                <a:ea typeface="微软雅黑" pitchFamily="34" charset="-122"/>
                <a:hlinkClick r:id="rId6" action="ppaction://hlinkfile"/>
              </a:rPr>
              <a:t>SDO</a:t>
            </a:r>
            <a:r>
              <a:rPr lang="en-US" altLang="zh-CN" sz="1400" dirty="0" smtClean="0">
                <a:latin typeface="微软雅黑" pitchFamily="34" charset="-122"/>
                <a:ea typeface="微软雅黑" pitchFamily="34" charset="-122"/>
              </a:rPr>
              <a:t>)</a:t>
            </a:r>
          </a:p>
          <a:p>
            <a:pPr lvl="1">
              <a:lnSpc>
                <a:spcPct val="120000"/>
              </a:lnSpc>
              <a:spcBef>
                <a:spcPct val="20000"/>
              </a:spcBef>
              <a:buClr>
                <a:srgbClr val="FF6600"/>
              </a:buClr>
              <a:buSzPct val="70000"/>
              <a:buFont typeface="Wingdings" pitchFamily="2" charset="2"/>
              <a:buChar char="u"/>
              <a:defRPr/>
            </a:pPr>
            <a:r>
              <a:rPr lang="zh-CN" altLang="en-US" sz="1400" dirty="0" smtClean="0">
                <a:latin typeface="微软雅黑" pitchFamily="34" charset="-122"/>
                <a:ea typeface="微软雅黑" pitchFamily="34" charset="-122"/>
              </a:rPr>
              <a:t>  </a:t>
            </a:r>
            <a:r>
              <a:rPr lang="zh-CN" altLang="en-US" sz="1400" b="1" dirty="0" smtClean="0">
                <a:solidFill>
                  <a:srgbClr val="0000CC"/>
                </a:solidFill>
                <a:latin typeface="微软雅黑" pitchFamily="34" charset="-122"/>
                <a:ea typeface="微软雅黑" pitchFamily="34" charset="-122"/>
              </a:rPr>
              <a:t>已</a:t>
            </a:r>
            <a:r>
              <a:rPr lang="zh-CN" altLang="en-US" sz="1400" b="1" dirty="0">
                <a:solidFill>
                  <a:srgbClr val="0000CC"/>
                </a:solidFill>
                <a:latin typeface="微软雅黑" pitchFamily="34" charset="-122"/>
                <a:ea typeface="微软雅黑" pitchFamily="34" charset="-122"/>
              </a:rPr>
              <a:t>有 </a:t>
            </a:r>
            <a:r>
              <a:rPr lang="en-US" altLang="zh-CN" sz="1400" b="1" dirty="0">
                <a:solidFill>
                  <a:srgbClr val="0000CC"/>
                </a:solidFill>
                <a:latin typeface="微软雅黑" pitchFamily="34" charset="-122"/>
                <a:ea typeface="微软雅黑" pitchFamily="34" charset="-122"/>
              </a:rPr>
              <a:t>12 </a:t>
            </a:r>
            <a:r>
              <a:rPr lang="zh-CN" altLang="en-US" sz="1400" b="1" dirty="0">
                <a:solidFill>
                  <a:srgbClr val="0000CC"/>
                </a:solidFill>
                <a:latin typeface="微软雅黑" pitchFamily="34" charset="-122"/>
                <a:ea typeface="微软雅黑" pitchFamily="34" charset="-122"/>
              </a:rPr>
              <a:t>名核心技术人员加入</a:t>
            </a:r>
            <a:r>
              <a:rPr lang="en-US" altLang="zh-CN" sz="1400" b="1" dirty="0">
                <a:solidFill>
                  <a:srgbClr val="0000CC"/>
                </a:solidFill>
                <a:latin typeface="微软雅黑" pitchFamily="34" charset="-122"/>
                <a:ea typeface="微软雅黑" pitchFamily="34" charset="-122"/>
              </a:rPr>
              <a:t>OASIS</a:t>
            </a:r>
            <a:r>
              <a:rPr lang="zh-CN" altLang="en-US" sz="1400" b="1" dirty="0">
                <a:solidFill>
                  <a:srgbClr val="0000CC"/>
                </a:solidFill>
                <a:latin typeface="微软雅黑" pitchFamily="34" charset="-122"/>
                <a:ea typeface="微软雅黑" pitchFamily="34" charset="-122"/>
              </a:rPr>
              <a:t>下设</a:t>
            </a:r>
            <a:r>
              <a:rPr lang="en-US" altLang="zh-CN" sz="1400" b="1" dirty="0">
                <a:solidFill>
                  <a:srgbClr val="0000CC"/>
                </a:solidFill>
                <a:latin typeface="微软雅黑" pitchFamily="34" charset="-122"/>
                <a:ea typeface="微软雅黑" pitchFamily="34" charset="-122"/>
              </a:rPr>
              <a:t>7</a:t>
            </a:r>
            <a:r>
              <a:rPr lang="zh-CN" altLang="en-US" sz="1400" b="1" dirty="0">
                <a:solidFill>
                  <a:srgbClr val="0000CC"/>
                </a:solidFill>
                <a:latin typeface="微软雅黑" pitchFamily="34" charset="-122"/>
                <a:ea typeface="微软雅黑" pitchFamily="34" charset="-122"/>
              </a:rPr>
              <a:t>个技术委员会</a:t>
            </a:r>
            <a:r>
              <a:rPr lang="en-US" altLang="zh-CN" sz="1400" b="1" dirty="0">
                <a:solidFill>
                  <a:srgbClr val="0000CC"/>
                </a:solidFill>
                <a:latin typeface="微软雅黑" pitchFamily="34" charset="-122"/>
                <a:ea typeface="微软雅黑" pitchFamily="34" charset="-122"/>
              </a:rPr>
              <a:t>(</a:t>
            </a:r>
            <a:r>
              <a:rPr lang="zh-CN" altLang="en-US" sz="1400" b="1" dirty="0">
                <a:solidFill>
                  <a:srgbClr val="0000CC"/>
                </a:solidFill>
                <a:latin typeface="微软雅黑" pitchFamily="34" charset="-122"/>
                <a:ea typeface="微软雅黑" pitchFamily="34" charset="-122"/>
              </a:rPr>
              <a:t>包括 </a:t>
            </a:r>
            <a:r>
              <a:rPr lang="en-US" altLang="zh-CN" sz="1400" b="1" dirty="0">
                <a:solidFill>
                  <a:srgbClr val="0000CC"/>
                </a:solidFill>
                <a:latin typeface="微软雅黑" pitchFamily="34" charset="-122"/>
                <a:ea typeface="微软雅黑" pitchFamily="34" charset="-122"/>
              </a:rPr>
              <a:t>TOSCA </a:t>
            </a:r>
            <a:r>
              <a:rPr lang="zh-CN" altLang="en-US" sz="1400" b="1" dirty="0">
                <a:solidFill>
                  <a:srgbClr val="0000CC"/>
                </a:solidFill>
                <a:latin typeface="微软雅黑" pitchFamily="34" charset="-122"/>
                <a:ea typeface="微软雅黑" pitchFamily="34" charset="-122"/>
              </a:rPr>
              <a:t>等云计算标准</a:t>
            </a:r>
            <a:r>
              <a:rPr lang="en-US" altLang="zh-CN" sz="1400" b="1" dirty="0">
                <a:solidFill>
                  <a:srgbClr val="0000CC"/>
                </a:solidFill>
                <a:latin typeface="微软雅黑" pitchFamily="34" charset="-122"/>
                <a:ea typeface="微软雅黑" pitchFamily="34" charset="-122"/>
              </a:rPr>
              <a:t>)</a:t>
            </a:r>
          </a:p>
          <a:p>
            <a:pPr marL="285608" indent="-285608">
              <a:lnSpc>
                <a:spcPct val="120000"/>
              </a:lnSpc>
              <a:spcBef>
                <a:spcPct val="20000"/>
              </a:spcBef>
              <a:buClr>
                <a:srgbClr val="FF6600"/>
              </a:buClr>
              <a:buSzPct val="70000"/>
              <a:buFont typeface="Wingdings" pitchFamily="2" charset="2"/>
              <a:buChar char="l"/>
              <a:defRPr/>
            </a:pPr>
            <a:r>
              <a:rPr lang="zh-CN" altLang="en-US" kern="0" dirty="0">
                <a:effectLst>
                  <a:outerShdw blurRad="38100" dist="38100" dir="2700000" algn="tl">
                    <a:srgbClr val="C0C0C0"/>
                  </a:outerShdw>
                </a:effectLst>
                <a:latin typeface="微软雅黑" pitchFamily="34" charset="-122"/>
                <a:ea typeface="微软雅黑" pitchFamily="34" charset="-122"/>
              </a:rPr>
              <a:t>通过 </a:t>
            </a:r>
            <a:r>
              <a:rPr lang="en-US" altLang="zh-CN" kern="0" dirty="0">
                <a:effectLst>
                  <a:outerShdw blurRad="38100" dist="38100" dir="2700000" algn="tl">
                    <a:srgbClr val="C0C0C0"/>
                  </a:outerShdw>
                </a:effectLst>
                <a:latin typeface="微软雅黑" pitchFamily="34" charset="-122"/>
                <a:ea typeface="微软雅黑" pitchFamily="34" charset="-122"/>
                <a:hlinkClick r:id="rId7" action="ppaction://hlinkfile"/>
              </a:rPr>
              <a:t>My Groups</a:t>
            </a:r>
            <a:r>
              <a:rPr lang="en-US" altLang="zh-CN" kern="0" dirty="0">
                <a:effectLst>
                  <a:outerShdw blurRad="38100" dist="38100" dir="2700000" algn="tl">
                    <a:srgbClr val="C0C0C0"/>
                  </a:outerShdw>
                </a:effectLst>
                <a:latin typeface="微软雅黑" pitchFamily="34" charset="-122"/>
                <a:ea typeface="微软雅黑" pitchFamily="34" charset="-122"/>
              </a:rPr>
              <a:t> </a:t>
            </a:r>
            <a:r>
              <a:rPr lang="zh-CN" altLang="en-US" kern="0" dirty="0">
                <a:effectLst>
                  <a:outerShdw blurRad="38100" dist="38100" dir="2700000" algn="tl">
                    <a:srgbClr val="C0C0C0"/>
                  </a:outerShdw>
                </a:effectLst>
                <a:latin typeface="微软雅黑" pitchFamily="34" charset="-122"/>
                <a:ea typeface="微软雅黑" pitchFamily="34" charset="-122"/>
              </a:rPr>
              <a:t>平台协作和制定标准</a:t>
            </a:r>
            <a:endParaRPr lang="en-US" altLang="zh-CN" kern="0" dirty="0">
              <a:effectLst>
                <a:outerShdw blurRad="38100" dist="38100" dir="2700000" algn="tl">
                  <a:srgbClr val="C0C0C0"/>
                </a:outerShdw>
              </a:effectLst>
              <a:latin typeface="微软雅黑" pitchFamily="34" charset="-122"/>
              <a:ea typeface="微软雅黑" pitchFamily="34" charset="-122"/>
            </a:endParaRPr>
          </a:p>
          <a:p>
            <a:pPr marL="742579" lvl="1" indent="-285608">
              <a:lnSpc>
                <a:spcPct val="120000"/>
              </a:lnSpc>
              <a:spcBef>
                <a:spcPct val="20000"/>
              </a:spcBef>
              <a:buClr>
                <a:srgbClr val="FF6600"/>
              </a:buClr>
              <a:buSzPct val="70000"/>
              <a:buFont typeface="Wingdings" pitchFamily="2" charset="2"/>
              <a:buChar char="u"/>
              <a:defRPr/>
            </a:pPr>
            <a:r>
              <a:rPr lang="en-US" altLang="zh-CN" sz="1400" dirty="0">
                <a:latin typeface="微软雅黑" pitchFamily="34" charset="-122"/>
                <a:ea typeface="微软雅黑" pitchFamily="34" charset="-122"/>
              </a:rPr>
              <a:t>OASIS Charter Submission Discuss</a:t>
            </a:r>
          </a:p>
          <a:p>
            <a:pPr marL="742579" lvl="1" indent="-285608">
              <a:lnSpc>
                <a:spcPct val="120000"/>
              </a:lnSpc>
              <a:spcBef>
                <a:spcPct val="20000"/>
              </a:spcBef>
              <a:buClr>
                <a:srgbClr val="FF6600"/>
              </a:buClr>
              <a:buSzPct val="70000"/>
              <a:buFont typeface="Wingdings" pitchFamily="2" charset="2"/>
              <a:buChar char="u"/>
              <a:defRPr/>
            </a:pPr>
            <a:r>
              <a:rPr lang="en-US" altLang="zh-CN" sz="1400" dirty="0">
                <a:latin typeface="微软雅黑" pitchFamily="34" charset="-122"/>
                <a:ea typeface="微软雅黑" pitchFamily="34" charset="-122"/>
              </a:rPr>
              <a:t>OASIS Open CSA Member Section</a:t>
            </a:r>
          </a:p>
          <a:p>
            <a:pPr marL="742579" lvl="1" indent="-285608">
              <a:lnSpc>
                <a:spcPct val="120000"/>
              </a:lnSpc>
              <a:spcBef>
                <a:spcPct val="20000"/>
              </a:spcBef>
              <a:buClr>
                <a:srgbClr val="FF6600"/>
              </a:buClr>
              <a:buSzPct val="70000"/>
              <a:buFont typeface="Wingdings" pitchFamily="2" charset="2"/>
              <a:buChar char="u"/>
              <a:defRPr/>
            </a:pPr>
            <a:r>
              <a:rPr lang="en-US" altLang="zh-CN" sz="1400" dirty="0">
                <a:latin typeface="微软雅黑" pitchFamily="34" charset="-122"/>
                <a:ea typeface="微软雅黑" pitchFamily="34" charset="-122"/>
              </a:rPr>
              <a:t>OASIS organizational voting</a:t>
            </a:r>
          </a:p>
          <a:p>
            <a:pPr marL="742579" lvl="1" indent="-285608">
              <a:lnSpc>
                <a:spcPct val="120000"/>
              </a:lnSpc>
              <a:spcBef>
                <a:spcPct val="20000"/>
              </a:spcBef>
              <a:buClr>
                <a:srgbClr val="FF6600"/>
              </a:buClr>
              <a:buSzPct val="70000"/>
              <a:buFont typeface="Wingdings" pitchFamily="2" charset="2"/>
              <a:buChar char="u"/>
              <a:defRPr/>
            </a:pPr>
            <a:r>
              <a:rPr lang="en-US" altLang="zh-CN" sz="1400" dirty="0">
                <a:latin typeface="微软雅黑" pitchFamily="34" charset="-122"/>
                <a:ea typeface="微软雅黑" pitchFamily="34" charset="-122"/>
              </a:rPr>
              <a:t>OASIS SCA-Assembly TC</a:t>
            </a:r>
          </a:p>
          <a:p>
            <a:pPr marL="742579" lvl="1" indent="-285608">
              <a:lnSpc>
                <a:spcPct val="120000"/>
              </a:lnSpc>
              <a:spcBef>
                <a:spcPct val="20000"/>
              </a:spcBef>
              <a:buClr>
                <a:srgbClr val="FF6600"/>
              </a:buClr>
              <a:buSzPct val="70000"/>
              <a:buFont typeface="Wingdings" pitchFamily="2" charset="2"/>
              <a:buChar char="u"/>
              <a:defRPr/>
            </a:pPr>
            <a:r>
              <a:rPr lang="en-US" altLang="zh-CN" sz="1400" dirty="0">
                <a:latin typeface="微软雅黑" pitchFamily="34" charset="-122"/>
                <a:ea typeface="微软雅黑" pitchFamily="34" charset="-122"/>
              </a:rPr>
              <a:t>OASIS SCA-J TC</a:t>
            </a:r>
          </a:p>
          <a:p>
            <a:pPr marL="742579" lvl="1" indent="-285608">
              <a:lnSpc>
                <a:spcPct val="120000"/>
              </a:lnSpc>
              <a:spcBef>
                <a:spcPct val="20000"/>
              </a:spcBef>
              <a:buClr>
                <a:srgbClr val="FF6600"/>
              </a:buClr>
              <a:buSzPct val="70000"/>
              <a:buFont typeface="Wingdings" pitchFamily="2" charset="2"/>
              <a:buChar char="u"/>
              <a:defRPr/>
            </a:pPr>
            <a:r>
              <a:rPr lang="en-US" altLang="zh-CN" sz="1400" dirty="0">
                <a:latin typeface="微软雅黑" pitchFamily="34" charset="-122"/>
                <a:ea typeface="微软雅黑" pitchFamily="34" charset="-122"/>
              </a:rPr>
              <a:t>OASIS SDO TC</a:t>
            </a:r>
          </a:p>
          <a:p>
            <a:pPr marL="742579" lvl="1" indent="-285608">
              <a:lnSpc>
                <a:spcPct val="120000"/>
              </a:lnSpc>
              <a:spcBef>
                <a:spcPct val="20000"/>
              </a:spcBef>
              <a:buClr>
                <a:srgbClr val="FF6600"/>
              </a:buClr>
              <a:buSzPct val="70000"/>
              <a:buFont typeface="Wingdings" pitchFamily="2" charset="2"/>
              <a:buChar char="u"/>
              <a:defRPr/>
            </a:pPr>
            <a:r>
              <a:rPr lang="en-US" altLang="zh-CN" sz="1400" dirty="0">
                <a:latin typeface="微软雅黑" pitchFamily="34" charset="-122"/>
                <a:ea typeface="微软雅黑" pitchFamily="34" charset="-122"/>
              </a:rPr>
              <a:t>OASIS Telecom Services Member Section</a:t>
            </a:r>
            <a:endParaRPr lang="zh-CN" altLang="en-US" sz="1400" dirty="0">
              <a:latin typeface="微软雅黑" pitchFamily="34" charset="-122"/>
              <a:ea typeface="微软雅黑" pitchFamily="34" charset="-122"/>
            </a:endParaRPr>
          </a:p>
        </p:txBody>
      </p:sp>
      <p:pic>
        <p:nvPicPr>
          <p:cNvPr id="7" name="Picture 12" descr="IBM">
            <a:hlinkClick r:id="rId8"/>
          </p:cNvPr>
          <p:cNvPicPr>
            <a:picLocks noChangeAspect="1" noChangeArrowheads="1"/>
          </p:cNvPicPr>
          <p:nvPr/>
        </p:nvPicPr>
        <p:blipFill>
          <a:blip r:embed="rId9"/>
          <a:srcRect/>
          <a:stretch>
            <a:fillRect/>
          </a:stretch>
        </p:blipFill>
        <p:spPr bwMode="auto">
          <a:xfrm>
            <a:off x="7543800" y="2514605"/>
            <a:ext cx="1152128" cy="47625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14" descr="Primeton">
            <a:hlinkClick r:id="rId10"/>
          </p:cNvPr>
          <p:cNvPicPr>
            <a:picLocks noChangeAspect="1" noChangeArrowheads="1"/>
          </p:cNvPicPr>
          <p:nvPr/>
        </p:nvPicPr>
        <p:blipFill>
          <a:blip r:embed="rId11"/>
          <a:srcRect/>
          <a:stretch>
            <a:fillRect/>
          </a:stretch>
        </p:blipFill>
        <p:spPr bwMode="auto">
          <a:xfrm>
            <a:off x="6976870" y="4243267"/>
            <a:ext cx="1719058" cy="44419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9" descr="无标题"/>
          <p:cNvPicPr>
            <a:picLocks noChangeAspect="1" noChangeArrowheads="1"/>
          </p:cNvPicPr>
          <p:nvPr/>
        </p:nvPicPr>
        <p:blipFill>
          <a:blip r:embed="rId12">
            <a:extLst>
              <a:ext uri="{28A0092B-C50C-407E-A947-70E740481C1C}">
                <a14:useLocalDpi xmlns:a14="http://schemas.microsoft.com/office/drawing/2010/main" xmlns="" val="0"/>
              </a:ext>
            </a:extLst>
          </a:blip>
          <a:srcRect/>
          <a:stretch>
            <a:fillRect/>
          </a:stretch>
        </p:blipFill>
        <p:spPr bwMode="auto">
          <a:xfrm>
            <a:off x="6985174" y="6042997"/>
            <a:ext cx="1782762" cy="43251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pic>
        <p:nvPicPr>
          <p:cNvPr id="10" name="Picture 2"/>
          <p:cNvPicPr>
            <a:picLocks noChangeAspect="1" noChangeArrowheads="1"/>
          </p:cNvPicPr>
          <p:nvPr/>
        </p:nvPicPr>
        <p:blipFill>
          <a:blip r:embed="rId13">
            <a:extLst>
              <a:ext uri="{28A0092B-C50C-407E-A947-70E740481C1C}">
                <a14:useLocalDpi xmlns:a14="http://schemas.microsoft.com/office/drawing/2010/main" xmlns="" val="0"/>
              </a:ext>
            </a:extLst>
          </a:blip>
          <a:srcRect/>
          <a:stretch>
            <a:fillRect/>
          </a:stretch>
        </p:blipFill>
        <p:spPr bwMode="auto">
          <a:xfrm>
            <a:off x="6874718" y="3379167"/>
            <a:ext cx="1893218" cy="49122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pic>
        <p:nvPicPr>
          <p:cNvPr id="11" name="Picture 17" descr="screenLogo"/>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7473980" y="5106707"/>
            <a:ext cx="1293958" cy="57671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sp>
        <p:nvSpPr>
          <p:cNvPr id="12" name="灯片编号占位符 2"/>
          <p:cNvSpPr txBox="1">
            <a:spLocks/>
          </p:cNvSpPr>
          <p:nvPr/>
        </p:nvSpPr>
        <p:spPr bwMode="auto">
          <a:xfrm>
            <a:off x="7010400" y="6597650"/>
            <a:ext cx="2133600" cy="260350"/>
          </a:xfrm>
          <a:prstGeom prst="rect">
            <a:avLst/>
          </a:prstGeom>
          <a:noFill/>
          <a:ln w="9525">
            <a:noFill/>
            <a:miter lim="800000"/>
            <a:headEnd/>
            <a:tailEnd/>
          </a:ln>
          <a:effectLst/>
        </p:spPr>
        <p:txBody>
          <a:bodyPr vert="horz" wrap="square" lIns="91395" tIns="45697" rIns="91395" bIns="45697" numCol="1" anchor="b"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ADA428C-E881-4D3D-8851-5C8254E5F61C}" type="slidenum">
              <a:rPr kumimoji="0" lang="en-US" altLang="zh-CN" sz="1200" b="0" i="0" u="none" strike="noStrike" kern="1200" cap="none" spc="0" normalizeH="0" baseline="0" noProof="0" smtClean="0">
                <a:ln>
                  <a:noFill/>
                </a:ln>
                <a:solidFill>
                  <a:schemeClr val="tx1"/>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dirty="0">
              <a:ln>
                <a:noFill/>
              </a:ln>
              <a:solidFill>
                <a:schemeClr val="tx1"/>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xmlns="" val="32630888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ea"/>
              </a:rPr>
              <a:t>Open SOA </a:t>
            </a:r>
            <a:r>
              <a:rPr lang="zh-CN" altLang="en-US" dirty="0">
                <a:latin typeface="+mn-ea"/>
              </a:rPr>
              <a:t>协作组织</a:t>
            </a:r>
            <a:endParaRPr lang="zh-CN" altLang="en-US" dirty="0"/>
          </a:p>
        </p:txBody>
      </p:sp>
      <p:sp>
        <p:nvSpPr>
          <p:cNvPr id="3" name="灯片编号占位符 2"/>
          <p:cNvSpPr>
            <a:spLocks noGrp="1"/>
          </p:cNvSpPr>
          <p:nvPr>
            <p:ph type="sldNum" sz="quarter" idx="4"/>
          </p:nvPr>
        </p:nvSpPr>
        <p:spPr/>
        <p:txBody>
          <a:bodyPr/>
          <a:lstStyle/>
          <a:p>
            <a:fld id="{6ADA428C-E881-4D3D-8851-5C8254E5F61C}" type="slidenum">
              <a:rPr lang="en-US" altLang="zh-CN" smtClean="0"/>
              <a:pPr/>
              <a:t>7</a:t>
            </a:fld>
            <a:endParaRPr lang="en-US" altLang="zh-CN" dirty="0"/>
          </a:p>
        </p:txBody>
      </p:sp>
      <p:sp>
        <p:nvSpPr>
          <p:cNvPr id="5" name="Rectangle 4"/>
          <p:cNvSpPr txBox="1">
            <a:spLocks noChangeArrowheads="1"/>
          </p:cNvSpPr>
          <p:nvPr/>
        </p:nvSpPr>
        <p:spPr bwMode="auto">
          <a:xfrm>
            <a:off x="307975" y="1005830"/>
            <a:ext cx="4492625" cy="3143250"/>
          </a:xfrm>
          <a:prstGeom prst="rect">
            <a:avLst/>
          </a:prstGeom>
          <a:noFill/>
          <a:ln w="9525">
            <a:noFill/>
            <a:miter lim="800000"/>
            <a:headEnd/>
            <a:tailEnd/>
          </a:ln>
        </p:spPr>
        <p:txBody>
          <a:bodyPr vert="horz" wrap="square" lIns="91395" tIns="45697" rIns="91395" bIns="45697" numCol="1" anchor="t" anchorCtr="0" compatLnSpc="1">
            <a:prstTxWarp prst="textNoShape">
              <a:avLst/>
            </a:prstTxWarp>
          </a:bodyPr>
          <a:lstStyle/>
          <a:p>
            <a:pPr marL="342728" indent="-342728" defTabSz="913943">
              <a:lnSpc>
                <a:spcPct val="150000"/>
              </a:lnSpc>
              <a:spcBef>
                <a:spcPct val="20000"/>
              </a:spcBef>
              <a:buFontTx/>
              <a:buChar char="•"/>
              <a:defRPr/>
            </a:pPr>
            <a:r>
              <a:rPr lang="zh-CN" altLang="en-US"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对服务基础架构市场至关重要的</a:t>
            </a:r>
            <a:r>
              <a:rPr lang="en-US" altLang="zh-CN"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SOA</a:t>
            </a:r>
            <a:r>
              <a:rPr lang="zh-CN" altLang="en-US"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标准</a:t>
            </a:r>
          </a:p>
          <a:p>
            <a:pPr marL="742579" lvl="1" indent="-285608" defTabSz="913943">
              <a:lnSpc>
                <a:spcPct val="150000"/>
              </a:lnSpc>
              <a:spcBef>
                <a:spcPct val="20000"/>
              </a:spcBef>
              <a:buFontTx/>
              <a:buChar char="–"/>
              <a:defRPr/>
            </a:pPr>
            <a:r>
              <a:rPr lang="zh-CN" altLang="en-US"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服务构造的实现模型和技术规范</a:t>
            </a:r>
            <a:r>
              <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
            </a:r>
            <a:br>
              <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br>
            <a:r>
              <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a:t>
            </a:r>
            <a:r>
              <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hlinkClick r:id="rId2" action="ppaction://hlinkfile"/>
              </a:rPr>
              <a:t>SCA Client &amp; Implementation</a:t>
            </a:r>
            <a:r>
              <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a:t>
            </a:r>
          </a:p>
          <a:p>
            <a:pPr marL="742579" lvl="1" indent="-285608" defTabSz="913943">
              <a:lnSpc>
                <a:spcPct val="150000"/>
              </a:lnSpc>
              <a:spcBef>
                <a:spcPct val="20000"/>
              </a:spcBef>
              <a:buFontTx/>
              <a:buChar char="–"/>
              <a:defRPr/>
            </a:pPr>
            <a:r>
              <a:rPr lang="zh-CN" altLang="en-US"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服务组装的技术与元数据规范</a:t>
            </a:r>
            <a:r>
              <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
            </a:r>
            <a:br>
              <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br>
            <a:r>
              <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a:t>
            </a:r>
            <a:r>
              <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hlinkClick r:id="rId2" action="ppaction://hlinkfile"/>
              </a:rPr>
              <a:t>SCA Assembly Model</a:t>
            </a:r>
            <a:r>
              <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a:t>
            </a:r>
            <a:endParaRPr lang="zh-CN" altLang="en-US"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endParaRPr>
          </a:p>
          <a:p>
            <a:pPr marL="742579" lvl="1" indent="-285608" defTabSz="913943">
              <a:lnSpc>
                <a:spcPct val="150000"/>
              </a:lnSpc>
              <a:spcBef>
                <a:spcPct val="20000"/>
              </a:spcBef>
              <a:buFontTx/>
              <a:buChar char="–"/>
              <a:defRPr/>
            </a:pPr>
            <a:r>
              <a:rPr lang="zh-CN" altLang="en-US"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服务数据对象规范</a:t>
            </a:r>
            <a:r>
              <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
            </a:r>
            <a:br>
              <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br>
            <a:r>
              <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a:t>
            </a:r>
            <a:r>
              <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hlinkClick r:id="rId3" action="ppaction://hlinkfile"/>
              </a:rPr>
              <a:t>Service Data Objects</a:t>
            </a:r>
            <a:r>
              <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a:t>
            </a:r>
            <a:endParaRPr lang="zh-CN" altLang="en-US"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endParaRPr>
          </a:p>
          <a:p>
            <a:pPr marL="742579" lvl="1" indent="-285608" defTabSz="913943">
              <a:lnSpc>
                <a:spcPct val="150000"/>
              </a:lnSpc>
              <a:spcBef>
                <a:spcPct val="20000"/>
              </a:spcBef>
              <a:buFontTx/>
              <a:buChar char="–"/>
              <a:defRPr/>
            </a:pPr>
            <a:r>
              <a:rPr lang="zh-CN" altLang="en-US"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部署时的服务策略和质量框架规范</a:t>
            </a:r>
            <a:r>
              <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
            </a:r>
            <a:br>
              <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br>
            <a:r>
              <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a:t>
            </a:r>
            <a:r>
              <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hlinkClick r:id="rId2" action="ppaction://hlinkfile"/>
              </a:rPr>
              <a:t>SCA Policy Framework</a:t>
            </a:r>
            <a:r>
              <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a:t>
            </a:r>
            <a:endParaRPr lang="zh-CN" altLang="en-US"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endParaRPr>
          </a:p>
        </p:txBody>
      </p:sp>
      <p:sp>
        <p:nvSpPr>
          <p:cNvPr id="6" name="Rectangle 5"/>
          <p:cNvSpPr txBox="1">
            <a:spLocks noChangeArrowheads="1"/>
          </p:cNvSpPr>
          <p:nvPr/>
        </p:nvSpPr>
        <p:spPr bwMode="auto">
          <a:xfrm>
            <a:off x="4847434" y="1005830"/>
            <a:ext cx="3990181" cy="3143250"/>
          </a:xfrm>
          <a:prstGeom prst="rect">
            <a:avLst/>
          </a:prstGeom>
          <a:noFill/>
          <a:ln w="9525">
            <a:noFill/>
            <a:miter lim="800000"/>
            <a:headEnd/>
            <a:tailEnd/>
          </a:ln>
        </p:spPr>
        <p:txBody>
          <a:bodyPr vert="horz" wrap="square" lIns="91395" tIns="45697" rIns="91395" bIns="45697" numCol="1" anchor="t" anchorCtr="0" compatLnSpc="1">
            <a:prstTxWarp prst="textNoShape">
              <a:avLst/>
            </a:prstTxWarp>
          </a:bodyPr>
          <a:lstStyle/>
          <a:p>
            <a:pPr marL="342728" indent="-342728" defTabSz="913943">
              <a:lnSpc>
                <a:spcPct val="150000"/>
              </a:lnSpc>
              <a:spcBef>
                <a:spcPct val="20000"/>
              </a:spcBef>
              <a:buFontTx/>
              <a:buChar char="•"/>
              <a:defRPr/>
            </a:pPr>
            <a:r>
              <a:rPr lang="zh-CN" altLang="en-US"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更为开放的组织协作模式</a:t>
            </a:r>
          </a:p>
          <a:p>
            <a:pPr marL="742579" lvl="1" indent="-285608" defTabSz="913943">
              <a:lnSpc>
                <a:spcPct val="150000"/>
              </a:lnSpc>
              <a:spcBef>
                <a:spcPct val="20000"/>
              </a:spcBef>
              <a:buFontTx/>
              <a:buChar char="–"/>
              <a:defRPr/>
            </a:pPr>
            <a:r>
              <a:rPr lang="zh-CN" altLang="en-US"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多样灵活的规范制定机制</a:t>
            </a:r>
            <a:endPar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endParaRPr>
          </a:p>
          <a:p>
            <a:pPr marL="1142430" lvl="2" indent="-228486" defTabSz="913943">
              <a:lnSpc>
                <a:spcPct val="150000"/>
              </a:lnSpc>
              <a:spcBef>
                <a:spcPct val="20000"/>
              </a:spcBef>
              <a:buFontTx/>
              <a:buChar char="•"/>
              <a:defRPr/>
            </a:pPr>
            <a:r>
              <a:rPr lang="en-US" altLang="zh-CN"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hlinkClick r:id="rId4" action="ppaction://hlinkfile"/>
              </a:rPr>
              <a:t>www.osoa.org</a:t>
            </a:r>
            <a:r>
              <a:rPr lang="zh-CN" altLang="en-US"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和官方</a:t>
            </a:r>
            <a:r>
              <a:rPr lang="zh-CN" altLang="en-US"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hlinkClick r:id="rId5" action="ppaction://hlinkfile"/>
              </a:rPr>
              <a:t>中文社区</a:t>
            </a:r>
            <a:endParaRPr lang="en-US" altLang="zh-CN"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endParaRPr>
          </a:p>
          <a:p>
            <a:pPr marL="1142430" lvl="2" indent="-228486" defTabSz="913943">
              <a:lnSpc>
                <a:spcPct val="150000"/>
              </a:lnSpc>
              <a:spcBef>
                <a:spcPct val="20000"/>
              </a:spcBef>
              <a:buFontTx/>
              <a:buChar char="•"/>
              <a:defRPr/>
            </a:pPr>
            <a:r>
              <a:rPr lang="en-US" altLang="zh-CN"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email, wiki, con-call, f2f meeting</a:t>
            </a:r>
          </a:p>
          <a:p>
            <a:pPr marL="742579" lvl="1" indent="-285608" defTabSz="913943">
              <a:lnSpc>
                <a:spcPct val="150000"/>
              </a:lnSpc>
              <a:spcBef>
                <a:spcPct val="20000"/>
              </a:spcBef>
              <a:buFontTx/>
              <a:buChar char="–"/>
              <a:defRPr/>
            </a:pPr>
            <a:r>
              <a:rPr lang="zh-CN" altLang="en-US"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共同支持开源项目推广标准</a:t>
            </a:r>
            <a:endPar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endParaRPr>
          </a:p>
          <a:p>
            <a:pPr marL="1142430" lvl="2" indent="-228486" defTabSz="913943">
              <a:lnSpc>
                <a:spcPct val="150000"/>
              </a:lnSpc>
              <a:spcBef>
                <a:spcPct val="20000"/>
              </a:spcBef>
              <a:buFontTx/>
              <a:buChar char="•"/>
              <a:defRPr/>
            </a:pPr>
            <a:r>
              <a:rPr lang="en-US" altLang="zh-CN"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Apache Tuscany(</a:t>
            </a:r>
            <a:r>
              <a:rPr lang="en-US" altLang="zh-CN"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hlinkClick r:id="rId6" action="ppaction://hlinkfile"/>
              </a:rPr>
              <a:t>committer</a:t>
            </a:r>
            <a:r>
              <a:rPr lang="en-US" altLang="zh-CN"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a:t>
            </a:r>
          </a:p>
          <a:p>
            <a:pPr marL="1142430" lvl="2" indent="-228486" defTabSz="913943">
              <a:lnSpc>
                <a:spcPct val="150000"/>
              </a:lnSpc>
              <a:spcBef>
                <a:spcPct val="20000"/>
              </a:spcBef>
              <a:buFontTx/>
              <a:buChar char="•"/>
              <a:defRPr/>
            </a:pPr>
            <a:r>
              <a:rPr lang="en-US" altLang="zh-CN"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Eclipse STP</a:t>
            </a:r>
          </a:p>
          <a:p>
            <a:pPr marL="742579" lvl="1" indent="-285608" defTabSz="913943">
              <a:lnSpc>
                <a:spcPct val="150000"/>
              </a:lnSpc>
              <a:spcBef>
                <a:spcPct val="20000"/>
              </a:spcBef>
              <a:buFontTx/>
              <a:buChar char="–"/>
              <a:defRPr/>
            </a:pPr>
            <a:r>
              <a:rPr lang="zh-CN" altLang="en-US"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共同支持各类技术大会</a:t>
            </a:r>
            <a:endParaRPr lang="en-US" altLang="zh-CN" sz="14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endParaRPr>
          </a:p>
          <a:p>
            <a:pPr marL="1142430" lvl="2" indent="-228486" defTabSz="913943">
              <a:lnSpc>
                <a:spcPct val="150000"/>
              </a:lnSpc>
              <a:spcBef>
                <a:spcPct val="20000"/>
              </a:spcBef>
              <a:buFontTx/>
              <a:buChar char="•"/>
              <a:defRPr/>
            </a:pPr>
            <a:r>
              <a:rPr lang="en-US" altLang="zh-CN"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OASIS Symposium</a:t>
            </a:r>
            <a:r>
              <a:rPr lang="zh-CN" altLang="en-US"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a:t>
            </a:r>
            <a:r>
              <a:rPr lang="en-US" altLang="zh-CN"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08</a:t>
            </a:r>
            <a:r>
              <a:rPr lang="zh-CN" altLang="en-US"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年</a:t>
            </a:r>
            <a:r>
              <a:rPr lang="en-US" altLang="zh-CN"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4</a:t>
            </a:r>
            <a:r>
              <a:rPr lang="zh-CN" altLang="en-US"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月）</a:t>
            </a:r>
            <a:endParaRPr lang="en-US" altLang="zh-CN"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endParaRPr>
          </a:p>
          <a:p>
            <a:pPr marL="1142430" lvl="2" indent="-228486" defTabSz="913943">
              <a:lnSpc>
                <a:spcPct val="150000"/>
              </a:lnSpc>
              <a:spcBef>
                <a:spcPct val="20000"/>
              </a:spcBef>
              <a:buFontTx/>
              <a:buChar char="•"/>
              <a:defRPr/>
            </a:pPr>
            <a:r>
              <a:rPr lang="en-US" altLang="zh-CN"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SOA</a:t>
            </a:r>
            <a:r>
              <a:rPr lang="zh-CN" altLang="en-US"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中国论坛（</a:t>
            </a:r>
            <a:r>
              <a:rPr lang="en-US" altLang="zh-CN"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08</a:t>
            </a:r>
            <a:r>
              <a:rPr lang="zh-CN" altLang="en-US"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年</a:t>
            </a:r>
            <a:r>
              <a:rPr lang="en-US" altLang="zh-CN"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4-7</a:t>
            </a:r>
            <a:r>
              <a:rPr lang="zh-CN" altLang="en-US"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月）</a:t>
            </a:r>
            <a:endParaRPr lang="en-US" altLang="zh-CN"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endParaRPr>
          </a:p>
          <a:p>
            <a:pPr marL="1142430" lvl="2" indent="-228486" defTabSz="913943">
              <a:lnSpc>
                <a:spcPct val="150000"/>
              </a:lnSpc>
              <a:spcBef>
                <a:spcPct val="20000"/>
              </a:spcBef>
              <a:buFontTx/>
              <a:buChar char="•"/>
              <a:defRPr/>
            </a:pPr>
            <a:r>
              <a:rPr lang="en-US" altLang="zh-CN"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SOA</a:t>
            </a:r>
            <a:r>
              <a:rPr lang="zh-CN" altLang="en-US"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中国国家标准大会（</a:t>
            </a:r>
            <a:r>
              <a:rPr lang="en-US" altLang="zh-CN"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08</a:t>
            </a:r>
            <a:r>
              <a:rPr lang="zh-CN" altLang="en-US"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年</a:t>
            </a:r>
            <a:r>
              <a:rPr lang="en-US" altLang="zh-CN"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11</a:t>
            </a:r>
            <a:r>
              <a:rPr lang="zh-CN" altLang="en-US"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rPr>
              <a:t>月）</a:t>
            </a:r>
            <a:endParaRPr lang="en-US" altLang="zh-CN" sz="1100" kern="0" dirty="0" smtClean="0">
              <a:solidFill>
                <a:srgbClr val="000000"/>
              </a:solidFill>
              <a:effectLst>
                <a:outerShdw blurRad="38100" dist="38100" dir="2700000" algn="tl">
                  <a:srgbClr val="C0C0C0"/>
                </a:outerShdw>
              </a:effectLst>
              <a:latin typeface="微软雅黑" pitchFamily="34" charset="-122"/>
              <a:ea typeface="微软雅黑" pitchFamily="34" charset="-122"/>
              <a:cs typeface="微软雅黑"/>
            </a:endParaRPr>
          </a:p>
        </p:txBody>
      </p:sp>
      <p:grpSp>
        <p:nvGrpSpPr>
          <p:cNvPr id="4" name="组合 33"/>
          <p:cNvGrpSpPr>
            <a:grpSpLocks/>
          </p:cNvGrpSpPr>
          <p:nvPr/>
        </p:nvGrpSpPr>
        <p:grpSpPr bwMode="auto">
          <a:xfrm>
            <a:off x="179517" y="4782156"/>
            <a:ext cx="8784975" cy="1906588"/>
            <a:chOff x="134938" y="4078385"/>
            <a:chExt cx="8543922" cy="1907381"/>
          </a:xfrm>
        </p:grpSpPr>
        <p:sp>
          <p:nvSpPr>
            <p:cNvPr id="8" name="AutoShape 29"/>
            <p:cNvSpPr>
              <a:spLocks noChangeArrowheads="1"/>
            </p:cNvSpPr>
            <p:nvPr/>
          </p:nvSpPr>
          <p:spPr bwMode="auto">
            <a:xfrm>
              <a:off x="142844" y="4078385"/>
              <a:ext cx="8536016" cy="1907381"/>
            </a:xfrm>
            <a:prstGeom prst="roundRect">
              <a:avLst>
                <a:gd name="adj" fmla="val 6153"/>
              </a:avLst>
            </a:prstGeom>
            <a:solidFill>
              <a:srgbClr val="FFFFFF"/>
            </a:solidFill>
            <a:ln w="25400" algn="ctr">
              <a:solidFill>
                <a:srgbClr val="BBE0E3"/>
              </a:solidFill>
              <a:round/>
              <a:headEnd/>
              <a:tailEnd/>
            </a:ln>
            <a:extLst/>
          </p:spPr>
          <p:txBody>
            <a:bodyPr wrap="none" anchor="ctr"/>
            <a:lstStyle/>
            <a:p>
              <a:pPr defTabSz="913943" fontAlgn="auto">
                <a:spcBef>
                  <a:spcPts val="0"/>
                </a:spcBef>
                <a:spcAft>
                  <a:spcPts val="0"/>
                </a:spcAft>
                <a:defRPr/>
              </a:pPr>
              <a:endParaRPr lang="zh-CN" altLang="en-US" kern="0" dirty="0">
                <a:solidFill>
                  <a:sysClr val="windowText" lastClr="000000"/>
                </a:solidFill>
                <a:latin typeface="微软雅黑" pitchFamily="34" charset="-122"/>
                <a:ea typeface="微软雅黑" pitchFamily="34" charset="-122"/>
              </a:endParaRPr>
            </a:p>
          </p:txBody>
        </p:sp>
        <p:pic>
          <p:nvPicPr>
            <p:cNvPr id="9" name="Picture 10"/>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5019477" y="4319120"/>
              <a:ext cx="528637" cy="3957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pic>
          <p:nvPicPr>
            <p:cNvPr id="10" name="Picture 13" descr="cc_logo"/>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404578" y="4339132"/>
              <a:ext cx="1033462" cy="3114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4"/>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3266871" y="4261979"/>
              <a:ext cx="1495425" cy="4457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pic>
          <p:nvPicPr>
            <p:cNvPr id="12" name="Picture 15"/>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1719046" y="4170539"/>
              <a:ext cx="1257300" cy="642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pic>
          <p:nvPicPr>
            <p:cNvPr id="13" name="Picture 16" descr="(_____+_____)"/>
            <p:cNvPicPr>
              <a:picLocks noChangeAspect="1" noChangeArrowheads="1"/>
            </p:cNvPicPr>
            <p:nvPr/>
          </p:nvPicPr>
          <p:blipFill>
            <a:blip r:embed="rId11">
              <a:extLst>
                <a:ext uri="{28A0092B-C50C-407E-A947-70E740481C1C}">
                  <a14:useLocalDpi xmlns:a14="http://schemas.microsoft.com/office/drawing/2010/main" xmlns="" val="0"/>
                </a:ext>
              </a:extLst>
            </a:blip>
            <a:srcRect/>
            <a:stretch>
              <a:fillRect/>
            </a:stretch>
          </p:blipFill>
          <p:spPr bwMode="auto">
            <a:xfrm>
              <a:off x="260429" y="4969369"/>
              <a:ext cx="3001669" cy="3043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7" descr="screenLogo"/>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7394575" y="4867769"/>
              <a:ext cx="1041400" cy="4643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8" descr="logo_rh_home"/>
            <p:cNvPicPr>
              <a:picLocks noChangeAspect="1" noChangeArrowheads="1"/>
            </p:cNvPicPr>
            <p:nvPr/>
          </p:nvPicPr>
          <p:blipFill>
            <a:blip r:embed="rId13">
              <a:extLst>
                <a:ext uri="{28A0092B-C50C-407E-A947-70E740481C1C}">
                  <a14:useLocalDpi xmlns:a14="http://schemas.microsoft.com/office/drawing/2010/main" xmlns="" val="0"/>
                </a:ext>
              </a:extLst>
            </a:blip>
            <a:srcRect/>
            <a:stretch>
              <a:fillRect/>
            </a:stretch>
          </p:blipFill>
          <p:spPr bwMode="auto">
            <a:xfrm>
              <a:off x="4822825" y="4896344"/>
              <a:ext cx="1235075" cy="3586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9" descr="PSC_logo_cmyk"/>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3403396" y="4957781"/>
              <a:ext cx="1287462" cy="310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20"/>
            <p:cNvPicPr>
              <a:picLocks noChangeAspect="1" noChangeArrowheads="1"/>
            </p:cNvPicPr>
            <p:nvPr/>
          </p:nvPicPr>
          <p:blipFill>
            <a:blip r:embed="rId15">
              <a:extLst>
                <a:ext uri="{28A0092B-C50C-407E-A947-70E740481C1C}">
                  <a14:useLocalDpi xmlns:a14="http://schemas.microsoft.com/office/drawing/2010/main" xmlns="" val="0"/>
                </a:ext>
              </a:extLst>
            </a:blip>
            <a:srcRect/>
            <a:stretch>
              <a:fillRect/>
            </a:stretch>
          </p:blipFill>
          <p:spPr bwMode="auto">
            <a:xfrm>
              <a:off x="6046788" y="4650599"/>
              <a:ext cx="1266825" cy="7629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pic>
          <p:nvPicPr>
            <p:cNvPr id="18" name="Picture 22" descr="logo with PV base line  20050422"/>
            <p:cNvPicPr>
              <a:picLocks noChangeAspect="1" noChangeArrowheads="1"/>
            </p:cNvPicPr>
            <p:nvPr/>
          </p:nvPicPr>
          <p:blipFill>
            <a:blip r:embed="rId16">
              <a:extLst>
                <a:ext uri="{28A0092B-C50C-407E-A947-70E740481C1C}">
                  <a14:useLocalDpi xmlns:a14="http://schemas.microsoft.com/office/drawing/2010/main" xmlns="" val="0"/>
                </a:ext>
              </a:extLst>
            </a:blip>
            <a:srcRect/>
            <a:stretch>
              <a:fillRect/>
            </a:stretch>
          </p:blipFill>
          <p:spPr bwMode="auto">
            <a:xfrm>
              <a:off x="6413500" y="5433554"/>
              <a:ext cx="1096962" cy="411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3" descr="zend_logo"/>
            <p:cNvPicPr>
              <a:picLocks noChangeAspect="1" noChangeArrowheads="1"/>
            </p:cNvPicPr>
            <p:nvPr/>
          </p:nvPicPr>
          <p:blipFill>
            <a:blip r:embed="rId17">
              <a:extLst>
                <a:ext uri="{28A0092B-C50C-407E-A947-70E740481C1C}">
                  <a14:useLocalDpi xmlns:a14="http://schemas.microsoft.com/office/drawing/2010/main" xmlns="" val="0"/>
                </a:ext>
              </a:extLst>
            </a:blip>
            <a:srcRect/>
            <a:stretch>
              <a:fillRect/>
            </a:stretch>
          </p:blipFill>
          <p:spPr bwMode="auto">
            <a:xfrm>
              <a:off x="7596188" y="5433554"/>
              <a:ext cx="738187" cy="427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24" descr="tibcologo"/>
            <p:cNvPicPr>
              <a:picLocks noChangeAspect="1" noChangeArrowheads="1"/>
            </p:cNvPicPr>
            <p:nvPr/>
          </p:nvPicPr>
          <p:blipFill>
            <a:blip r:embed="rId18">
              <a:extLst>
                <a:ext uri="{28A0092B-C50C-407E-A947-70E740481C1C}">
                  <a14:useLocalDpi xmlns:a14="http://schemas.microsoft.com/office/drawing/2010/main" xmlns="" val="0"/>
                </a:ext>
              </a:extLst>
            </a:blip>
            <a:srcRect/>
            <a:stretch>
              <a:fillRect/>
            </a:stretch>
          </p:blipFill>
          <p:spPr bwMode="auto">
            <a:xfrm>
              <a:off x="5235575" y="5433554"/>
              <a:ext cx="1119187" cy="4486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5" descr="Sybase logo_black"/>
            <p:cNvPicPr>
              <a:picLocks noChangeAspect="1" noChangeArrowheads="1"/>
            </p:cNvPicPr>
            <p:nvPr/>
          </p:nvPicPr>
          <p:blipFill>
            <a:blip r:embed="rId19">
              <a:extLst>
                <a:ext uri="{28A0092B-C50C-407E-A947-70E740481C1C}">
                  <a14:useLocalDpi xmlns:a14="http://schemas.microsoft.com/office/drawing/2010/main" xmlns="" val="0"/>
                </a:ext>
              </a:extLst>
            </a:blip>
            <a:srcRect/>
            <a:stretch>
              <a:fillRect/>
            </a:stretch>
          </p:blipFill>
          <p:spPr bwMode="auto">
            <a:xfrm>
              <a:off x="4189413" y="5433554"/>
              <a:ext cx="982662" cy="2957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6" descr="SAG_2c_XML_kl"/>
            <p:cNvPicPr>
              <a:picLocks noChangeAspect="1" noChangeArrowheads="1"/>
            </p:cNvPicPr>
            <p:nvPr/>
          </p:nvPicPr>
          <p:blipFill>
            <a:blip r:embed="rId20" cstate="print">
              <a:extLst>
                <a:ext uri="{28A0092B-C50C-407E-A947-70E740481C1C}">
                  <a14:useLocalDpi xmlns:a14="http://schemas.microsoft.com/office/drawing/2010/main" xmlns="" val="0"/>
                </a:ext>
              </a:extLst>
            </a:blip>
            <a:srcRect/>
            <a:stretch>
              <a:fillRect/>
            </a:stretch>
          </p:blipFill>
          <p:spPr bwMode="auto">
            <a:xfrm>
              <a:off x="1465263" y="5433554"/>
              <a:ext cx="1566862" cy="288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7"/>
            <p:cNvPicPr>
              <a:picLocks noChangeAspect="1" noChangeArrowheads="1"/>
            </p:cNvPicPr>
            <p:nvPr/>
          </p:nvPicPr>
          <p:blipFill>
            <a:blip r:embed="rId21">
              <a:extLst>
                <a:ext uri="{28A0092B-C50C-407E-A947-70E740481C1C}">
                  <a14:useLocalDpi xmlns:a14="http://schemas.microsoft.com/office/drawing/2010/main" xmlns="" val="0"/>
                </a:ext>
              </a:extLst>
            </a:blip>
            <a:srcRect/>
            <a:stretch>
              <a:fillRect/>
            </a:stretch>
          </p:blipFill>
          <p:spPr bwMode="auto">
            <a:xfrm>
              <a:off x="3165475" y="5433554"/>
              <a:ext cx="962025" cy="462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pic>
          <p:nvPicPr>
            <p:cNvPr id="24" name="Picture 28" descr="siemens_marke_1328245"/>
            <p:cNvPicPr>
              <a:picLocks noChangeAspect="1" noChangeArrowheads="1"/>
            </p:cNvPicPr>
            <p:nvPr/>
          </p:nvPicPr>
          <p:blipFill>
            <a:blip r:embed="rId22">
              <a:extLst>
                <a:ext uri="{28A0092B-C50C-407E-A947-70E740481C1C}">
                  <a14:useLocalDpi xmlns:a14="http://schemas.microsoft.com/office/drawing/2010/main" xmlns="" val="0"/>
                </a:ext>
              </a:extLst>
            </a:blip>
            <a:srcRect/>
            <a:stretch>
              <a:fillRect/>
            </a:stretch>
          </p:blipFill>
          <p:spPr bwMode="auto">
            <a:xfrm>
              <a:off x="134938" y="5433554"/>
              <a:ext cx="1228725" cy="17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5" name="Picture 2"/>
          <p:cNvPicPr>
            <a:picLocks noChangeAspect="1" noChangeArrowheads="1"/>
          </p:cNvPicPr>
          <p:nvPr/>
        </p:nvPicPr>
        <p:blipFill>
          <a:blip r:embed="rId23">
            <a:extLst>
              <a:ext uri="{28A0092B-C50C-407E-A947-70E740481C1C}">
                <a14:useLocalDpi xmlns:a14="http://schemas.microsoft.com/office/drawing/2010/main" xmlns="" val="0"/>
              </a:ext>
            </a:extLst>
          </a:blip>
          <a:srcRect/>
          <a:stretch>
            <a:fillRect/>
          </a:stretch>
        </p:blipFill>
        <p:spPr bwMode="auto">
          <a:xfrm>
            <a:off x="6170240" y="4975550"/>
            <a:ext cx="2362200" cy="390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9947770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ea"/>
              </a:rPr>
              <a:t>OSOA </a:t>
            </a:r>
            <a:r>
              <a:rPr lang="zh-CN" altLang="en-US" dirty="0">
                <a:latin typeface="+mn-ea"/>
              </a:rPr>
              <a:t>核心成员</a:t>
            </a:r>
            <a:r>
              <a:rPr lang="en-US" altLang="zh-CN" dirty="0">
                <a:latin typeface="+mn-ea"/>
              </a:rPr>
              <a:t>5</a:t>
            </a:r>
            <a:r>
              <a:rPr lang="zh-CN" altLang="en-US" dirty="0">
                <a:latin typeface="+mn-ea"/>
              </a:rPr>
              <a:t>家之间的专利互换</a:t>
            </a:r>
            <a:endParaRPr lang="zh-CN" altLang="en-US" dirty="0"/>
          </a:p>
        </p:txBody>
      </p:sp>
      <p:sp>
        <p:nvSpPr>
          <p:cNvPr id="3" name="灯片编号占位符 2"/>
          <p:cNvSpPr>
            <a:spLocks noGrp="1"/>
          </p:cNvSpPr>
          <p:nvPr>
            <p:ph type="sldNum" sz="quarter" idx="4"/>
          </p:nvPr>
        </p:nvSpPr>
        <p:spPr/>
        <p:txBody>
          <a:bodyPr/>
          <a:lstStyle/>
          <a:p>
            <a:fld id="{6ADA428C-E881-4D3D-8851-5C8254E5F61C}" type="slidenum">
              <a:rPr lang="en-US" altLang="zh-CN" smtClean="0"/>
              <a:pPr/>
              <a:t>8</a:t>
            </a:fld>
            <a:endParaRPr lang="en-US" altLang="zh-CN" dirty="0"/>
          </a:p>
        </p:txBody>
      </p:sp>
      <p:sp>
        <p:nvSpPr>
          <p:cNvPr id="15" name="Rectangle 4"/>
          <p:cNvSpPr>
            <a:spLocks noChangeArrowheads="1"/>
          </p:cNvSpPr>
          <p:nvPr/>
        </p:nvSpPr>
        <p:spPr bwMode="auto">
          <a:xfrm>
            <a:off x="346481" y="990600"/>
            <a:ext cx="8416523"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95" tIns="45697" rIns="91395" bIns="45697"/>
          <a:lstStyle/>
          <a:p>
            <a:pPr marL="342728" indent="-342728" defTabSz="913943" fontAlgn="auto">
              <a:spcBef>
                <a:spcPct val="20000"/>
              </a:spcBef>
              <a:spcAft>
                <a:spcPts val="0"/>
              </a:spcAft>
              <a:defRPr/>
            </a:pPr>
            <a:r>
              <a:rPr lang="zh-CN" altLang="en-US" kern="0" dirty="0">
                <a:solidFill>
                  <a:srgbClr val="0000CC"/>
                </a:solidFill>
                <a:latin typeface="+mn-ea"/>
                <a:ea typeface="+mn-ea"/>
              </a:rPr>
              <a:t>摘自</a:t>
            </a:r>
            <a:r>
              <a:rPr lang="en-US" altLang="zh-CN" kern="0" dirty="0" smtClean="0">
                <a:solidFill>
                  <a:srgbClr val="0000CC"/>
                </a:solidFill>
                <a:latin typeface="+mn-ea"/>
                <a:ea typeface="+mn-ea"/>
              </a:rPr>
              <a:t>: 1</a:t>
            </a:r>
            <a:r>
              <a:rPr lang="en-US" altLang="zh-CN" kern="0" dirty="0">
                <a:solidFill>
                  <a:srgbClr val="0000CC"/>
                </a:solidFill>
                <a:latin typeface="+mn-ea"/>
                <a:ea typeface="+mn-ea"/>
              </a:rPr>
              <a:t>.《Agreement To Participate In the Working Agreement For the Service Component Architecture Specification》</a:t>
            </a:r>
            <a:r>
              <a:rPr lang="zh-CN" altLang="en-US" kern="0" dirty="0">
                <a:solidFill>
                  <a:srgbClr val="0000CC"/>
                </a:solidFill>
                <a:latin typeface="+mn-ea"/>
                <a:ea typeface="+mn-ea"/>
              </a:rPr>
              <a:t>（服务构件架构标准参与制订协议）</a:t>
            </a:r>
          </a:p>
          <a:p>
            <a:pPr marL="342728" indent="-342728" defTabSz="913943" fontAlgn="auto">
              <a:spcBef>
                <a:spcPct val="20000"/>
              </a:spcBef>
              <a:spcAft>
                <a:spcPts val="0"/>
              </a:spcAft>
              <a:defRPr/>
            </a:pPr>
            <a:r>
              <a:rPr lang="zh-CN" altLang="en-US" kern="0" dirty="0">
                <a:solidFill>
                  <a:srgbClr val="0000CC"/>
                </a:solidFill>
                <a:latin typeface="+mn-ea"/>
                <a:ea typeface="+mn-ea"/>
              </a:rPr>
              <a:t>        </a:t>
            </a:r>
            <a:r>
              <a:rPr lang="zh-CN" altLang="en-US" kern="0" dirty="0" smtClean="0">
                <a:solidFill>
                  <a:srgbClr val="0000CC"/>
                </a:solidFill>
                <a:latin typeface="+mn-ea"/>
                <a:ea typeface="+mn-ea"/>
              </a:rPr>
              <a:t> </a:t>
            </a:r>
            <a:r>
              <a:rPr lang="en-US" altLang="zh-CN" kern="0" dirty="0" smtClean="0">
                <a:solidFill>
                  <a:srgbClr val="0000CC"/>
                </a:solidFill>
                <a:latin typeface="+mn-ea"/>
                <a:ea typeface="+mn-ea"/>
              </a:rPr>
              <a:t>2</a:t>
            </a:r>
            <a:r>
              <a:rPr lang="en-US" altLang="zh-CN" kern="0" dirty="0">
                <a:solidFill>
                  <a:srgbClr val="0000CC"/>
                </a:solidFill>
                <a:latin typeface="+mn-ea"/>
                <a:ea typeface="+mn-ea"/>
              </a:rPr>
              <a:t>.《Agreement To Participate In the Working Agreement For the Service Data Objects Architecture Specification》</a:t>
            </a:r>
            <a:r>
              <a:rPr lang="zh-CN" altLang="en-US" kern="0" dirty="0">
                <a:solidFill>
                  <a:srgbClr val="0000CC"/>
                </a:solidFill>
                <a:latin typeface="+mn-ea"/>
                <a:ea typeface="+mn-ea"/>
              </a:rPr>
              <a:t>（服务数据对象标准参与制订协议）</a:t>
            </a:r>
          </a:p>
        </p:txBody>
      </p:sp>
      <p:pic>
        <p:nvPicPr>
          <p:cNvPr id="16" name="Picture 5"/>
          <p:cNvPicPr>
            <a:picLocks noChangeAspect="1" noChangeArrowheads="1"/>
          </p:cNvPicPr>
          <p:nvPr/>
        </p:nvPicPr>
        <p:blipFill>
          <a:blip r:embed="rId2"/>
          <a:srcRect/>
          <a:stretch>
            <a:fillRect/>
          </a:stretch>
        </p:blipFill>
        <p:spPr bwMode="auto">
          <a:xfrm>
            <a:off x="228601" y="2339975"/>
            <a:ext cx="3276600" cy="4289426"/>
          </a:xfrm>
          <a:prstGeom prst="rect">
            <a:avLst/>
          </a:prstGeom>
          <a:ln>
            <a:noFill/>
          </a:ln>
          <a:effectLst>
            <a:outerShdw blurRad="292100" dist="139700" dir="2700000" algn="tl" rotWithShape="0">
              <a:srgbClr val="333333">
                <a:alpha val="65000"/>
              </a:srgbClr>
            </a:outerShdw>
          </a:effectLst>
        </p:spPr>
      </p:pic>
      <p:pic>
        <p:nvPicPr>
          <p:cNvPr id="17" name="Picture 6"/>
          <p:cNvPicPr>
            <a:picLocks noChangeAspect="1" noChangeArrowheads="1"/>
          </p:cNvPicPr>
          <p:nvPr/>
        </p:nvPicPr>
        <p:blipFill>
          <a:blip r:embed="rId3"/>
          <a:srcRect/>
          <a:stretch>
            <a:fillRect/>
          </a:stretch>
        </p:blipFill>
        <p:spPr bwMode="auto">
          <a:xfrm>
            <a:off x="3657601" y="2340964"/>
            <a:ext cx="3151651" cy="4288435"/>
          </a:xfrm>
          <a:prstGeom prst="rect">
            <a:avLst/>
          </a:prstGeom>
          <a:ln>
            <a:noFill/>
          </a:ln>
          <a:effectLst>
            <a:outerShdw blurRad="292100" dist="139700" dir="2700000" algn="tl" rotWithShape="0">
              <a:srgbClr val="333333">
                <a:alpha val="65000"/>
              </a:srgbClr>
            </a:outerShdw>
          </a:effectLst>
        </p:spPr>
      </p:pic>
      <p:pic>
        <p:nvPicPr>
          <p:cNvPr id="19" name="Picture 12" descr="IBM">
            <a:hlinkClick r:id="rId4"/>
          </p:cNvPr>
          <p:cNvPicPr>
            <a:picLocks noChangeAspect="1" noChangeArrowheads="1"/>
          </p:cNvPicPr>
          <p:nvPr/>
        </p:nvPicPr>
        <p:blipFill>
          <a:blip r:embed="rId5"/>
          <a:srcRect/>
          <a:stretch>
            <a:fillRect/>
          </a:stretch>
        </p:blipFill>
        <p:spPr bwMode="auto">
          <a:xfrm>
            <a:off x="7467601" y="4345190"/>
            <a:ext cx="1470392" cy="60781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0" name="Picture 14" descr="Primeton">
            <a:hlinkClick r:id="rId6"/>
          </p:cNvPr>
          <p:cNvPicPr>
            <a:picLocks noChangeAspect="1" noChangeArrowheads="1"/>
          </p:cNvPicPr>
          <p:nvPr/>
        </p:nvPicPr>
        <p:blipFill>
          <a:blip r:embed="rId7"/>
          <a:srcRect/>
          <a:stretch>
            <a:fillRect/>
          </a:stretch>
        </p:blipFill>
        <p:spPr bwMode="auto">
          <a:xfrm>
            <a:off x="7196342" y="2438405"/>
            <a:ext cx="1719058" cy="44419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1" name="Picture 2"/>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7196342" y="3379167"/>
            <a:ext cx="1719058" cy="4460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pic>
        <p:nvPicPr>
          <p:cNvPr id="22" name="Picture 17" descr="screenLogo"/>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7467600" y="5450717"/>
            <a:ext cx="1447800" cy="64528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383136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a:t>
            </a:r>
            <a:r>
              <a:rPr lang="en-US" altLang="zh-CN" dirty="0"/>
              <a:t>SOA</a:t>
            </a:r>
            <a:r>
              <a:rPr lang="zh-CN" altLang="en-US" dirty="0"/>
              <a:t>国家标准技术委员会创始</a:t>
            </a:r>
            <a:r>
              <a:rPr lang="zh-CN" altLang="en-US" dirty="0" smtClean="0"/>
              <a:t>成员</a:t>
            </a:r>
            <a:endParaRPr lang="zh-CN" altLang="en-US" dirty="0"/>
          </a:p>
        </p:txBody>
      </p:sp>
      <p:sp>
        <p:nvSpPr>
          <p:cNvPr id="3" name="灯片编号占位符 2"/>
          <p:cNvSpPr>
            <a:spLocks noGrp="1"/>
          </p:cNvSpPr>
          <p:nvPr>
            <p:ph type="sldNum" sz="quarter" idx="4"/>
          </p:nvPr>
        </p:nvSpPr>
        <p:spPr/>
        <p:txBody>
          <a:bodyPr/>
          <a:lstStyle/>
          <a:p>
            <a:fld id="{6ADA428C-E881-4D3D-8851-5C8254E5F61C}" type="slidenum">
              <a:rPr lang="en-US" altLang="zh-CN" smtClean="0"/>
              <a:pPr/>
              <a:t>9</a:t>
            </a:fld>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1" y="990604"/>
            <a:ext cx="8559800" cy="1255776"/>
          </a:xfrm>
          <a:prstGeom prst="rect">
            <a:avLst/>
          </a:prstGeom>
        </p:spPr>
      </p:pic>
      <p:sp>
        <p:nvSpPr>
          <p:cNvPr id="5" name="矩形 4"/>
          <p:cNvSpPr/>
          <p:nvPr/>
        </p:nvSpPr>
        <p:spPr>
          <a:xfrm>
            <a:off x="304802" y="2590804"/>
            <a:ext cx="3429000" cy="3693272"/>
          </a:xfrm>
          <a:prstGeom prst="rect">
            <a:avLst/>
          </a:prstGeom>
        </p:spPr>
        <p:txBody>
          <a:bodyPr wrap="square" lIns="91395" tIns="45697" rIns="91395" bIns="45697">
            <a:spAutoFit/>
          </a:bodyPr>
          <a:lstStyle/>
          <a:p>
            <a:pPr>
              <a:lnSpc>
                <a:spcPct val="150000"/>
              </a:lnSpc>
            </a:pPr>
            <a:r>
              <a:rPr lang="zh-CN" altLang="en-US" sz="1400" b="1" dirty="0">
                <a:solidFill>
                  <a:srgbClr val="0000CC"/>
                </a:solidFill>
                <a:latin typeface="+mn-ea"/>
                <a:ea typeface="+mn-ea"/>
              </a:rPr>
              <a:t>全国信息技术标准化技术委员会</a:t>
            </a:r>
            <a:r>
              <a:rPr lang="zh-CN" altLang="en-US" sz="1400" dirty="0">
                <a:latin typeface="+mn-ea"/>
                <a:ea typeface="+mn-ea"/>
              </a:rPr>
              <a:t>、</a:t>
            </a:r>
          </a:p>
          <a:p>
            <a:pPr>
              <a:lnSpc>
                <a:spcPct val="150000"/>
              </a:lnSpc>
            </a:pPr>
            <a:r>
              <a:rPr lang="zh-CN" altLang="en-US" sz="1400" dirty="0">
                <a:latin typeface="+mn-ea"/>
                <a:ea typeface="+mn-ea"/>
              </a:rPr>
              <a:t>全国信息安全标准化技术委员会、</a:t>
            </a:r>
          </a:p>
          <a:p>
            <a:pPr>
              <a:lnSpc>
                <a:spcPct val="150000"/>
              </a:lnSpc>
            </a:pPr>
            <a:r>
              <a:rPr lang="zh-CN" altLang="en-US" sz="1400" dirty="0">
                <a:latin typeface="+mn-ea"/>
                <a:ea typeface="+mn-ea"/>
              </a:rPr>
              <a:t>全国信息分类与编码标准化技术委员会、</a:t>
            </a:r>
          </a:p>
          <a:p>
            <a:pPr>
              <a:lnSpc>
                <a:spcPct val="150000"/>
              </a:lnSpc>
            </a:pPr>
            <a:r>
              <a:rPr lang="zh-CN" altLang="en-US" sz="1400" dirty="0">
                <a:latin typeface="+mn-ea"/>
                <a:ea typeface="+mn-ea"/>
              </a:rPr>
              <a:t>全国通信标准化技术委员会、</a:t>
            </a:r>
          </a:p>
          <a:p>
            <a:pPr>
              <a:lnSpc>
                <a:spcPct val="150000"/>
              </a:lnSpc>
            </a:pPr>
            <a:r>
              <a:rPr lang="zh-CN" altLang="en-US" sz="1400" dirty="0">
                <a:latin typeface="+mn-ea"/>
                <a:ea typeface="+mn-ea"/>
              </a:rPr>
              <a:t>全国音频视频及多媒体系统与设备标准化技术委员会、</a:t>
            </a:r>
          </a:p>
          <a:p>
            <a:pPr>
              <a:lnSpc>
                <a:spcPct val="150000"/>
              </a:lnSpc>
            </a:pPr>
            <a:r>
              <a:rPr lang="zh-CN" altLang="en-US" sz="1400" dirty="0">
                <a:latin typeface="+mn-ea"/>
                <a:ea typeface="+mn-ea"/>
              </a:rPr>
              <a:t>全国物品编码标准化技术委员会、</a:t>
            </a:r>
          </a:p>
          <a:p>
            <a:pPr>
              <a:lnSpc>
                <a:spcPct val="150000"/>
              </a:lnSpc>
            </a:pPr>
            <a:r>
              <a:rPr lang="zh-CN" altLang="en-US" sz="1400" dirty="0">
                <a:latin typeface="+mn-ea"/>
                <a:ea typeface="+mn-ea"/>
              </a:rPr>
              <a:t>全国电子业务标准化技术委员会、</a:t>
            </a:r>
          </a:p>
          <a:p>
            <a:pPr>
              <a:lnSpc>
                <a:spcPct val="150000"/>
              </a:lnSpc>
            </a:pPr>
            <a:r>
              <a:rPr lang="zh-CN" altLang="en-US" sz="1400" dirty="0">
                <a:latin typeface="+mn-ea"/>
                <a:ea typeface="+mn-ea"/>
              </a:rPr>
              <a:t>全国家用电器标准化技术委员会、</a:t>
            </a:r>
          </a:p>
          <a:p>
            <a:pPr>
              <a:lnSpc>
                <a:spcPct val="150000"/>
              </a:lnSpc>
            </a:pPr>
            <a:r>
              <a:rPr lang="zh-CN" altLang="en-US" sz="1400" dirty="0">
                <a:latin typeface="+mn-ea"/>
                <a:ea typeface="+mn-ea"/>
              </a:rPr>
              <a:t>全国广播电影电视标准化技术委员会、</a:t>
            </a:r>
          </a:p>
          <a:p>
            <a:pPr>
              <a:lnSpc>
                <a:spcPct val="150000"/>
              </a:lnSpc>
            </a:pPr>
            <a:r>
              <a:rPr lang="zh-CN" altLang="en-US" sz="1400" dirty="0">
                <a:latin typeface="+mn-ea"/>
                <a:ea typeface="+mn-ea"/>
              </a:rPr>
              <a:t>全国物流标准化技术委员会</a:t>
            </a:r>
          </a:p>
        </p:txBody>
      </p:sp>
      <p:pic>
        <p:nvPicPr>
          <p:cNvPr id="6" name="图片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886200" y="2715540"/>
            <a:ext cx="4978400" cy="2923265"/>
          </a:xfrm>
          <a:prstGeom prst="rect">
            <a:avLst/>
          </a:prstGeom>
        </p:spPr>
      </p:pic>
    </p:spTree>
    <p:extLst>
      <p:ext uri="{BB962C8B-B14F-4D97-AF65-F5344CB8AC3E}">
        <p14:creationId xmlns:p14="http://schemas.microsoft.com/office/powerpoint/2010/main" xmlns="" val="1406565292"/>
      </p:ext>
    </p:extLst>
  </p:cSld>
  <p:clrMapOvr>
    <a:masterClrMapping/>
  </p:clrMapOvr>
  <p:timing>
    <p:tnLst>
      <p:par>
        <p:cTn id="1" dur="indefinite" restart="never" nodeType="tmRoot"/>
      </p:par>
    </p:tnLst>
  </p:timing>
</p:sld>
</file>

<file path=ppt/theme/theme1.xml><?xml version="1.0" encoding="utf-8"?>
<a:theme xmlns:a="http://schemas.openxmlformats.org/drawingml/2006/main" name="主题2">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宋体"/>
      </a:majorFont>
      <a:minorFont>
        <a:latin typeface="Arial"/>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2500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2500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主题2">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宋体"/>
      </a:majorFont>
      <a:minorFont>
        <a:latin typeface="Arial"/>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2500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2500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e_ppt_basic_white_EN 1">
    <a:dk1>
      <a:srgbClr val="000000"/>
    </a:dk1>
    <a:lt1>
      <a:srgbClr val="FFFFFF"/>
    </a:lt1>
    <a:dk2>
      <a:srgbClr val="949EAA"/>
    </a:dk2>
    <a:lt2>
      <a:srgbClr val="FFFFFF"/>
    </a:lt2>
    <a:accent1>
      <a:srgbClr val="949EAA"/>
    </a:accent1>
    <a:accent2>
      <a:srgbClr val="CC0000"/>
    </a:accent2>
    <a:accent3>
      <a:srgbClr val="FFFFFF"/>
    </a:accent3>
    <a:accent4>
      <a:srgbClr val="000000"/>
    </a:accent4>
    <a:accent5>
      <a:srgbClr val="C8CCD2"/>
    </a:accent5>
    <a:accent6>
      <a:srgbClr val="B90000"/>
    </a:accent6>
    <a:hlink>
      <a:srgbClr val="3366AA"/>
    </a:hlink>
    <a:folHlink>
      <a:srgbClr val="3366AA"/>
    </a:folHlink>
  </a:clrScheme>
  <a:fontScheme name="sie_ppt_basic_white_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19652</TotalTime>
  <Words>4843</Words>
  <Application>Microsoft Office PowerPoint</Application>
  <PresentationFormat>全屏显示(4:3)</PresentationFormat>
  <Paragraphs>1202</Paragraphs>
  <Slides>57</Slides>
  <Notes>29</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57</vt:i4>
      </vt:variant>
    </vt:vector>
  </HeadingPairs>
  <TitlesOfParts>
    <vt:vector size="60" baseType="lpstr">
      <vt:lpstr>主题2</vt:lpstr>
      <vt:lpstr>1_主题2</vt:lpstr>
      <vt:lpstr>Visio</vt:lpstr>
      <vt:lpstr>幻灯片 1</vt:lpstr>
      <vt:lpstr>提纲</vt:lpstr>
      <vt:lpstr>上海普元信息技术股份有限公司</vt:lpstr>
      <vt:lpstr>国产基础软件市场占有率第一</vt:lpstr>
      <vt:lpstr>普元是SOA企业架构、标准规范的领导厂商</vt:lpstr>
      <vt:lpstr>国际标准组织-掌控国际关键软件技术的话语权</vt:lpstr>
      <vt:lpstr>Open SOA 协作组织</vt:lpstr>
      <vt:lpstr>OSOA 核心成员5家之间的专利互换</vt:lpstr>
      <vt:lpstr>中国SOA国家标准技术委员会创始成员</vt:lpstr>
      <vt:lpstr>在平台关键技术领域拥有多项“发明专利”</vt:lpstr>
      <vt:lpstr>CMM5认证</vt:lpstr>
      <vt:lpstr>中国SOA及软件平台化的实践者与探索者</vt:lpstr>
      <vt:lpstr>普元参与的国家云计算示范工程项目</vt:lpstr>
      <vt:lpstr>普元帮助多行业大中型客户成功</vt:lpstr>
      <vt:lpstr>金融行业典型客户</vt:lpstr>
      <vt:lpstr>典型案例—工商银行</vt:lpstr>
      <vt:lpstr>典型案例—建设银行</vt:lpstr>
      <vt:lpstr>典型案例—交通银行</vt:lpstr>
      <vt:lpstr>典型案例—中信银行</vt:lpstr>
      <vt:lpstr>典型案例—中国银联</vt:lpstr>
      <vt:lpstr>典型案例—人民银行</vt:lpstr>
      <vt:lpstr>典型案例-系统演示（国家开发银行 -全流程信贷系统）</vt:lpstr>
      <vt:lpstr>典型案例-系统演示（国家开发银行 –中小企业贷款系统）</vt:lpstr>
      <vt:lpstr>典型案例-系统演示（建设银行 –OCRM系统）</vt:lpstr>
      <vt:lpstr>典型案例-系统演示（建设银行 –个贷系统）</vt:lpstr>
      <vt:lpstr>提纲</vt:lpstr>
      <vt:lpstr>系统建设背景</vt:lpstr>
      <vt:lpstr>系统建设目标</vt:lpstr>
      <vt:lpstr>系统总体架构</vt:lpstr>
      <vt:lpstr>系统功能架构</vt:lpstr>
      <vt:lpstr>技术验证DEmO</vt:lpstr>
      <vt:lpstr>技术验证DEmO-演示</vt:lpstr>
      <vt:lpstr>提纲</vt:lpstr>
      <vt:lpstr>幻灯片 34</vt:lpstr>
      <vt:lpstr>幻灯片 35</vt:lpstr>
      <vt:lpstr>基于普元平台的流程实现模式与传统模式的对比</vt:lpstr>
      <vt:lpstr>幻灯片 37</vt:lpstr>
      <vt:lpstr>幻灯片 38</vt:lpstr>
      <vt:lpstr>平台特性：流程配置方案</vt:lpstr>
      <vt:lpstr>平台特性：图形报表方案</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提纲</vt:lpstr>
      <vt:lpstr>系统一期开发周期规划</vt:lpstr>
      <vt:lpstr>系统参与人员规划</vt:lpstr>
      <vt:lpstr>Thanks!</vt:lpstr>
    </vt:vector>
  </TitlesOfParts>
  <Company>上海普元信息技术股份有限公司</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基于EOS平台构建审计信息系统</dc:title>
  <cp:lastModifiedBy>zj</cp:lastModifiedBy>
  <cp:revision>1857</cp:revision>
  <cp:lastPrinted>1601-01-01T00:00:00Z</cp:lastPrinted>
  <dcterms:created xsi:type="dcterms:W3CDTF">1601-01-01T00:00:00Z</dcterms:created>
  <dcterms:modified xsi:type="dcterms:W3CDTF">2013-10-10T06:49:08Z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